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66" r:id="rId2"/>
    <p:sldId id="267" r:id="rId3"/>
    <p:sldId id="268" r:id="rId4"/>
    <p:sldId id="259" r:id="rId5"/>
    <p:sldId id="269" r:id="rId6"/>
    <p:sldId id="272" r:id="rId7"/>
    <p:sldId id="273" r:id="rId8"/>
    <p:sldId id="256" r:id="rId9"/>
    <p:sldId id="286" r:id="rId10"/>
    <p:sldId id="257" r:id="rId11"/>
    <p:sldId id="260" r:id="rId12"/>
    <p:sldId id="261" r:id="rId13"/>
    <p:sldId id="262" r:id="rId14"/>
    <p:sldId id="258" r:id="rId15"/>
    <p:sldId id="263" r:id="rId16"/>
    <p:sldId id="264" r:id="rId17"/>
    <p:sldId id="265" r:id="rId18"/>
    <p:sldId id="270" r:id="rId19"/>
    <p:sldId id="271" r:id="rId20"/>
    <p:sldId id="275" r:id="rId21"/>
    <p:sldId id="276" r:id="rId22"/>
    <p:sldId id="277" r:id="rId23"/>
    <p:sldId id="274" r:id="rId24"/>
    <p:sldId id="278" r:id="rId25"/>
    <p:sldId id="279" r:id="rId26"/>
    <p:sldId id="280" r:id="rId27"/>
    <p:sldId id="283" r:id="rId28"/>
    <p:sldId id="281" r:id="rId29"/>
    <p:sldId id="282" r:id="rId30"/>
    <p:sldId id="284" r:id="rId31"/>
    <p:sldId id="28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41" d="100"/>
          <a:sy n="41" d="100"/>
        </p:scale>
        <p:origin x="776"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360E14-2E89-4316-BB49-41331262F3CC}" type="datetimeFigureOut">
              <a:rPr lang="it-IT" smtClean="0"/>
              <a:t>03/06/2020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83318-69A7-4C05-BA00-A3C66A01F1EA}" type="slidenum">
              <a:rPr lang="it-IT" smtClean="0"/>
              <a:t>‹N›</a:t>
            </a:fld>
            <a:endParaRPr lang="it-IT"/>
          </a:p>
        </p:txBody>
      </p:sp>
    </p:spTree>
    <p:extLst>
      <p:ext uri="{BB962C8B-B14F-4D97-AF65-F5344CB8AC3E}">
        <p14:creationId xmlns:p14="http://schemas.microsoft.com/office/powerpoint/2010/main" val="834526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5A5FB9F-73D9-433D-9E1C-FE931FA4CB5E}" type="slidenum">
              <a:rPr lang="it-IT" smtClean="0"/>
              <a:t>3</a:t>
            </a:fld>
            <a:endParaRPr lang="it-IT"/>
          </a:p>
        </p:txBody>
      </p:sp>
    </p:spTree>
    <p:extLst>
      <p:ext uri="{BB962C8B-B14F-4D97-AF65-F5344CB8AC3E}">
        <p14:creationId xmlns:p14="http://schemas.microsoft.com/office/powerpoint/2010/main" val="6307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E613895-5C11-437E-9E37-BE43A0705972}" type="datetimeFigureOut">
              <a:rPr lang="it-IT" smtClean="0"/>
              <a:t>03/06/2020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CBB5F68-6325-4409-BEC4-A46836ABEFE4}"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940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613895-5C11-437E-9E37-BE43A0705972}" type="datetimeFigureOut">
              <a:rPr lang="it-IT" smtClean="0"/>
              <a:t>03/06/2020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292784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E613895-5C11-437E-9E37-BE43A0705972}" type="datetimeFigureOut">
              <a:rPr lang="it-IT" smtClean="0"/>
              <a:t>03/06/2020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CBB5F68-6325-4409-BEC4-A46836ABEFE4}"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73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E613895-5C11-437E-9E37-BE43A0705972}" type="datetimeFigureOut">
              <a:rPr lang="it-IT" smtClean="0"/>
              <a:t>03/06/2020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56107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9728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92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E613895-5C11-437E-9E37-BE43A0705972}" type="datetimeFigureOut">
              <a:rPr lang="it-IT" smtClean="0"/>
              <a:t>03/06/2020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4255415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8E613895-5C11-437E-9E37-BE43A0705972}" type="datetimeFigureOut">
              <a:rPr lang="it-IT" smtClean="0"/>
              <a:t>03/06/2020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2321240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E613895-5C11-437E-9E37-BE43A0705972}" type="datetimeFigureOut">
              <a:rPr lang="it-IT" smtClean="0"/>
              <a:t>03/06/2020</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192357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E613895-5C11-437E-9E37-BE43A0705972}" type="datetimeFigureOut">
              <a:rPr lang="it-IT" smtClean="0"/>
              <a:t>03/06/2020</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CBB5F68-6325-4409-BEC4-A46836ABEFE4}" type="slidenum">
              <a:rPr lang="it-IT" smtClean="0"/>
              <a:t>‹N›</a:t>
            </a:fld>
            <a:endParaRPr lang="it-IT"/>
          </a:p>
        </p:txBody>
      </p:sp>
    </p:spTree>
    <p:extLst>
      <p:ext uri="{BB962C8B-B14F-4D97-AF65-F5344CB8AC3E}">
        <p14:creationId xmlns:p14="http://schemas.microsoft.com/office/powerpoint/2010/main" val="1732375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8E613895-5C11-437E-9E37-BE43A0705972}" type="datetimeFigureOut">
              <a:rPr lang="it-IT" smtClean="0"/>
              <a:t>03/06/2020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768878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613895-5C11-437E-9E37-BE43A0705972}" type="datetimeFigureOut">
              <a:rPr lang="it-IT" smtClean="0"/>
              <a:t>03/06/2020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104814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613895-5C11-437E-9E37-BE43A0705972}" type="datetimeFigureOut">
              <a:rPr lang="it-IT" smtClean="0"/>
              <a:t>03/06/2020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CBB5F68-6325-4409-BEC4-A46836ABEFE4}" type="slidenum">
              <a:rPr lang="it-IT" smtClean="0"/>
              <a:t>‹N›</a:t>
            </a:fld>
            <a:endParaRPr lang="it-IT"/>
          </a:p>
        </p:txBody>
      </p:sp>
    </p:spTree>
    <p:extLst>
      <p:ext uri="{BB962C8B-B14F-4D97-AF65-F5344CB8AC3E}">
        <p14:creationId xmlns:p14="http://schemas.microsoft.com/office/powerpoint/2010/main" val="1025264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E613895-5C11-437E-9E37-BE43A0705972}" type="datetimeFigureOut">
              <a:rPr lang="it-IT" smtClean="0"/>
              <a:t>03/06/2020</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CBB5F68-6325-4409-BEC4-A46836ABEFE4}"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900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Downloads/scia-alternativa-quadro-riepilogativo.docx" TargetMode="External"/><Relationship Id="rId2" Type="http://schemas.openxmlformats.org/officeDocument/2006/relationships/hyperlink" Target="modello%20partita%20iva.pdf" TargetMode="Externa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2" Type="http://schemas.openxmlformats.org/officeDocument/2006/relationships/hyperlink" Target="https://www.facebook.com/LAntico-Casale-103764794697867/?modal=admin_todo_tour"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70239" y="1099140"/>
            <a:ext cx="9917723" cy="1729448"/>
          </a:xfrm>
        </p:spPr>
        <p:txBody>
          <a:bodyPr>
            <a:noAutofit/>
          </a:bodyPr>
          <a:lstStyle/>
          <a:p>
            <a:r>
              <a:rPr lang="it-IT" sz="4800" b="1" i="1" spc="0" dirty="0">
                <a:ln w="0"/>
                <a:solidFill>
                  <a:schemeClr val="accent1"/>
                </a:solidFill>
                <a:effectLst>
                  <a:outerShdw blurRad="38100" dist="38100" dir="2700000" algn="tl">
                    <a:srgbClr val="000000">
                      <a:alpha val="43137"/>
                    </a:srgbClr>
                  </a:outerShdw>
                </a:effectLst>
                <a:latin typeface="Agency FB" panose="020B0503020202020204" pitchFamily="34" charset="0"/>
              </a:rPr>
              <a:t>Progetto PON:</a:t>
            </a:r>
            <a:br>
              <a:rPr lang="it-IT" sz="4800" b="1" i="1" spc="0" dirty="0">
                <a:ln w="0"/>
                <a:solidFill>
                  <a:schemeClr val="accent1"/>
                </a:solidFill>
                <a:effectLst>
                  <a:outerShdw blurRad="38100" dist="38100" dir="2700000" algn="tl">
                    <a:srgbClr val="000000">
                      <a:alpha val="43137"/>
                    </a:srgbClr>
                  </a:outerShdw>
                </a:effectLst>
                <a:latin typeface="Agency FB" panose="020B0503020202020204" pitchFamily="34" charset="0"/>
              </a:rPr>
            </a:br>
            <a:r>
              <a:rPr lang="it-IT" sz="4800" b="1" i="1" spc="0" dirty="0">
                <a:ln w="0"/>
                <a:solidFill>
                  <a:schemeClr val="accent1"/>
                </a:solidFill>
                <a:effectLst>
                  <a:outerShdw blurRad="38100" dist="38100" dir="2700000" algn="tl">
                    <a:srgbClr val="000000">
                      <a:alpha val="43137"/>
                    </a:srgbClr>
                  </a:outerShdw>
                </a:effectLst>
                <a:latin typeface="Agency FB" panose="020B0503020202020204" pitchFamily="34" charset="0"/>
              </a:rPr>
              <a:t>Avvio di un albergo diffuso nel territorio</a:t>
            </a:r>
            <a:br>
              <a:rPr lang="it-IT" sz="4800" b="1" i="1" spc="0" dirty="0">
                <a:ln w="0"/>
                <a:solidFill>
                  <a:schemeClr val="accent1"/>
                </a:solidFill>
                <a:effectLst>
                  <a:outerShdw blurRad="38100" dist="38100" dir="2700000" algn="tl">
                    <a:srgbClr val="000000">
                      <a:alpha val="43137"/>
                    </a:srgbClr>
                  </a:outerShdw>
                </a:effectLst>
                <a:latin typeface="Agency FB" panose="020B0503020202020204" pitchFamily="34" charset="0"/>
              </a:rPr>
            </a:br>
            <a:r>
              <a:rPr lang="it-IT" sz="4800" b="1" i="1" spc="0" dirty="0">
                <a:ln w="0"/>
                <a:solidFill>
                  <a:schemeClr val="accent1"/>
                </a:solidFill>
                <a:effectLst>
                  <a:outerShdw blurRad="38100" dist="38100" dir="2700000" algn="tl">
                    <a:srgbClr val="000000">
                      <a:alpha val="43137"/>
                    </a:srgbClr>
                  </a:outerShdw>
                </a:effectLst>
                <a:latin typeface="Agency FB" panose="020B0503020202020204" pitchFamily="34" charset="0"/>
              </a:rPr>
              <a:t>di Calatafimi-Segesta</a:t>
            </a:r>
          </a:p>
        </p:txBody>
      </p:sp>
      <p:pic>
        <p:nvPicPr>
          <p:cNvPr id="1027" name="Picture 3" descr="C:\Users\utente\Desktop\segesta.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11786">
            <a:off x="1131583" y="3406568"/>
            <a:ext cx="4575449" cy="24636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utente\Desktop\castello-eufemio-calatafimi-seges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6508" y="2169532"/>
            <a:ext cx="5230663" cy="25649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8159028" y="4734436"/>
            <a:ext cx="3493477" cy="1477328"/>
          </a:xfrm>
          <a:prstGeom prst="rect">
            <a:avLst/>
          </a:prstGeom>
          <a:noFill/>
        </p:spPr>
        <p:txBody>
          <a:bodyPr wrap="square" rtlCol="0">
            <a:spAutoFit/>
          </a:bodyPr>
          <a:lstStyle/>
          <a:p>
            <a:r>
              <a:rPr lang="it-IT" b="1" i="1" dirty="0">
                <a:effectLst>
                  <a:outerShdw blurRad="38100" dist="38100" dir="2700000" algn="tl">
                    <a:srgbClr val="000000">
                      <a:alpha val="43137"/>
                    </a:srgbClr>
                  </a:outerShdw>
                </a:effectLst>
              </a:rPr>
              <a:t>PROGETTO REALIZZATO DA:</a:t>
            </a:r>
          </a:p>
          <a:p>
            <a:pPr marL="285750" indent="-285750">
              <a:buFont typeface="Arial" panose="020B0604020202020204" pitchFamily="34" charset="0"/>
              <a:buChar char="•"/>
            </a:pPr>
            <a:r>
              <a:rPr lang="it-IT" b="1" i="1" dirty="0">
                <a:effectLst>
                  <a:outerShdw blurRad="38100" dist="38100" dir="2700000" algn="tl">
                    <a:srgbClr val="000000">
                      <a:alpha val="43137"/>
                    </a:srgbClr>
                  </a:outerShdw>
                </a:effectLst>
              </a:rPr>
              <a:t>DELIA SAMUELE</a:t>
            </a:r>
          </a:p>
          <a:p>
            <a:pPr marL="285750" indent="-285750">
              <a:buFont typeface="Arial" panose="020B0604020202020204" pitchFamily="34" charset="0"/>
              <a:buChar char="•"/>
            </a:pPr>
            <a:r>
              <a:rPr lang="it-IT" b="1" i="1" dirty="0">
                <a:effectLst>
                  <a:outerShdw blurRad="38100" dist="38100" dir="2700000" algn="tl">
                    <a:srgbClr val="000000">
                      <a:alpha val="43137"/>
                    </a:srgbClr>
                  </a:outerShdw>
                </a:effectLst>
              </a:rPr>
              <a:t>MESSINA MARTINA</a:t>
            </a:r>
          </a:p>
          <a:p>
            <a:pPr marL="285750" indent="-285750">
              <a:buFont typeface="Arial" panose="020B0604020202020204" pitchFamily="34" charset="0"/>
              <a:buChar char="•"/>
            </a:pPr>
            <a:r>
              <a:rPr lang="it-IT" b="1" i="1" dirty="0">
                <a:effectLst>
                  <a:outerShdw blurRad="38100" dist="38100" dir="2700000" algn="tl">
                    <a:srgbClr val="000000">
                      <a:alpha val="43137"/>
                    </a:srgbClr>
                  </a:outerShdw>
                </a:effectLst>
              </a:rPr>
              <a:t>TARANTINO NICOLO’</a:t>
            </a:r>
          </a:p>
          <a:p>
            <a:pPr marL="285750" indent="-285750">
              <a:buFont typeface="Arial" panose="020B0604020202020204" pitchFamily="34" charset="0"/>
              <a:buChar char="•"/>
            </a:pPr>
            <a:r>
              <a:rPr lang="it-IT" b="1" i="1" dirty="0">
                <a:effectLst>
                  <a:outerShdw blurRad="38100" dist="38100" dir="2700000" algn="tl">
                    <a:srgbClr val="000000">
                      <a:alpha val="43137"/>
                    </a:srgbClr>
                  </a:outerShdw>
                </a:effectLst>
              </a:rPr>
              <a:t>TODARO VINCENZO</a:t>
            </a:r>
          </a:p>
        </p:txBody>
      </p:sp>
    </p:spTree>
    <p:extLst>
      <p:ext uri="{BB962C8B-B14F-4D97-AF65-F5344CB8AC3E}">
        <p14:creationId xmlns:p14="http://schemas.microsoft.com/office/powerpoint/2010/main" val="3179145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0" y="244"/>
            <a:ext cx="7519460" cy="923330"/>
          </a:xfrm>
          <a:prstGeom prst="rect">
            <a:avLst/>
          </a:prstGeom>
          <a:noFill/>
        </p:spPr>
        <p:txBody>
          <a:bodyPr wrap="square" rtlCol="0">
            <a:spAutoFit/>
          </a:bodyPr>
          <a:lstStyle/>
          <a:p>
            <a:r>
              <a:rPr lang="it-IT" sz="5400" b="1" dirty="0">
                <a:ln w="0"/>
                <a:solidFill>
                  <a:schemeClr val="accent1"/>
                </a:solidFill>
                <a:effectLst>
                  <a:outerShdw blurRad="38100" dist="38100" dir="2700000" algn="tl">
                    <a:srgbClr val="000000">
                      <a:alpha val="43137"/>
                    </a:srgbClr>
                  </a:outerShdw>
                </a:effectLst>
                <a:latin typeface="Agency FB" panose="020B0503020202020204" pitchFamily="34" charset="0"/>
              </a:rPr>
              <a:t>Attività di Benchmarking</a:t>
            </a:r>
          </a:p>
        </p:txBody>
      </p:sp>
      <p:sp>
        <p:nvSpPr>
          <p:cNvPr id="8" name="CasellaDiTesto 7"/>
          <p:cNvSpPr txBox="1"/>
          <p:nvPr/>
        </p:nvSpPr>
        <p:spPr>
          <a:xfrm>
            <a:off x="10954" y="772038"/>
            <a:ext cx="7805531" cy="5632311"/>
          </a:xfrm>
          <a:prstGeom prst="rect">
            <a:avLst/>
          </a:prstGeom>
          <a:noFill/>
        </p:spPr>
        <p:txBody>
          <a:bodyPr wrap="square" rtlCol="0">
            <a:spAutoFit/>
          </a:bodyPr>
          <a:lstStyle/>
          <a:p>
            <a:pPr algn="just"/>
            <a:r>
              <a:rPr lang="it-IT" sz="2400" i="1" dirty="0"/>
              <a:t>Nell’attività di benchmarking da noi effettuata, abbiamo individuato una struttura che si rivede molto in quella che è la base della nostra business </a:t>
            </a:r>
            <a:r>
              <a:rPr lang="it-IT" sz="2400" i="1" dirty="0">
                <a:highlight>
                  <a:srgbClr val="FFFF00"/>
                </a:highlight>
              </a:rPr>
              <a:t>idea. A tal </a:t>
            </a:r>
            <a:r>
              <a:rPr lang="it-IT" sz="2400" i="1" dirty="0"/>
              <a:t>fine l’albergo diffuso di Piacenza  «La Casa delle Favole», nato da un progetto con lo scopo di far rivivere al turista la vecchia vita di paese, sarà lo spunto per la creazione dell’ «antico casale».</a:t>
            </a:r>
          </a:p>
          <a:p>
            <a:pPr algn="just"/>
            <a:r>
              <a:rPr lang="it-IT" sz="2400" i="1" dirty="0"/>
              <a:t>L’idea, infatti, era proprio quella di mettere a nuovo alcune case, magari le più spaziose, del vecchio quartiere di Calatafimi colpito dal terremoto del Belice nel 1968 ricreando e facendo rinascere quella parte di paese più antica ormai disabitata. Oltre la proposta storica e culturale che sicuramente ci ha spinti ad iniziare questo progetto, la vendita di queste antiche strutture è proposta a solo un euro, situazione che ci permetterebbe ancor più facilmente di rendere questo progetto realizzabile.</a:t>
            </a:r>
          </a:p>
        </p:txBody>
      </p:sp>
      <p:pic>
        <p:nvPicPr>
          <p:cNvPr id="1026" name="Picture 2" descr="C:\Users\utente\Desktop\1582544838-0-calatafimi-segesta-sindaco-accardo-nomina-comandante-polizia-municipa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8246">
            <a:off x="7901495" y="376566"/>
            <a:ext cx="4072971" cy="29318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utente\Desktop\e415c1a907040a4690c272b1227fb2b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05578">
            <a:off x="8050178" y="3629889"/>
            <a:ext cx="3749343" cy="24963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307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5984487" cy="6480720"/>
          </a:xfrm>
        </p:spPr>
        <p:txBody>
          <a:bodyPr>
            <a:normAutofit/>
          </a:bodyPr>
          <a:lstStyle/>
          <a:p>
            <a:pPr marL="0" indent="0" algn="just">
              <a:buNone/>
            </a:pPr>
            <a:r>
              <a:rPr lang="it-IT" sz="2400" i="1" dirty="0">
                <a:solidFill>
                  <a:schemeClr val="tx1"/>
                </a:solidFill>
                <a:highlight>
                  <a:srgbClr val="FFFF00"/>
                </a:highlight>
              </a:rPr>
              <a:t>Situata</a:t>
            </a:r>
            <a:r>
              <a:rPr lang="it-IT" sz="2400" i="1" dirty="0">
                <a:solidFill>
                  <a:schemeClr val="tx1"/>
                </a:solidFill>
              </a:rPr>
              <a:t> fra le colline dell'agro Segestano, Calatafimi è capace di affascinare turisti di ogni età e cultura grazie alla natura incontaminata in cui si trova ed alle diverse attrazioni storico- archeologiche che sono in grado di farci rivivere la storia  dei nostri antenati ed in parte anche quella dell’Italia… Ci basta infatti recarci sul colle di Pianto Romano per rivivere le vicende di guerra del generale Garibaldi a capo dei mille, con l’intento di unificare la nostra  splendida nazione; o ancora recarci nella magica area archeologica, dove sorge un tempio, in stile dorico, imponente alla vista, luogo di culto dei nostri antenati. Pochi metri più in alto è possibile far visita all’antico anfiteatro elimo luogo di ricreazione per gli abitanti delle antiche civiltà che lì mettevano in scena opere di vario genere e tragedie greche, ancora oggi rivissuti nel periodo estivo.</a:t>
            </a:r>
          </a:p>
        </p:txBody>
      </p:sp>
      <p:pic>
        <p:nvPicPr>
          <p:cNvPr id="2051" name="Picture 3" descr="C:\Users\utente\Desktop\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0466">
            <a:off x="8693740" y="2303563"/>
            <a:ext cx="3586053" cy="24450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utente\Desktop\piantoromano-1-pianto-roman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75359"/>
            <a:ext cx="3186016" cy="26060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utente\Desktop\0121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4773" y="4419614"/>
            <a:ext cx="3710889" cy="20023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949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119"/>
            <a:ext cx="6520071" cy="850106"/>
          </a:xfrm>
        </p:spPr>
        <p:txBody>
          <a:bodyPr>
            <a:normAutofit fontScale="90000"/>
          </a:bodyPr>
          <a:lstStyle/>
          <a:p>
            <a:r>
              <a:rPr lang="it-IT" sz="5400"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rPr>
              <a:t>Immersi tra Relax e Natura</a:t>
            </a:r>
          </a:p>
        </p:txBody>
      </p:sp>
      <p:sp>
        <p:nvSpPr>
          <p:cNvPr id="3" name="Segnaposto contenuto 2"/>
          <p:cNvSpPr>
            <a:spLocks noGrp="1"/>
          </p:cNvSpPr>
          <p:nvPr>
            <p:ph idx="1"/>
          </p:nvPr>
        </p:nvSpPr>
        <p:spPr>
          <a:xfrm>
            <a:off x="1" y="822987"/>
            <a:ext cx="6168008" cy="5918381"/>
          </a:xfrm>
        </p:spPr>
        <p:txBody>
          <a:bodyPr>
            <a:normAutofit/>
          </a:bodyPr>
          <a:lstStyle/>
          <a:p>
            <a:pPr marL="0" indent="0" algn="just">
              <a:buNone/>
            </a:pPr>
            <a:endParaRPr lang="it-IT" sz="2400" i="1" dirty="0">
              <a:solidFill>
                <a:schemeClr val="tx1"/>
              </a:solidFill>
            </a:endParaRPr>
          </a:p>
          <a:p>
            <a:pPr marL="0" indent="0" algn="just">
              <a:buNone/>
            </a:pPr>
            <a:r>
              <a:rPr lang="it-IT" sz="2400" i="1" dirty="0">
                <a:solidFill>
                  <a:schemeClr val="tx1"/>
                </a:solidFill>
              </a:rPr>
              <a:t>Questo paese dalle contenute dimensioni e dall’impostazione umile è capace di sorprenderci sempre di più, è possibile infatti  immergersi nella natura per capire in fondo quanto può essere selvaggio e particolare, si può infatti, dopo una lunga passeggiata nel mezzo della natura, arrivare nei pressi di una fonte d’acqua calda dove persino gli antichi greci traevano beneficio dalle sue proprietà benefiche, le acque sono infatti ricche di </a:t>
            </a:r>
            <a:r>
              <a:rPr lang="it-IT" sz="2400" i="1" dirty="0">
                <a:solidFill>
                  <a:schemeClr val="tx1"/>
                </a:solidFill>
                <a:highlight>
                  <a:srgbClr val="FFFF00"/>
                </a:highlight>
              </a:rPr>
              <a:t>zolfo. Riscaldate </a:t>
            </a:r>
            <a:r>
              <a:rPr lang="it-IT" sz="2400" i="1" dirty="0">
                <a:solidFill>
                  <a:schemeClr val="tx1"/>
                </a:solidFill>
              </a:rPr>
              <a:t>dal magma in profondità, riaffiorando in superficie creano diversi punti dove è possibile rilassarsi e godere di un’incredibile atmosfera naturale.</a:t>
            </a:r>
          </a:p>
        </p:txBody>
      </p:sp>
      <p:pic>
        <p:nvPicPr>
          <p:cNvPr id="3074" name="Picture 2" descr="C:\Users\utente\Desktop\unnam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969" y="269631"/>
            <a:ext cx="3492178" cy="26941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C:\Users\utente\Desktop\segesta-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0505" y="3082685"/>
            <a:ext cx="4067944" cy="29523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77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700808"/>
            <a:ext cx="8229600" cy="504056"/>
          </a:xfrm>
        </p:spPr>
        <p:txBody>
          <a:bodyPr>
            <a:noAutofit/>
          </a:bodyPr>
          <a:lstStyle/>
          <a:p>
            <a:r>
              <a:rPr lang="it-IT"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rPr>
              <a:t>Avvolti tra querce e lecci: </a:t>
            </a:r>
            <a:br>
              <a:rPr lang="it-IT"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rPr>
            </a:br>
            <a:r>
              <a:rPr lang="it-IT"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rPr>
              <a:t>a spasso per il bosco Angimbè..</a:t>
            </a:r>
            <a:br>
              <a:rPr lang="it-IT" sz="6600"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rPr>
            </a:br>
            <a:endParaRPr lang="it-IT" sz="6600" b="1" spc="0" dirty="0">
              <a:ln w="0"/>
              <a:solidFill>
                <a:schemeClr val="accent1"/>
              </a:solidFill>
              <a:effectLst>
                <a:outerShdw blurRad="38100" dist="25400" dir="5400000" algn="ctr" rotWithShape="0">
                  <a:srgbClr val="6E747A">
                    <a:alpha val="43000"/>
                  </a:srgbClr>
                </a:outerShdw>
              </a:effectLst>
              <a:latin typeface="Agency FB" panose="020B0503020202020204" pitchFamily="34" charset="0"/>
            </a:endParaRPr>
          </a:p>
        </p:txBody>
      </p:sp>
      <p:sp>
        <p:nvSpPr>
          <p:cNvPr id="3" name="Segnaposto contenuto 2"/>
          <p:cNvSpPr>
            <a:spLocks noGrp="1"/>
          </p:cNvSpPr>
          <p:nvPr>
            <p:ph idx="1"/>
          </p:nvPr>
        </p:nvSpPr>
        <p:spPr>
          <a:xfrm>
            <a:off x="0" y="1361588"/>
            <a:ext cx="5512904" cy="5328592"/>
          </a:xfrm>
        </p:spPr>
        <p:txBody>
          <a:bodyPr>
            <a:noAutofit/>
          </a:bodyPr>
          <a:lstStyle/>
          <a:p>
            <a:pPr marL="0" indent="0" algn="just">
              <a:buNone/>
            </a:pPr>
            <a:r>
              <a:rPr lang="it-IT" sz="2400" i="1" dirty="0">
                <a:solidFill>
                  <a:schemeClr val="tx1"/>
                </a:solidFill>
              </a:rPr>
              <a:t>La prima cosa che colpisce di più, oltre il sottofondo di madre natur</a:t>
            </a:r>
            <a:r>
              <a:rPr lang="it-IT" sz="2400" i="1" dirty="0">
                <a:solidFill>
                  <a:schemeClr val="tx1"/>
                </a:solidFill>
                <a:highlight>
                  <a:srgbClr val="FFFF00"/>
                </a:highlight>
              </a:rPr>
              <a:t>a, </a:t>
            </a:r>
            <a:r>
              <a:rPr lang="it-IT" sz="2400" i="1" dirty="0">
                <a:solidFill>
                  <a:schemeClr val="tx1"/>
                </a:solidFill>
              </a:rPr>
              <a:t>sono le infinite gallerie formate dagli immensi alberi di diverso genere che attraversano il bosco fino al punto più alto dove sorge la torretta di avvistamento della forestale.</a:t>
            </a:r>
          </a:p>
          <a:p>
            <a:pPr marL="0" indent="0" algn="just">
              <a:buNone/>
            </a:pPr>
            <a:r>
              <a:rPr lang="it-IT" sz="2400" i="1" dirty="0">
                <a:solidFill>
                  <a:schemeClr val="tx1"/>
                </a:solidFill>
              </a:rPr>
              <a:t>Siamo nel territorio di Calatafimi su di un promontorio, tra i duecento ed i trecento metri di altezza sul livello del mare dove sorge una delle ultime e meglio conservate quercete della provincia di Trapani dove oltre al mito e alla storia risiede anche la meravigliosa ed incontaminata madre natura.</a:t>
            </a:r>
          </a:p>
        </p:txBody>
      </p:sp>
      <p:pic>
        <p:nvPicPr>
          <p:cNvPr id="4098" name="Picture 2" descr="C:\Users\utente\Desktop\angimbe_woo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0401">
            <a:off x="7973041" y="103308"/>
            <a:ext cx="3794690" cy="2249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utente\Desktop\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34633">
            <a:off x="5722318" y="2399867"/>
            <a:ext cx="3945419" cy="20582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C:\Users\utente\Desktop\424455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0574" y="4403443"/>
            <a:ext cx="3627108" cy="18327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499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5DB49A4-F5D2-43FE-95C4-B5B5F6B1820B}"/>
              </a:ext>
            </a:extLst>
          </p:cNvPr>
          <p:cNvSpPr/>
          <p:nvPr/>
        </p:nvSpPr>
        <p:spPr>
          <a:xfrm>
            <a:off x="2354333" y="2505642"/>
            <a:ext cx="7056933" cy="2123658"/>
          </a:xfrm>
          <a:prstGeom prst="rect">
            <a:avLst/>
          </a:prstGeom>
          <a:noFill/>
        </p:spPr>
        <p:txBody>
          <a:bodyPr wrap="none" lIns="91440" tIns="45720" rIns="91440" bIns="45720">
            <a:spAutoFit/>
          </a:bodyPr>
          <a:lstStyle/>
          <a:p>
            <a:pPr algn="ctr"/>
            <a:r>
              <a:rPr lang="it-IT" sz="6600" b="1" i="1" cap="none" spc="0" dirty="0">
                <a:ln w="22225">
                  <a:solidFill>
                    <a:schemeClr val="accent2"/>
                  </a:solidFill>
                  <a:prstDash val="solid"/>
                </a:ln>
                <a:solidFill>
                  <a:srgbClr val="FFC000"/>
                </a:solidFill>
                <a:effectLst/>
              </a:rPr>
              <a:t>«</a:t>
            </a:r>
            <a:r>
              <a:rPr lang="it-IT" sz="6600" b="1" i="1" u="sng" cap="none" spc="0" dirty="0">
                <a:ln w="22225">
                  <a:solidFill>
                    <a:schemeClr val="accent2"/>
                  </a:solidFill>
                  <a:prstDash val="solid"/>
                </a:ln>
                <a:solidFill>
                  <a:srgbClr val="FFC000"/>
                </a:solidFill>
                <a:effectLst/>
              </a:rPr>
              <a:t>L’ANTICO CASALE</a:t>
            </a:r>
            <a:r>
              <a:rPr lang="it-IT" sz="6600" b="1" i="1" cap="none" spc="0" dirty="0">
                <a:ln w="22225">
                  <a:solidFill>
                    <a:schemeClr val="accent2"/>
                  </a:solidFill>
                  <a:prstDash val="solid"/>
                </a:ln>
                <a:solidFill>
                  <a:srgbClr val="FFC000"/>
                </a:solidFill>
                <a:effectLst/>
              </a:rPr>
              <a:t>»</a:t>
            </a:r>
          </a:p>
          <a:p>
            <a:pPr algn="ctr"/>
            <a:r>
              <a:rPr lang="it-IT" sz="6600" b="1" i="1" dirty="0">
                <a:ln w="22225">
                  <a:solidFill>
                    <a:schemeClr val="accent2"/>
                  </a:solidFill>
                  <a:prstDash val="solid"/>
                </a:ln>
                <a:solidFill>
                  <a:srgbClr val="FFC000"/>
                </a:solidFill>
              </a:rPr>
              <a:t>CALATAFIMI (TP)</a:t>
            </a:r>
            <a:endParaRPr lang="it-IT" sz="6600" b="1" i="1" cap="none" spc="0" dirty="0">
              <a:ln w="22225">
                <a:solidFill>
                  <a:schemeClr val="accent2"/>
                </a:solidFill>
                <a:prstDash val="solid"/>
              </a:ln>
              <a:solidFill>
                <a:srgbClr val="FFC000"/>
              </a:solidFill>
              <a:effectLst/>
            </a:endParaRPr>
          </a:p>
        </p:txBody>
      </p:sp>
      <p:pic>
        <p:nvPicPr>
          <p:cNvPr id="3" name="Immagine 2">
            <a:extLst>
              <a:ext uri="{FF2B5EF4-FFF2-40B4-BE49-F238E27FC236}">
                <a16:creationId xmlns:a16="http://schemas.microsoft.com/office/drawing/2014/main" id="{BE1D9A0E-A351-4B4E-8FA3-3C45E89CAFFA}"/>
              </a:ext>
            </a:extLst>
          </p:cNvPr>
          <p:cNvPicPr>
            <a:picLocks noChangeAspect="1"/>
          </p:cNvPicPr>
          <p:nvPr/>
        </p:nvPicPr>
        <p:blipFill>
          <a:blip r:embed="rId3"/>
          <a:stretch>
            <a:fillRect/>
          </a:stretch>
        </p:blipFill>
        <p:spPr>
          <a:xfrm rot="21366766">
            <a:off x="386591" y="311769"/>
            <a:ext cx="3626742" cy="232619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magine 3">
            <a:extLst>
              <a:ext uri="{FF2B5EF4-FFF2-40B4-BE49-F238E27FC236}">
                <a16:creationId xmlns:a16="http://schemas.microsoft.com/office/drawing/2014/main" id="{B0940968-C939-45CF-A4A4-4AE1D4655003}"/>
              </a:ext>
            </a:extLst>
          </p:cNvPr>
          <p:cNvPicPr>
            <a:picLocks noChangeAspect="1"/>
          </p:cNvPicPr>
          <p:nvPr/>
        </p:nvPicPr>
        <p:blipFill>
          <a:blip r:embed="rId4"/>
          <a:stretch>
            <a:fillRect/>
          </a:stretch>
        </p:blipFill>
        <p:spPr>
          <a:xfrm rot="229770">
            <a:off x="8281579" y="211288"/>
            <a:ext cx="3728199" cy="2425141"/>
          </a:xfrm>
          <a:prstGeom prst="rect">
            <a:avLst/>
          </a:prstGeom>
          <a:ln>
            <a:noFill/>
          </a:ln>
          <a:effectLst>
            <a:softEdge rad="112500"/>
          </a:effectLst>
        </p:spPr>
      </p:pic>
      <p:pic>
        <p:nvPicPr>
          <p:cNvPr id="5" name="Immagine 4">
            <a:extLst>
              <a:ext uri="{FF2B5EF4-FFF2-40B4-BE49-F238E27FC236}">
                <a16:creationId xmlns:a16="http://schemas.microsoft.com/office/drawing/2014/main" id="{34C19B75-A328-42E3-87D9-D830F824CA2A}"/>
              </a:ext>
            </a:extLst>
          </p:cNvPr>
          <p:cNvPicPr>
            <a:picLocks noChangeAspect="1"/>
          </p:cNvPicPr>
          <p:nvPr/>
        </p:nvPicPr>
        <p:blipFill rotWithShape="1">
          <a:blip r:embed="rId5"/>
          <a:srcRect r="29594"/>
          <a:stretch/>
        </p:blipFill>
        <p:spPr>
          <a:xfrm rot="21409425">
            <a:off x="331865" y="4063010"/>
            <a:ext cx="2781422" cy="2630458"/>
          </a:xfrm>
          <a:prstGeom prst="rect">
            <a:avLst/>
          </a:prstGeom>
          <a:ln>
            <a:noFill/>
          </a:ln>
          <a:effectLst>
            <a:softEdge rad="112500"/>
          </a:effectLst>
        </p:spPr>
      </p:pic>
      <p:pic>
        <p:nvPicPr>
          <p:cNvPr id="6" name="Immagine 5">
            <a:extLst>
              <a:ext uri="{FF2B5EF4-FFF2-40B4-BE49-F238E27FC236}">
                <a16:creationId xmlns:a16="http://schemas.microsoft.com/office/drawing/2014/main" id="{26216409-76AE-4311-BA39-10F0DC5CE83D}"/>
              </a:ext>
            </a:extLst>
          </p:cNvPr>
          <p:cNvPicPr>
            <a:picLocks noChangeAspect="1"/>
          </p:cNvPicPr>
          <p:nvPr/>
        </p:nvPicPr>
        <p:blipFill>
          <a:blip r:embed="rId6"/>
          <a:stretch>
            <a:fillRect/>
          </a:stretch>
        </p:blipFill>
        <p:spPr>
          <a:xfrm rot="155319">
            <a:off x="8647848" y="4447611"/>
            <a:ext cx="3391137" cy="2185185"/>
          </a:xfrm>
          <a:prstGeom prst="snip2DiagRect">
            <a:avLst>
              <a:gd name="adj1" fmla="val 1555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2602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377" y="68361"/>
            <a:ext cx="7160301" cy="6186309"/>
          </a:xfrm>
          <a:prstGeom prst="rect">
            <a:avLst/>
          </a:prstGeom>
          <a:noFill/>
        </p:spPr>
        <p:txBody>
          <a:bodyPr wrap="square" rtlCol="0">
            <a:spAutoFit/>
          </a:bodyPr>
          <a:lstStyle/>
          <a:p>
            <a:pPr algn="just"/>
            <a:r>
              <a:rPr lang="it-IT" sz="2200" b="1" i="1" dirty="0"/>
              <a:t>Il nostro albergo diffuso «l’Antico Casale» situato nell’antico quartiere di Calatafimi risulterà un’ottima scelta per il vostro soggiorno nel territorio trapanese.  Con i nostri appartamenti a tema rurale siciliano vi sarà possibile immergervi, anche nei momenti di relax in casa, in un clima puramente tradizionale ma dotato di alcuni dei più tecnologici comfort moderni. I nostri 12 appartamenti, ciascuno abitabile da 6 persone, vi permetteranno di entrare in una nuova realtà senza subire fortemente il distacco dall’ambiente casalingo. Arrivando nella nostra struttura principale, i nostri receptionist riusciranno velocemente e tecnologicamente, ad effettuare le procedure di registrazione e successivamente ad essere disponibili per tutte le informazioni relative al vostro soggiorno. Tra le informazioni a vostra disposizione vi verrà data l’esclusiva possibilità di farvi immergere in vari aspetti che caratterizzano l’amata Sicilia, tramite tre itinerari attentamente curati scelti da noi per voi.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8853" y="68361"/>
            <a:ext cx="3810000" cy="28575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2678" y="2549239"/>
            <a:ext cx="2879848" cy="38250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66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A88E256E-50E9-42AB-B369-E21B916E6075}"/>
              </a:ext>
            </a:extLst>
          </p:cNvPr>
          <p:cNvSpPr/>
          <p:nvPr/>
        </p:nvSpPr>
        <p:spPr>
          <a:xfrm>
            <a:off x="2561974" y="1633355"/>
            <a:ext cx="6886565"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7200" b="1" i="1" u="sng" cap="none" spc="0" dirty="0">
                <a:ln/>
                <a:solidFill>
                  <a:srgbClr val="FFC000"/>
                </a:solidFill>
                <a:effectLst>
                  <a:outerShdw blurRad="38100" dist="38100" dir="2700000" algn="tl">
                    <a:srgbClr val="000000">
                      <a:alpha val="43137"/>
                    </a:srgbClr>
                  </a:outerShdw>
                </a:effectLst>
              </a:rPr>
              <a:t>«I NOSTRI TOUR»</a:t>
            </a:r>
          </a:p>
        </p:txBody>
      </p:sp>
      <p:sp>
        <p:nvSpPr>
          <p:cNvPr id="3" name="Callout: linea 2">
            <a:extLst>
              <a:ext uri="{FF2B5EF4-FFF2-40B4-BE49-F238E27FC236}">
                <a16:creationId xmlns:a16="http://schemas.microsoft.com/office/drawing/2014/main" id="{E6A825AE-ECDC-48E3-9E5F-AB1BF8771821}"/>
              </a:ext>
            </a:extLst>
          </p:cNvPr>
          <p:cNvSpPr/>
          <p:nvPr/>
        </p:nvSpPr>
        <p:spPr>
          <a:xfrm>
            <a:off x="8376183" y="1403011"/>
            <a:ext cx="2087066" cy="376928"/>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Aggiunta slide</a:t>
            </a:r>
          </a:p>
        </p:txBody>
      </p:sp>
    </p:spTree>
    <p:extLst>
      <p:ext uri="{BB962C8B-B14F-4D97-AF65-F5344CB8AC3E}">
        <p14:creationId xmlns:p14="http://schemas.microsoft.com/office/powerpoint/2010/main" val="1225323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A88E256E-50E9-42AB-B369-E21B916E6075}"/>
              </a:ext>
            </a:extLst>
          </p:cNvPr>
          <p:cNvSpPr/>
          <p:nvPr/>
        </p:nvSpPr>
        <p:spPr>
          <a:xfrm>
            <a:off x="1745385" y="0"/>
            <a:ext cx="8701228" cy="1938992"/>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7200" b="1" i="1" u="sng" cap="none" spc="0" dirty="0">
                <a:ln/>
                <a:solidFill>
                  <a:srgbClr val="FFC000"/>
                </a:solidFill>
                <a:effectLst>
                  <a:outerShdw blurRad="38100" dist="38100" dir="2700000" algn="tl">
                    <a:srgbClr val="000000">
                      <a:alpha val="43137"/>
                    </a:srgbClr>
                  </a:outerShdw>
                </a:effectLst>
              </a:rPr>
              <a:t>«TRA MITO E STORIA»</a:t>
            </a:r>
          </a:p>
          <a:p>
            <a:pPr algn="ctr"/>
            <a:r>
              <a:rPr lang="it-IT" sz="4800" b="1" i="1" u="sng" dirty="0">
                <a:ln/>
                <a:solidFill>
                  <a:srgbClr val="FFC000"/>
                </a:solidFill>
                <a:effectLst>
                  <a:outerShdw blurRad="38100" dist="38100" dir="2700000" algn="tl">
                    <a:srgbClr val="000000">
                      <a:alpha val="43137"/>
                    </a:srgbClr>
                  </a:outerShdw>
                </a:effectLst>
              </a:rPr>
              <a:t>DURATA DEL PERCORSO 3 GG</a:t>
            </a:r>
            <a:endParaRPr lang="it-IT" sz="4800" b="1" i="1" u="sng" cap="none" spc="0" dirty="0">
              <a:ln/>
              <a:solidFill>
                <a:srgbClr val="FFC000"/>
              </a:solidFill>
              <a:effectLst>
                <a:outerShdw blurRad="38100" dist="38100" dir="2700000" algn="tl">
                  <a:srgbClr val="000000">
                    <a:alpha val="43137"/>
                  </a:srgbClr>
                </a:outerShdw>
              </a:effectLst>
            </a:endParaRPr>
          </a:p>
        </p:txBody>
      </p:sp>
      <p:sp>
        <p:nvSpPr>
          <p:cNvPr id="5" name="CasellaDiTesto 4">
            <a:extLst>
              <a:ext uri="{FF2B5EF4-FFF2-40B4-BE49-F238E27FC236}">
                <a16:creationId xmlns:a16="http://schemas.microsoft.com/office/drawing/2014/main" id="{91A72880-EE5A-4173-8FB6-1B3539E670FE}"/>
              </a:ext>
            </a:extLst>
          </p:cNvPr>
          <p:cNvSpPr txBox="1"/>
          <p:nvPr/>
        </p:nvSpPr>
        <p:spPr>
          <a:xfrm>
            <a:off x="248625" y="2000619"/>
            <a:ext cx="11620982" cy="1015663"/>
          </a:xfrm>
          <a:prstGeom prst="rect">
            <a:avLst/>
          </a:prstGeom>
          <a:noFill/>
        </p:spPr>
        <p:txBody>
          <a:bodyPr wrap="square" rtlCol="0">
            <a:spAutoFit/>
          </a:bodyPr>
          <a:lstStyle/>
          <a:p>
            <a:pPr algn="ctr"/>
            <a:r>
              <a:rPr lang="it-IT" sz="2000" b="1" i="1" dirty="0"/>
              <a:t>Un percorso indimenticabile tra le rovine di alcuni dei siti archeologici più belli del mondo. Un tuffo nel passato vi farà assaporare una Sicilia mai dimenticata e da noi valorizzata…</a:t>
            </a:r>
          </a:p>
          <a:p>
            <a:pPr algn="ctr"/>
            <a:r>
              <a:rPr lang="it-IT" sz="2000" b="1" i="1" dirty="0"/>
              <a:t>lasciatevi trasportare da un viaggio che vi permetterà di far fermare le vostre lancette dell’orologio..</a:t>
            </a:r>
          </a:p>
        </p:txBody>
      </p:sp>
      <p:pic>
        <p:nvPicPr>
          <p:cNvPr id="7" name="Immagine 6">
            <a:extLst>
              <a:ext uri="{FF2B5EF4-FFF2-40B4-BE49-F238E27FC236}">
                <a16:creationId xmlns:a16="http://schemas.microsoft.com/office/drawing/2014/main" id="{7763B708-2BC9-475A-9140-57EFFCA38BE5}"/>
              </a:ext>
            </a:extLst>
          </p:cNvPr>
          <p:cNvPicPr>
            <a:picLocks noChangeAspect="1"/>
          </p:cNvPicPr>
          <p:nvPr/>
        </p:nvPicPr>
        <p:blipFill>
          <a:blip r:embed="rId2"/>
          <a:stretch>
            <a:fillRect/>
          </a:stretch>
        </p:blipFill>
        <p:spPr>
          <a:xfrm rot="21289871">
            <a:off x="136935" y="3090002"/>
            <a:ext cx="3597398" cy="2283454"/>
          </a:xfrm>
          <a:prstGeom prst="rect">
            <a:avLst/>
          </a:prstGeom>
          <a:ln>
            <a:noFill/>
          </a:ln>
          <a:effectLst>
            <a:softEdge rad="112500"/>
          </a:effectLst>
        </p:spPr>
      </p:pic>
      <p:pic>
        <p:nvPicPr>
          <p:cNvPr id="8" name="Immagine 7">
            <a:extLst>
              <a:ext uri="{FF2B5EF4-FFF2-40B4-BE49-F238E27FC236}">
                <a16:creationId xmlns:a16="http://schemas.microsoft.com/office/drawing/2014/main" id="{5C125797-E903-4A63-9B64-CE1CA5FD35A2}"/>
              </a:ext>
            </a:extLst>
          </p:cNvPr>
          <p:cNvPicPr>
            <a:picLocks noChangeAspect="1"/>
          </p:cNvPicPr>
          <p:nvPr/>
        </p:nvPicPr>
        <p:blipFill>
          <a:blip r:embed="rId3"/>
          <a:stretch>
            <a:fillRect/>
          </a:stretch>
        </p:blipFill>
        <p:spPr>
          <a:xfrm rot="303287">
            <a:off x="7180689" y="3195949"/>
            <a:ext cx="4664712" cy="2429850"/>
          </a:xfrm>
          <a:prstGeom prst="rect">
            <a:avLst/>
          </a:prstGeom>
          <a:ln>
            <a:noFill/>
          </a:ln>
          <a:effectLst>
            <a:softEdge rad="112500"/>
          </a:effectLst>
        </p:spPr>
      </p:pic>
      <p:pic>
        <p:nvPicPr>
          <p:cNvPr id="9" name="Immagine 8">
            <a:extLst>
              <a:ext uri="{FF2B5EF4-FFF2-40B4-BE49-F238E27FC236}">
                <a16:creationId xmlns:a16="http://schemas.microsoft.com/office/drawing/2014/main" id="{BE12A5CD-C9AF-40A6-A0D3-D5D921D6DECA}"/>
              </a:ext>
            </a:extLst>
          </p:cNvPr>
          <p:cNvPicPr>
            <a:picLocks noChangeAspect="1"/>
          </p:cNvPicPr>
          <p:nvPr/>
        </p:nvPicPr>
        <p:blipFill>
          <a:blip r:embed="rId4"/>
          <a:stretch>
            <a:fillRect/>
          </a:stretch>
        </p:blipFill>
        <p:spPr>
          <a:xfrm>
            <a:off x="3323254" y="4231729"/>
            <a:ext cx="3572065" cy="2150655"/>
          </a:xfrm>
          <a:prstGeom prst="rect">
            <a:avLst/>
          </a:prstGeom>
          <a:ln>
            <a:noFill/>
          </a:ln>
          <a:effectLst>
            <a:softEdge rad="112500"/>
          </a:effectLst>
        </p:spPr>
      </p:pic>
    </p:spTree>
    <p:extLst>
      <p:ext uri="{BB962C8B-B14F-4D97-AF65-F5344CB8AC3E}">
        <p14:creationId xmlns:p14="http://schemas.microsoft.com/office/powerpoint/2010/main" val="3096686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74BC506-F236-4BEB-B90F-9609F771D239}"/>
              </a:ext>
            </a:extLst>
          </p:cNvPr>
          <p:cNvPicPr>
            <a:picLocks noChangeAspect="1"/>
          </p:cNvPicPr>
          <p:nvPr/>
        </p:nvPicPr>
        <p:blipFill>
          <a:blip r:embed="rId2"/>
          <a:stretch>
            <a:fillRect/>
          </a:stretch>
        </p:blipFill>
        <p:spPr>
          <a:xfrm>
            <a:off x="-215219" y="954157"/>
            <a:ext cx="12622438" cy="4757529"/>
          </a:xfrm>
          <a:prstGeom prst="rect">
            <a:avLst/>
          </a:prstGeom>
        </p:spPr>
      </p:pic>
    </p:spTree>
    <p:extLst>
      <p:ext uri="{BB962C8B-B14F-4D97-AF65-F5344CB8AC3E}">
        <p14:creationId xmlns:p14="http://schemas.microsoft.com/office/powerpoint/2010/main" val="3974545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D06E4F2-6295-469C-8929-2C767C1DD22B}"/>
              </a:ext>
            </a:extLst>
          </p:cNvPr>
          <p:cNvSpPr/>
          <p:nvPr/>
        </p:nvSpPr>
        <p:spPr>
          <a:xfrm>
            <a:off x="297154" y="166862"/>
            <a:ext cx="11597691" cy="6494085"/>
          </a:xfrm>
          <a:prstGeom prst="rect">
            <a:avLst/>
          </a:prstGeom>
          <a:noFill/>
        </p:spPr>
        <p:txBody>
          <a:bodyPr wrap="square" lIns="91440" tIns="45720" rIns="91440" bIns="45720">
            <a:spAutoFit/>
          </a:bodyPr>
          <a:lstStyle/>
          <a:p>
            <a:pPr algn="ctr"/>
            <a:r>
              <a:rPr lang="it-IT" sz="2000" spc="50" dirty="0">
                <a:ln w="9525" cmpd="sng">
                  <a:solidFill>
                    <a:schemeClr val="accent1"/>
                  </a:solidFill>
                  <a:prstDash val="solid"/>
                </a:ln>
                <a:solidFill>
                  <a:srgbClr val="FF0000"/>
                </a:solidFill>
                <a:effectLst>
                  <a:glow rad="38100">
                    <a:schemeClr val="accent1">
                      <a:alpha val="40000"/>
                    </a:schemeClr>
                  </a:glow>
                </a:effectLst>
              </a:rPr>
              <a:t>PRIMA COLAZIONE PRESSO LA STRUTTURA CENTRALE DELL’ «ANTICO CASALE»</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ORE 07.30/09.30</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TRASFERIMENTO PRESSO IL SITO ARCHEOLOGICO DI SEGESTA CON ANNESSA VISITA GUIDATA</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ORE 10.00</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PRANZO TIPICO PRESSO L’AGRITURISMO «PISPISA» A BASE DI PRODOTTI LOCALI ALLIETATI DA MUSICA FOLKLORISTICA DAL VIVO</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ORE 13.00</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ESCURSIONE «4X4 QUAD» LUNGO E NEI DINTORNI DEL SITO ARCHEOLOGICO DI SEGESTA</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ORE 15.30</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CENA TIPICA PRESSO LA STRUTTURA CENTRALE DELL’ «ANTICO CASALE»</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ORE 19.00</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PRESA VISIONE DELLO SPETTACOLO TEATRALE «ILLIADE DA OMERO» AL TEATRO ANTICO DEL SITO ARCHEOLOGICO DI SEGESTA</a:t>
            </a:r>
          </a:p>
          <a:p>
            <a:pPr algn="ctr"/>
            <a:r>
              <a:rPr lang="it-IT" sz="20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1600" spc="50" dirty="0">
                <a:ln w="9525" cmpd="sng">
                  <a:solidFill>
                    <a:schemeClr val="accent1"/>
                  </a:solidFill>
                  <a:prstDash val="solid"/>
                </a:ln>
                <a:solidFill>
                  <a:srgbClr val="FF0000"/>
                </a:solidFill>
                <a:effectLst>
                  <a:glow rad="38100">
                    <a:schemeClr val="accent1">
                      <a:alpha val="40000"/>
                    </a:schemeClr>
                  </a:glow>
                </a:effectLst>
              </a:rPr>
              <a:t>RIENTRO IN HOTEL</a:t>
            </a:r>
          </a:p>
          <a:p>
            <a:pPr algn="ctr"/>
            <a:endParaRPr lang="it-IT" sz="2000" spc="50" dirty="0">
              <a:ln w="9525" cmpd="sng">
                <a:solidFill>
                  <a:schemeClr val="accent1"/>
                </a:solidFill>
                <a:prstDash val="solid"/>
              </a:ln>
              <a:solidFill>
                <a:srgbClr val="FF0000"/>
              </a:solidFill>
              <a:effectLst>
                <a:glow rad="38100">
                  <a:schemeClr val="accent1">
                    <a:alpha val="40000"/>
                  </a:schemeClr>
                </a:glow>
              </a:effectLst>
            </a:endParaRPr>
          </a:p>
        </p:txBody>
      </p:sp>
    </p:spTree>
    <p:extLst>
      <p:ext uri="{BB962C8B-B14F-4D97-AF65-F5344CB8AC3E}">
        <p14:creationId xmlns:p14="http://schemas.microsoft.com/office/powerpoint/2010/main" val="1341455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32C089CC-D10E-4419-BFC0-7F0B7E22B4D5}"/>
              </a:ext>
            </a:extLst>
          </p:cNvPr>
          <p:cNvSpPr/>
          <p:nvPr/>
        </p:nvSpPr>
        <p:spPr>
          <a:xfrm>
            <a:off x="0" y="111423"/>
            <a:ext cx="12072396" cy="6555641"/>
          </a:xfrm>
          <a:prstGeom prst="rect">
            <a:avLst/>
          </a:prstGeom>
          <a:noFill/>
        </p:spPr>
        <p:txBody>
          <a:bodyPr wrap="square" lIns="91440" tIns="45720" rIns="91440" bIns="45720">
            <a:spAutoFit/>
          </a:bodyPr>
          <a:lstStyle/>
          <a:p>
            <a:pPr algn="ctr"/>
            <a:r>
              <a:rPr lang="it-IT" sz="2100" spc="50" dirty="0">
                <a:ln w="9525" cmpd="sng">
                  <a:solidFill>
                    <a:schemeClr val="accent1"/>
                  </a:solidFill>
                  <a:prstDash val="solid"/>
                </a:ln>
                <a:solidFill>
                  <a:srgbClr val="FF0000"/>
                </a:solidFill>
                <a:effectLst>
                  <a:glow rad="38100">
                    <a:schemeClr val="accent1">
                      <a:alpha val="40000"/>
                    </a:schemeClr>
                  </a:glow>
                </a:effectLst>
              </a:rPr>
              <a:t>PRIMA COLAZIONE PRESSO LA STRUTTURA CENTRALE DELL’ «ANTICO CASALE»</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ORE 07.30/09.30</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VISITA AL CASTELLO EUFEMIO E AL MONUMENTO </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COMMEMORATIVO DI PIANTO ROMANO</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ORE 10.00</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PRANZO PRESSO LA STRUTTURA CENTRALE DELL’ «ANTICO CASALE»</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ORE 13.00</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TRASFERIMENTO AL CENTRO STORICO DI PALERMO CON ANNESSA </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VISITA GUIDATA DEI LUOGHI CARATTERISTICI CONOSCIUTI IN TUTTO IL MONDO </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ORE 15.00</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CENA LIBERA AL CENTRO STORICO DI PALERMO</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ORE 19.00/22.00</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RIENTRO IN APPARTAMENTO</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a:t>
            </a:r>
          </a:p>
          <a:p>
            <a:pPr algn="ctr"/>
            <a:r>
              <a:rPr lang="it-IT" sz="2100" spc="50" dirty="0">
                <a:ln w="9525" cmpd="sng">
                  <a:solidFill>
                    <a:schemeClr val="accent1"/>
                  </a:solidFill>
                  <a:prstDash val="solid"/>
                </a:ln>
                <a:solidFill>
                  <a:srgbClr val="FF0000"/>
                </a:solidFill>
                <a:effectLst>
                  <a:glow rad="38100">
                    <a:schemeClr val="accent1">
                      <a:alpha val="40000"/>
                    </a:schemeClr>
                  </a:glow>
                </a:effectLst>
              </a:rPr>
              <a:t>PRIMA COLAZIONE E CHECK-OUT ENTRO LE ORE 10</a:t>
            </a:r>
          </a:p>
        </p:txBody>
      </p:sp>
    </p:spTree>
    <p:extLst>
      <p:ext uri="{BB962C8B-B14F-4D97-AF65-F5344CB8AC3E}">
        <p14:creationId xmlns:p14="http://schemas.microsoft.com/office/powerpoint/2010/main" val="1169009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ltUpDiag">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91BB95E-63EB-4FC8-B52C-4048C102E24C}"/>
              </a:ext>
            </a:extLst>
          </p:cNvPr>
          <p:cNvSpPr/>
          <p:nvPr/>
        </p:nvSpPr>
        <p:spPr>
          <a:xfrm>
            <a:off x="2069607" y="0"/>
            <a:ext cx="8052782" cy="163121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6000" b="1" i="1" u="sng" cap="none" spc="0" dirty="0">
                <a:ln/>
                <a:solidFill>
                  <a:srgbClr val="00B0F0"/>
                </a:solidFill>
                <a:effectLst>
                  <a:outerShdw blurRad="38100" dist="38100" dir="2700000" algn="tl">
                    <a:srgbClr val="000000">
                      <a:alpha val="43137"/>
                    </a:srgbClr>
                  </a:outerShdw>
                </a:effectLst>
              </a:rPr>
              <a:t>«MOMENTI DI PIACERE»</a:t>
            </a:r>
          </a:p>
          <a:p>
            <a:pPr algn="ctr"/>
            <a:r>
              <a:rPr lang="it-IT" sz="4000" b="1" i="1" u="sng" dirty="0">
                <a:ln/>
                <a:solidFill>
                  <a:srgbClr val="00B0F0"/>
                </a:solidFill>
                <a:effectLst>
                  <a:outerShdw blurRad="38100" dist="38100" dir="2700000" algn="tl">
                    <a:srgbClr val="000000">
                      <a:alpha val="43137"/>
                    </a:srgbClr>
                  </a:outerShdw>
                </a:effectLst>
              </a:rPr>
              <a:t>DURATA DEL PERCORSO 2 GG</a:t>
            </a:r>
            <a:endParaRPr lang="it-IT" sz="4000" b="1" i="1" u="sng" cap="none" spc="0" dirty="0">
              <a:ln/>
              <a:solidFill>
                <a:srgbClr val="00B0F0"/>
              </a:solidFill>
              <a:effectLst>
                <a:outerShdw blurRad="38100" dist="38100" dir="2700000" algn="tl">
                  <a:srgbClr val="000000">
                    <a:alpha val="43137"/>
                  </a:srgbClr>
                </a:outerShdw>
              </a:effectLst>
            </a:endParaRPr>
          </a:p>
        </p:txBody>
      </p:sp>
      <p:sp>
        <p:nvSpPr>
          <p:cNvPr id="3" name="CasellaDiTesto 2">
            <a:extLst>
              <a:ext uri="{FF2B5EF4-FFF2-40B4-BE49-F238E27FC236}">
                <a16:creationId xmlns:a16="http://schemas.microsoft.com/office/drawing/2014/main" id="{8D734EC6-5DE9-40E9-8CA6-AAF0DA225949}"/>
              </a:ext>
            </a:extLst>
          </p:cNvPr>
          <p:cNvSpPr txBox="1"/>
          <p:nvPr/>
        </p:nvSpPr>
        <p:spPr>
          <a:xfrm>
            <a:off x="0" y="1628768"/>
            <a:ext cx="12192000" cy="1631216"/>
          </a:xfrm>
          <a:prstGeom prst="rect">
            <a:avLst/>
          </a:prstGeom>
          <a:noFill/>
        </p:spPr>
        <p:txBody>
          <a:bodyPr wrap="square" rtlCol="0">
            <a:spAutoFit/>
          </a:bodyPr>
          <a:lstStyle/>
          <a:p>
            <a:pPr algn="ctr"/>
            <a:r>
              <a:rPr lang="it-IT" sz="2000" b="1" i="1" dirty="0"/>
              <a:t>Un percorso adatto a tutti per riscoprire l’interiorità del benessere psicofisico tramite l’utilizzo di una delle più antiche tecniche di benessere «le terme». Avvolte in uno scenario mozzafiato, le Terme </a:t>
            </a:r>
            <a:r>
              <a:rPr lang="it-IT" sz="2000" b="1" i="1" dirty="0" err="1"/>
              <a:t>Segestane</a:t>
            </a:r>
            <a:r>
              <a:rPr lang="it-IT" sz="2000" b="1" i="1" dirty="0"/>
              <a:t> sono il connubio ideale per raggiungere un piacere psicofisico inimmaginabile. Lasciatevi cullare dalle acque calde naturali qui presenti ma anche dalle nuove tecnologie che si sono insediate perfettamente in un contesto storico-naturalistico rivolto al passato.</a:t>
            </a:r>
          </a:p>
        </p:txBody>
      </p:sp>
      <p:pic>
        <p:nvPicPr>
          <p:cNvPr id="5" name="Immagine 4">
            <a:extLst>
              <a:ext uri="{FF2B5EF4-FFF2-40B4-BE49-F238E27FC236}">
                <a16:creationId xmlns:a16="http://schemas.microsoft.com/office/drawing/2014/main" id="{34B76559-2CD4-479F-899D-428C70041306}"/>
              </a:ext>
            </a:extLst>
          </p:cNvPr>
          <p:cNvPicPr>
            <a:picLocks noChangeAspect="1"/>
          </p:cNvPicPr>
          <p:nvPr/>
        </p:nvPicPr>
        <p:blipFill>
          <a:blip r:embed="rId2"/>
          <a:stretch>
            <a:fillRect/>
          </a:stretch>
        </p:blipFill>
        <p:spPr>
          <a:xfrm rot="21392995">
            <a:off x="554396" y="3215818"/>
            <a:ext cx="4414901" cy="2838151"/>
          </a:xfrm>
          <a:prstGeom prst="rect">
            <a:avLst/>
          </a:prstGeom>
          <a:ln>
            <a:noFill/>
          </a:ln>
          <a:effectLst>
            <a:softEdge rad="112500"/>
          </a:effectLst>
        </p:spPr>
      </p:pic>
      <p:pic>
        <p:nvPicPr>
          <p:cNvPr id="6" name="Immagine 5">
            <a:extLst>
              <a:ext uri="{FF2B5EF4-FFF2-40B4-BE49-F238E27FC236}">
                <a16:creationId xmlns:a16="http://schemas.microsoft.com/office/drawing/2014/main" id="{7E1D8D5C-CC3B-4EA0-A6E4-F3BE97D219CD}"/>
              </a:ext>
            </a:extLst>
          </p:cNvPr>
          <p:cNvPicPr>
            <a:picLocks noChangeAspect="1"/>
          </p:cNvPicPr>
          <p:nvPr/>
        </p:nvPicPr>
        <p:blipFill>
          <a:blip r:embed="rId3"/>
          <a:stretch>
            <a:fillRect/>
          </a:stretch>
        </p:blipFill>
        <p:spPr>
          <a:xfrm rot="244457">
            <a:off x="6959669" y="3405241"/>
            <a:ext cx="4187977" cy="2786908"/>
          </a:xfrm>
          <a:prstGeom prst="rect">
            <a:avLst/>
          </a:prstGeom>
          <a:ln>
            <a:noFill/>
          </a:ln>
          <a:effectLst>
            <a:softEdge rad="112500"/>
          </a:effectLst>
        </p:spPr>
      </p:pic>
    </p:spTree>
    <p:extLst>
      <p:ext uri="{BB962C8B-B14F-4D97-AF65-F5344CB8AC3E}">
        <p14:creationId xmlns:p14="http://schemas.microsoft.com/office/powerpoint/2010/main" val="2337474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425F949-77DD-4C37-986A-77D46B01F5D1}"/>
              </a:ext>
            </a:extLst>
          </p:cNvPr>
          <p:cNvSpPr/>
          <p:nvPr/>
        </p:nvSpPr>
        <p:spPr>
          <a:xfrm>
            <a:off x="0" y="0"/>
            <a:ext cx="12324522" cy="6863417"/>
          </a:xfrm>
          <a:prstGeom prst="rect">
            <a:avLst/>
          </a:prstGeom>
          <a:noFill/>
        </p:spPr>
        <p:txBody>
          <a:bodyPr wrap="square" lIns="91440" tIns="45720" rIns="91440" bIns="45720">
            <a:spAutoFit/>
          </a:bodyPr>
          <a:lstStyle/>
          <a:p>
            <a:pPr algn="ctr"/>
            <a:r>
              <a:rPr lang="it-IT" sz="2200" b="1" dirty="0">
                <a:ln w="0"/>
                <a:solidFill>
                  <a:srgbClr val="0070C0"/>
                </a:solidFill>
              </a:rPr>
              <a:t>CHECK IN ENTRO LE ORE 12.00</a:t>
            </a:r>
          </a:p>
          <a:p>
            <a:pPr algn="ctr"/>
            <a:r>
              <a:rPr lang="it-IT" sz="2200" b="1" dirty="0">
                <a:ln w="0"/>
                <a:solidFill>
                  <a:srgbClr val="0070C0"/>
                </a:solidFill>
              </a:rPr>
              <a:t>-------</a:t>
            </a:r>
          </a:p>
          <a:p>
            <a:pPr algn="ctr"/>
            <a:r>
              <a:rPr lang="it-IT" sz="2200" b="1" dirty="0">
                <a:ln w="0"/>
                <a:solidFill>
                  <a:srgbClr val="0070C0"/>
                </a:solidFill>
              </a:rPr>
              <a:t>PRANZO TIPICO PRESSO LA STRUTTURA CENTRALE DELL’ «ANTICO CASALE»</a:t>
            </a:r>
          </a:p>
          <a:p>
            <a:pPr algn="ctr"/>
            <a:r>
              <a:rPr lang="it-IT" sz="2200" b="1" dirty="0">
                <a:ln w="0"/>
                <a:solidFill>
                  <a:srgbClr val="0070C0"/>
                </a:solidFill>
              </a:rPr>
              <a:t>ORE 12.30/14.00</a:t>
            </a:r>
          </a:p>
          <a:p>
            <a:pPr algn="ctr"/>
            <a:r>
              <a:rPr lang="it-IT" sz="2200" b="1" dirty="0">
                <a:ln w="0"/>
                <a:solidFill>
                  <a:srgbClr val="0070C0"/>
                </a:solidFill>
              </a:rPr>
              <a:t>-------</a:t>
            </a:r>
          </a:p>
          <a:p>
            <a:pPr algn="ctr"/>
            <a:r>
              <a:rPr lang="it-IT" sz="2200" b="1" dirty="0">
                <a:ln w="0"/>
                <a:solidFill>
                  <a:srgbClr val="0070C0"/>
                </a:solidFill>
              </a:rPr>
              <a:t>TRASFERIMENTO ALLE «TERME SEGESTANE» </a:t>
            </a:r>
          </a:p>
          <a:p>
            <a:pPr algn="ctr"/>
            <a:r>
              <a:rPr lang="it-IT" sz="2200" b="1" dirty="0">
                <a:ln w="0"/>
                <a:solidFill>
                  <a:srgbClr val="0070C0"/>
                </a:solidFill>
              </a:rPr>
              <a:t>DOVE POTRETE GODERE DI UN ALL INCLUSIVE DEI TRATTAMENTI DISPONIBILI</a:t>
            </a:r>
          </a:p>
          <a:p>
            <a:pPr algn="ctr"/>
            <a:r>
              <a:rPr lang="it-IT" sz="2200" b="1" dirty="0">
                <a:ln w="0"/>
                <a:solidFill>
                  <a:srgbClr val="0070C0"/>
                </a:solidFill>
              </a:rPr>
              <a:t>ORE 16.00</a:t>
            </a:r>
          </a:p>
          <a:p>
            <a:pPr algn="ctr"/>
            <a:r>
              <a:rPr lang="it-IT" sz="2200" b="1" dirty="0">
                <a:ln w="0"/>
                <a:solidFill>
                  <a:srgbClr val="0070C0"/>
                </a:solidFill>
              </a:rPr>
              <a:t>------</a:t>
            </a:r>
          </a:p>
          <a:p>
            <a:pPr algn="ctr"/>
            <a:r>
              <a:rPr lang="it-IT" sz="2200" b="1" dirty="0">
                <a:ln w="0"/>
                <a:solidFill>
                  <a:srgbClr val="0070C0"/>
                </a:solidFill>
              </a:rPr>
              <a:t>TRASFERIMENTO A CASTELLAMMARE DEL GOLFO</a:t>
            </a:r>
          </a:p>
          <a:p>
            <a:pPr algn="ctr"/>
            <a:r>
              <a:rPr lang="it-IT" sz="2200" b="1" dirty="0">
                <a:ln w="0"/>
                <a:solidFill>
                  <a:srgbClr val="0070C0"/>
                </a:solidFill>
              </a:rPr>
              <a:t>ORE 19.00</a:t>
            </a:r>
          </a:p>
          <a:p>
            <a:pPr algn="ctr"/>
            <a:r>
              <a:rPr lang="it-IT" sz="2200" b="1" dirty="0">
                <a:ln w="0"/>
                <a:solidFill>
                  <a:srgbClr val="0070C0"/>
                </a:solidFill>
              </a:rPr>
              <a:t>------</a:t>
            </a:r>
          </a:p>
          <a:p>
            <a:pPr algn="ctr"/>
            <a:r>
              <a:rPr lang="it-IT" sz="2200" b="1" dirty="0">
                <a:ln w="0"/>
                <a:solidFill>
                  <a:srgbClr val="0070C0"/>
                </a:solidFill>
              </a:rPr>
              <a:t>CENA PRESSO IL RISTORANTE «SALVINIUS» CON MENU’ INTERAMENTE A BASE DI</a:t>
            </a:r>
          </a:p>
          <a:p>
            <a:pPr algn="ctr"/>
            <a:r>
              <a:rPr lang="it-IT" sz="2200" b="1" dirty="0">
                <a:ln w="0"/>
                <a:solidFill>
                  <a:srgbClr val="0070C0"/>
                </a:solidFill>
              </a:rPr>
              <a:t> PESCE FRESCO LOCALE</a:t>
            </a:r>
          </a:p>
          <a:p>
            <a:pPr algn="ctr"/>
            <a:r>
              <a:rPr lang="it-IT" sz="2200" b="1" dirty="0">
                <a:ln w="0"/>
                <a:solidFill>
                  <a:srgbClr val="0070C0"/>
                </a:solidFill>
              </a:rPr>
              <a:t>ORE 20.00</a:t>
            </a:r>
          </a:p>
          <a:p>
            <a:pPr algn="ctr"/>
            <a:r>
              <a:rPr lang="it-IT" sz="2200" b="1" dirty="0">
                <a:ln w="0"/>
                <a:solidFill>
                  <a:srgbClr val="0070C0"/>
                </a:solidFill>
              </a:rPr>
              <a:t>------</a:t>
            </a:r>
          </a:p>
          <a:p>
            <a:pPr algn="ctr"/>
            <a:r>
              <a:rPr lang="it-IT" sz="2200" b="1" dirty="0">
                <a:ln w="0"/>
                <a:solidFill>
                  <a:srgbClr val="0070C0"/>
                </a:solidFill>
              </a:rPr>
              <a:t>VISITA LIBERA DELLA ZONA ANTICA DI CASTELLAMMARE DEL GOLFO</a:t>
            </a:r>
          </a:p>
          <a:p>
            <a:pPr algn="ctr"/>
            <a:r>
              <a:rPr lang="it-IT" sz="2200" b="1" dirty="0">
                <a:ln w="0"/>
                <a:solidFill>
                  <a:srgbClr val="0070C0"/>
                </a:solidFill>
              </a:rPr>
              <a:t>------</a:t>
            </a:r>
          </a:p>
          <a:p>
            <a:pPr algn="ctr"/>
            <a:r>
              <a:rPr lang="it-IT" sz="2200" b="1" dirty="0">
                <a:ln w="0"/>
                <a:solidFill>
                  <a:srgbClr val="0070C0"/>
                </a:solidFill>
              </a:rPr>
              <a:t>RIENTRO IN APPARTAMENTO</a:t>
            </a:r>
          </a:p>
          <a:p>
            <a:pPr algn="ctr"/>
            <a:r>
              <a:rPr lang="it-IT" sz="2200" b="1" dirty="0">
                <a:ln w="0"/>
                <a:solidFill>
                  <a:srgbClr val="0070C0"/>
                </a:solidFill>
              </a:rPr>
              <a:t>ORE 23.00</a:t>
            </a:r>
          </a:p>
        </p:txBody>
      </p:sp>
    </p:spTree>
    <p:extLst>
      <p:ext uri="{BB962C8B-B14F-4D97-AF65-F5344CB8AC3E}">
        <p14:creationId xmlns:p14="http://schemas.microsoft.com/office/powerpoint/2010/main" val="1829438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AC386B4-868A-40A6-873F-69A678443642}"/>
              </a:ext>
            </a:extLst>
          </p:cNvPr>
          <p:cNvSpPr/>
          <p:nvPr/>
        </p:nvSpPr>
        <p:spPr>
          <a:xfrm>
            <a:off x="0" y="166568"/>
            <a:ext cx="12284765" cy="6524863"/>
          </a:xfrm>
          <a:prstGeom prst="rect">
            <a:avLst/>
          </a:prstGeom>
          <a:noFill/>
        </p:spPr>
        <p:txBody>
          <a:bodyPr wrap="square" lIns="91440" tIns="45720" rIns="91440" bIns="45720">
            <a:spAutoFit/>
          </a:bodyPr>
          <a:lstStyle/>
          <a:p>
            <a:pPr algn="ctr"/>
            <a:r>
              <a:rPr lang="it-IT" sz="1900" b="1" dirty="0">
                <a:ln w="0"/>
                <a:solidFill>
                  <a:srgbClr val="0070C0"/>
                </a:solidFill>
              </a:rPr>
              <a:t>PRIMA COLAZIONE PRESSO LA STRUTTURA CENTRALE</a:t>
            </a:r>
          </a:p>
          <a:p>
            <a:pPr algn="ctr"/>
            <a:r>
              <a:rPr lang="it-IT" sz="1900" b="1" dirty="0">
                <a:ln w="0"/>
                <a:solidFill>
                  <a:srgbClr val="0070C0"/>
                </a:solidFill>
              </a:rPr>
              <a:t>ORE 7.30/10.00</a:t>
            </a:r>
          </a:p>
          <a:p>
            <a:pPr algn="ctr"/>
            <a:r>
              <a:rPr lang="it-IT" sz="1900" b="1" dirty="0">
                <a:ln w="0"/>
                <a:solidFill>
                  <a:srgbClr val="0070C0"/>
                </a:solidFill>
              </a:rPr>
              <a:t>-----</a:t>
            </a:r>
          </a:p>
          <a:p>
            <a:pPr algn="ctr"/>
            <a:r>
              <a:rPr lang="it-IT" sz="1900" b="1" dirty="0">
                <a:ln w="0"/>
                <a:solidFill>
                  <a:srgbClr val="0070C0"/>
                </a:solidFill>
              </a:rPr>
              <a:t>TRANSFERIMENTO PRESSO IL QUERCIETO ANGIMBE’</a:t>
            </a:r>
          </a:p>
          <a:p>
            <a:pPr algn="ctr"/>
            <a:r>
              <a:rPr lang="it-IT" sz="1900" b="1" dirty="0">
                <a:ln w="0"/>
                <a:solidFill>
                  <a:srgbClr val="0070C0"/>
                </a:solidFill>
              </a:rPr>
              <a:t>CON ANNESSA VISITA GUIDATA PERCORRENDO LA FLORA E LA FAUNA CHE CARATTERIZZANO </a:t>
            </a:r>
          </a:p>
          <a:p>
            <a:pPr algn="ctr"/>
            <a:r>
              <a:rPr lang="it-IT" sz="1900" b="1" dirty="0">
                <a:ln w="0"/>
                <a:solidFill>
                  <a:srgbClr val="0070C0"/>
                </a:solidFill>
              </a:rPr>
              <a:t>QUESTO LUOGO INCONTAMINATO</a:t>
            </a:r>
          </a:p>
          <a:p>
            <a:pPr algn="ctr"/>
            <a:r>
              <a:rPr lang="it-IT" sz="1900" b="1" dirty="0">
                <a:ln w="0"/>
                <a:solidFill>
                  <a:srgbClr val="0070C0"/>
                </a:solidFill>
              </a:rPr>
              <a:t>ORE 11.00</a:t>
            </a:r>
          </a:p>
          <a:p>
            <a:pPr algn="ctr"/>
            <a:r>
              <a:rPr lang="it-IT" sz="1900" b="1" dirty="0">
                <a:ln w="0"/>
                <a:solidFill>
                  <a:srgbClr val="0070C0"/>
                </a:solidFill>
              </a:rPr>
              <a:t>-----</a:t>
            </a:r>
          </a:p>
          <a:p>
            <a:pPr algn="ctr"/>
            <a:r>
              <a:rPr lang="it-IT" sz="1900" b="1" dirty="0">
                <a:ln w="0"/>
                <a:solidFill>
                  <a:srgbClr val="0070C0"/>
                </a:solidFill>
              </a:rPr>
              <a:t>PRANZO ORGANIZZATO DALL’AZIENDA AGRICOLA «GIACALONE» CON DEGUSTAZIONE DI CARNI LOCALI ALLA GRIGLIA</a:t>
            </a:r>
          </a:p>
          <a:p>
            <a:pPr algn="ctr"/>
            <a:r>
              <a:rPr lang="it-IT" sz="1900" b="1" dirty="0">
                <a:ln w="0"/>
                <a:solidFill>
                  <a:srgbClr val="0070C0"/>
                </a:solidFill>
              </a:rPr>
              <a:t>ORE 13.30</a:t>
            </a:r>
          </a:p>
          <a:p>
            <a:pPr algn="ctr"/>
            <a:r>
              <a:rPr lang="it-IT" sz="1900" b="1" dirty="0">
                <a:ln w="0"/>
                <a:solidFill>
                  <a:srgbClr val="0070C0"/>
                </a:solidFill>
              </a:rPr>
              <a:t>-----</a:t>
            </a:r>
          </a:p>
          <a:p>
            <a:pPr algn="ctr"/>
            <a:r>
              <a:rPr lang="it-IT" sz="1900" b="1" dirty="0">
                <a:ln w="0"/>
                <a:solidFill>
                  <a:srgbClr val="0070C0"/>
                </a:solidFill>
              </a:rPr>
              <a:t>PASSEGGIATA LUNGO I VICOLI E I BAGLI DELLA CALATAFIMI ANTICA</a:t>
            </a:r>
          </a:p>
          <a:p>
            <a:pPr algn="ctr"/>
            <a:r>
              <a:rPr lang="it-IT" sz="1900" b="1" dirty="0">
                <a:ln w="0"/>
                <a:solidFill>
                  <a:srgbClr val="0070C0"/>
                </a:solidFill>
              </a:rPr>
              <a:t>ORE 16.00</a:t>
            </a:r>
          </a:p>
          <a:p>
            <a:pPr algn="ctr"/>
            <a:r>
              <a:rPr lang="it-IT" sz="1900" b="1" dirty="0">
                <a:ln w="0"/>
                <a:solidFill>
                  <a:srgbClr val="0070C0"/>
                </a:solidFill>
              </a:rPr>
              <a:t>----- </a:t>
            </a:r>
          </a:p>
          <a:p>
            <a:pPr algn="ctr"/>
            <a:r>
              <a:rPr lang="it-IT" sz="1900" b="1" dirty="0">
                <a:ln w="0"/>
                <a:solidFill>
                  <a:srgbClr val="0070C0"/>
                </a:solidFill>
              </a:rPr>
              <a:t>CENA PRESSO IL RISTORANTE «IL BORGO» CON MENU’ TIPICO SICILIANO</a:t>
            </a:r>
          </a:p>
          <a:p>
            <a:pPr algn="ctr"/>
            <a:r>
              <a:rPr lang="it-IT" sz="1900" b="1" dirty="0">
                <a:ln w="0"/>
                <a:solidFill>
                  <a:srgbClr val="0070C0"/>
                </a:solidFill>
              </a:rPr>
              <a:t>ORE 19.30</a:t>
            </a:r>
          </a:p>
          <a:p>
            <a:pPr algn="ctr"/>
            <a:r>
              <a:rPr lang="it-IT" sz="1900" b="1" dirty="0">
                <a:ln w="0"/>
                <a:solidFill>
                  <a:srgbClr val="0070C0"/>
                </a:solidFill>
              </a:rPr>
              <a:t>----- </a:t>
            </a:r>
          </a:p>
          <a:p>
            <a:pPr algn="ctr"/>
            <a:r>
              <a:rPr lang="it-IT" sz="1900" b="1" dirty="0">
                <a:ln w="0"/>
                <a:solidFill>
                  <a:srgbClr val="0070C0"/>
                </a:solidFill>
              </a:rPr>
              <a:t>DEGUSTAZIONE DI PRODOTTI DOLCIARI TIPICI PRESSO IL «BELVEDERE» DI CALATAFIMI</a:t>
            </a:r>
          </a:p>
          <a:p>
            <a:pPr algn="ctr"/>
            <a:r>
              <a:rPr lang="it-IT" sz="1900" b="1" dirty="0">
                <a:ln w="0"/>
                <a:solidFill>
                  <a:srgbClr val="0070C0"/>
                </a:solidFill>
              </a:rPr>
              <a:t>------</a:t>
            </a:r>
          </a:p>
          <a:p>
            <a:pPr algn="ctr"/>
            <a:r>
              <a:rPr lang="it-IT" sz="1900" b="1" dirty="0">
                <a:ln w="0"/>
                <a:solidFill>
                  <a:srgbClr val="0070C0"/>
                </a:solidFill>
              </a:rPr>
              <a:t>RIENTRO IN APPARTAMENTO ORE 23.00</a:t>
            </a:r>
          </a:p>
          <a:p>
            <a:pPr algn="ctr"/>
            <a:r>
              <a:rPr lang="it-IT" sz="1900" b="1" dirty="0">
                <a:ln w="0"/>
                <a:solidFill>
                  <a:srgbClr val="0070C0"/>
                </a:solidFill>
              </a:rPr>
              <a:t>-----</a:t>
            </a:r>
          </a:p>
          <a:p>
            <a:pPr algn="ctr"/>
            <a:r>
              <a:rPr lang="it-IT" sz="1900" b="1" dirty="0">
                <a:ln w="0"/>
                <a:solidFill>
                  <a:srgbClr val="0070C0"/>
                </a:solidFill>
              </a:rPr>
              <a:t>PRIMA COLAZIONE E CHECK-OUT ENTRO LE ORE 10.00</a:t>
            </a:r>
          </a:p>
        </p:txBody>
      </p:sp>
    </p:spTree>
    <p:extLst>
      <p:ext uri="{BB962C8B-B14F-4D97-AF65-F5344CB8AC3E}">
        <p14:creationId xmlns:p14="http://schemas.microsoft.com/office/powerpoint/2010/main" val="1181276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lgGrid">
          <a:fgClr>
            <a:schemeClr val="accent1">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F824784-ABA2-4EFC-B398-05153D06097E}"/>
              </a:ext>
            </a:extLst>
          </p:cNvPr>
          <p:cNvSpPr/>
          <p:nvPr/>
        </p:nvSpPr>
        <p:spPr>
          <a:xfrm>
            <a:off x="2601197" y="0"/>
            <a:ext cx="6989607" cy="1785104"/>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6600" b="1" i="1" u="sng" cap="none" spc="0" dirty="0">
                <a:ln/>
                <a:solidFill>
                  <a:srgbClr val="7030A0"/>
                </a:solidFill>
                <a:effectLst>
                  <a:outerShdw blurRad="38100" dist="38100" dir="2700000" algn="tl">
                    <a:srgbClr val="000000">
                      <a:alpha val="43137"/>
                    </a:srgbClr>
                  </a:outerShdw>
                </a:effectLst>
              </a:rPr>
              <a:t>«IN VINO VERITAS»</a:t>
            </a:r>
          </a:p>
          <a:p>
            <a:pPr algn="ctr"/>
            <a:r>
              <a:rPr lang="it-IT" sz="4400" b="1" i="1" u="sng" dirty="0">
                <a:ln/>
                <a:solidFill>
                  <a:srgbClr val="7030A0"/>
                </a:solidFill>
                <a:effectLst>
                  <a:outerShdw blurRad="38100" dist="38100" dir="2700000" algn="tl">
                    <a:srgbClr val="000000">
                      <a:alpha val="43137"/>
                    </a:srgbClr>
                  </a:outerShdw>
                </a:effectLst>
              </a:rPr>
              <a:t>DURATA DEL PERCORSO 2GG</a:t>
            </a:r>
            <a:endParaRPr lang="it-IT" sz="4400" b="1" i="1" u="sng" cap="none" spc="0" dirty="0">
              <a:ln/>
              <a:solidFill>
                <a:srgbClr val="7030A0"/>
              </a:solidFill>
              <a:effectLst>
                <a:outerShdw blurRad="38100" dist="38100" dir="2700000" algn="tl">
                  <a:srgbClr val="000000">
                    <a:alpha val="43137"/>
                  </a:srgbClr>
                </a:outerShdw>
              </a:effectLst>
            </a:endParaRPr>
          </a:p>
        </p:txBody>
      </p:sp>
      <p:sp>
        <p:nvSpPr>
          <p:cNvPr id="3" name="CasellaDiTesto 2">
            <a:extLst>
              <a:ext uri="{FF2B5EF4-FFF2-40B4-BE49-F238E27FC236}">
                <a16:creationId xmlns:a16="http://schemas.microsoft.com/office/drawing/2014/main" id="{0BCFF484-4EC1-4BCD-B0B4-2DA64012DBFE}"/>
              </a:ext>
            </a:extLst>
          </p:cNvPr>
          <p:cNvSpPr txBox="1"/>
          <p:nvPr/>
        </p:nvSpPr>
        <p:spPr>
          <a:xfrm>
            <a:off x="304800" y="1846044"/>
            <a:ext cx="11582400" cy="1323439"/>
          </a:xfrm>
          <a:prstGeom prst="rect">
            <a:avLst/>
          </a:prstGeom>
          <a:noFill/>
        </p:spPr>
        <p:txBody>
          <a:bodyPr wrap="square" rtlCol="0">
            <a:spAutoFit/>
          </a:bodyPr>
          <a:lstStyle/>
          <a:p>
            <a:pPr algn="ctr"/>
            <a:r>
              <a:rPr lang="it-IT" sz="2000" b="1" i="1" dirty="0"/>
              <a:t>Un percorso interamente dedicato al vino, alla sua storia ed alla sua evoluzione tramite l’appoggio di alcune delle cantine più antiche ed importanti della provincia di Trapani. Degustazioni di prodotti tipici abbinati perfettamente a vini tipici, da sommelier qualificati che riusciranno sicuramente a farvi immergere in una Sicilia altamente innovativa ma strettamente legata alla tradizione.</a:t>
            </a:r>
          </a:p>
        </p:txBody>
      </p:sp>
      <p:pic>
        <p:nvPicPr>
          <p:cNvPr id="4" name="Immagine 3">
            <a:extLst>
              <a:ext uri="{FF2B5EF4-FFF2-40B4-BE49-F238E27FC236}">
                <a16:creationId xmlns:a16="http://schemas.microsoft.com/office/drawing/2014/main" id="{24671160-9431-4A04-9B7E-419D017FE2BE}"/>
              </a:ext>
            </a:extLst>
          </p:cNvPr>
          <p:cNvPicPr>
            <a:picLocks noChangeAspect="1"/>
          </p:cNvPicPr>
          <p:nvPr/>
        </p:nvPicPr>
        <p:blipFill>
          <a:blip r:embed="rId2"/>
          <a:stretch>
            <a:fillRect/>
          </a:stretch>
        </p:blipFill>
        <p:spPr>
          <a:xfrm rot="21386271">
            <a:off x="478164" y="3757439"/>
            <a:ext cx="4319829" cy="2092836"/>
          </a:xfrm>
          <a:prstGeom prst="rect">
            <a:avLst/>
          </a:prstGeom>
          <a:ln>
            <a:noFill/>
          </a:ln>
          <a:effectLst>
            <a:softEdge rad="112500"/>
          </a:effectLst>
        </p:spPr>
      </p:pic>
      <p:pic>
        <p:nvPicPr>
          <p:cNvPr id="5" name="Immagine 4">
            <a:extLst>
              <a:ext uri="{FF2B5EF4-FFF2-40B4-BE49-F238E27FC236}">
                <a16:creationId xmlns:a16="http://schemas.microsoft.com/office/drawing/2014/main" id="{370441A3-BE85-4887-85FD-20F08D933604}"/>
              </a:ext>
            </a:extLst>
          </p:cNvPr>
          <p:cNvPicPr>
            <a:picLocks noChangeAspect="1"/>
          </p:cNvPicPr>
          <p:nvPr/>
        </p:nvPicPr>
        <p:blipFill>
          <a:blip r:embed="rId3"/>
          <a:stretch>
            <a:fillRect/>
          </a:stretch>
        </p:blipFill>
        <p:spPr>
          <a:xfrm rot="238559">
            <a:off x="8574201" y="3536551"/>
            <a:ext cx="3185152" cy="2388864"/>
          </a:xfrm>
          <a:prstGeom prst="rect">
            <a:avLst/>
          </a:prstGeom>
          <a:ln>
            <a:noFill/>
          </a:ln>
          <a:effectLst>
            <a:softEdge rad="112500"/>
          </a:effectLst>
        </p:spPr>
      </p:pic>
      <p:pic>
        <p:nvPicPr>
          <p:cNvPr id="6" name="Immagine 5">
            <a:extLst>
              <a:ext uri="{FF2B5EF4-FFF2-40B4-BE49-F238E27FC236}">
                <a16:creationId xmlns:a16="http://schemas.microsoft.com/office/drawing/2014/main" id="{9E1E5B0D-C54E-43BC-B569-5FA2E7860400}"/>
              </a:ext>
            </a:extLst>
          </p:cNvPr>
          <p:cNvPicPr>
            <a:picLocks noChangeAspect="1"/>
          </p:cNvPicPr>
          <p:nvPr/>
        </p:nvPicPr>
        <p:blipFill>
          <a:blip r:embed="rId4"/>
          <a:stretch>
            <a:fillRect/>
          </a:stretch>
        </p:blipFill>
        <p:spPr>
          <a:xfrm>
            <a:off x="4974291" y="3230423"/>
            <a:ext cx="3318686" cy="3104116"/>
          </a:xfrm>
          <a:prstGeom prst="rect">
            <a:avLst/>
          </a:prstGeom>
          <a:ln>
            <a:noFill/>
          </a:ln>
          <a:effectLst>
            <a:softEdge rad="112500"/>
          </a:effectLst>
        </p:spPr>
      </p:pic>
    </p:spTree>
    <p:extLst>
      <p:ext uri="{BB962C8B-B14F-4D97-AF65-F5344CB8AC3E}">
        <p14:creationId xmlns:p14="http://schemas.microsoft.com/office/powerpoint/2010/main" val="754524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81430F1-21EF-4F99-B0DF-FC9B3993DFF5}"/>
              </a:ext>
            </a:extLst>
          </p:cNvPr>
          <p:cNvSpPr/>
          <p:nvPr/>
        </p:nvSpPr>
        <p:spPr>
          <a:xfrm>
            <a:off x="0" y="166568"/>
            <a:ext cx="12192000" cy="6524863"/>
          </a:xfrm>
          <a:prstGeom prst="rect">
            <a:avLst/>
          </a:prstGeom>
          <a:noFill/>
        </p:spPr>
        <p:txBody>
          <a:bodyPr wrap="square" lIns="91440" tIns="45720" rIns="91440" bIns="45720">
            <a:spAutoFit/>
          </a:bodyPr>
          <a:lstStyle/>
          <a:p>
            <a:pPr algn="ctr"/>
            <a:r>
              <a:rPr lang="it-IT" sz="2200" b="1" dirty="0">
                <a:ln w="12700" cmpd="sng">
                  <a:solidFill>
                    <a:schemeClr val="accent4"/>
                  </a:solidFill>
                  <a:prstDash val="solid"/>
                </a:ln>
                <a:solidFill>
                  <a:srgbClr val="7030A0"/>
                </a:solidFill>
              </a:rPr>
              <a:t>CHECK-IN ENTRO LE ORE 10.00</a:t>
            </a:r>
          </a:p>
          <a:p>
            <a:pPr algn="ctr"/>
            <a:r>
              <a:rPr lang="it-IT" sz="2200" b="1" dirty="0">
                <a:ln w="12700" cmpd="sng">
                  <a:solidFill>
                    <a:schemeClr val="accent4"/>
                  </a:solidFill>
                  <a:prstDash val="solid"/>
                </a:ln>
                <a:solidFill>
                  <a:srgbClr val="7030A0"/>
                </a:solidFill>
              </a:rPr>
              <a:t>------</a:t>
            </a:r>
          </a:p>
          <a:p>
            <a:pPr algn="ctr"/>
            <a:r>
              <a:rPr lang="it-IT" sz="2200" b="1" dirty="0">
                <a:ln w="12700" cmpd="sng">
                  <a:solidFill>
                    <a:schemeClr val="accent4"/>
                  </a:solidFill>
                  <a:prstDash val="solid"/>
                </a:ln>
                <a:solidFill>
                  <a:srgbClr val="7030A0"/>
                </a:solidFill>
              </a:rPr>
              <a:t>PRANZO TIPICO PRESSO LA STRUTTURA CENTRALE DELL’ «ANTICO CASALE»</a:t>
            </a:r>
          </a:p>
          <a:p>
            <a:pPr algn="ctr"/>
            <a:r>
              <a:rPr lang="it-IT" sz="2200" b="1" dirty="0">
                <a:ln w="12700" cmpd="sng">
                  <a:solidFill>
                    <a:schemeClr val="accent4"/>
                  </a:solidFill>
                  <a:prstDash val="solid"/>
                </a:ln>
                <a:solidFill>
                  <a:srgbClr val="7030A0"/>
                </a:solidFill>
              </a:rPr>
              <a:t>ORE 12.30/14.00</a:t>
            </a:r>
          </a:p>
          <a:p>
            <a:pPr algn="ctr"/>
            <a:r>
              <a:rPr lang="it-IT" sz="2200" b="1" dirty="0">
                <a:ln w="12700" cmpd="sng">
                  <a:solidFill>
                    <a:schemeClr val="accent4"/>
                  </a:solidFill>
                  <a:prstDash val="solid"/>
                </a:ln>
                <a:solidFill>
                  <a:srgbClr val="7030A0"/>
                </a:solidFill>
              </a:rPr>
              <a:t>------</a:t>
            </a:r>
          </a:p>
          <a:p>
            <a:pPr algn="ctr"/>
            <a:r>
              <a:rPr lang="it-IT" sz="2200" b="1" dirty="0">
                <a:ln w="12700" cmpd="sng">
                  <a:solidFill>
                    <a:schemeClr val="accent4"/>
                  </a:solidFill>
                  <a:prstDash val="solid"/>
                </a:ln>
                <a:solidFill>
                  <a:srgbClr val="7030A0"/>
                </a:solidFill>
              </a:rPr>
              <a:t>TRASFERIMENTO ALLA CANTINA «KAGGERA» CON VISITA GUIDATA DELLE AREE DI PRODUZIONE SEGUITA DALLA DEGUSTAZIONE DEI VINI PIU’ IMPORTANTI DELL’AZIENDA ACCOMPAGNATI DAI FORMAGGI DEL CASEIFICIO SPATAFORA</a:t>
            </a:r>
          </a:p>
          <a:p>
            <a:pPr algn="ctr"/>
            <a:r>
              <a:rPr lang="it-IT" sz="2200" b="1" dirty="0">
                <a:ln w="12700" cmpd="sng">
                  <a:solidFill>
                    <a:schemeClr val="accent4"/>
                  </a:solidFill>
                  <a:prstDash val="solid"/>
                </a:ln>
                <a:solidFill>
                  <a:srgbClr val="7030A0"/>
                </a:solidFill>
              </a:rPr>
              <a:t>------</a:t>
            </a:r>
          </a:p>
          <a:p>
            <a:pPr algn="ctr"/>
            <a:r>
              <a:rPr lang="it-IT" sz="2200" b="1" dirty="0">
                <a:ln w="12700" cmpd="sng">
                  <a:solidFill>
                    <a:schemeClr val="accent4"/>
                  </a:solidFill>
                  <a:prstDash val="solid"/>
                </a:ln>
                <a:solidFill>
                  <a:srgbClr val="7030A0"/>
                </a:solidFill>
              </a:rPr>
              <a:t>CENA TIPICA PRESSO L’AZIENDA AGRICOLA «DISPENSA SAN PIETRO» ALLIETATI DA MUSICA FOLKLORISTICA DAL VIVO</a:t>
            </a:r>
          </a:p>
          <a:p>
            <a:pPr algn="ctr"/>
            <a:r>
              <a:rPr lang="it-IT" sz="2200" b="1" dirty="0">
                <a:ln w="12700" cmpd="sng">
                  <a:solidFill>
                    <a:schemeClr val="accent4"/>
                  </a:solidFill>
                  <a:prstDash val="solid"/>
                </a:ln>
                <a:solidFill>
                  <a:srgbClr val="7030A0"/>
                </a:solidFill>
              </a:rPr>
              <a:t>ORE 19.30</a:t>
            </a:r>
          </a:p>
          <a:p>
            <a:pPr algn="ctr"/>
            <a:r>
              <a:rPr lang="it-IT" sz="2200" b="1" dirty="0">
                <a:ln w="12700" cmpd="sng">
                  <a:solidFill>
                    <a:schemeClr val="accent4"/>
                  </a:solidFill>
                  <a:prstDash val="solid"/>
                </a:ln>
                <a:solidFill>
                  <a:srgbClr val="7030A0"/>
                </a:solidFill>
              </a:rPr>
              <a:t>------</a:t>
            </a:r>
          </a:p>
          <a:p>
            <a:pPr algn="ctr"/>
            <a:r>
              <a:rPr lang="it-IT" sz="2200" b="1" dirty="0">
                <a:ln w="12700" cmpd="sng">
                  <a:solidFill>
                    <a:schemeClr val="accent4"/>
                  </a:solidFill>
                  <a:prstDash val="solid"/>
                </a:ln>
                <a:solidFill>
                  <a:srgbClr val="7030A0"/>
                </a:solidFill>
              </a:rPr>
              <a:t>PARTECIPAZIONE ALL’EVENTO «VENDEMMIA NOTTURNA» CON DEGUSTAZIONE DI PRODOTTI DOLCIARI TIPICI DEL TRAPANESE ABBINATI AD IMPORTANTI ETICHETTE LOCALI</a:t>
            </a:r>
          </a:p>
          <a:p>
            <a:pPr algn="ctr"/>
            <a:r>
              <a:rPr lang="it-IT" sz="2200" b="1" dirty="0">
                <a:ln w="12700" cmpd="sng">
                  <a:solidFill>
                    <a:schemeClr val="accent4"/>
                  </a:solidFill>
                  <a:prstDash val="solid"/>
                </a:ln>
                <a:solidFill>
                  <a:srgbClr val="7030A0"/>
                </a:solidFill>
              </a:rPr>
              <a:t>ORE 21.30</a:t>
            </a:r>
          </a:p>
          <a:p>
            <a:pPr algn="ctr"/>
            <a:r>
              <a:rPr lang="it-IT" sz="2200" b="1" dirty="0">
                <a:ln w="12700" cmpd="sng">
                  <a:solidFill>
                    <a:schemeClr val="accent4"/>
                  </a:solidFill>
                  <a:prstDash val="solid"/>
                </a:ln>
                <a:solidFill>
                  <a:srgbClr val="7030A0"/>
                </a:solidFill>
              </a:rPr>
              <a:t>-------</a:t>
            </a:r>
          </a:p>
          <a:p>
            <a:pPr algn="ctr"/>
            <a:r>
              <a:rPr lang="it-IT" sz="2200" b="1" dirty="0">
                <a:ln w="12700" cmpd="sng">
                  <a:solidFill>
                    <a:schemeClr val="accent4"/>
                  </a:solidFill>
                  <a:prstDash val="solid"/>
                </a:ln>
                <a:solidFill>
                  <a:srgbClr val="7030A0"/>
                </a:solidFill>
              </a:rPr>
              <a:t>RIENTRO IN APPARTAMENTO </a:t>
            </a:r>
          </a:p>
          <a:p>
            <a:pPr algn="ctr"/>
            <a:r>
              <a:rPr lang="it-IT" sz="2200" b="1" dirty="0">
                <a:ln w="12700" cmpd="sng">
                  <a:solidFill>
                    <a:schemeClr val="accent4"/>
                  </a:solidFill>
                  <a:prstDash val="solid"/>
                </a:ln>
                <a:solidFill>
                  <a:srgbClr val="7030A0"/>
                </a:solidFill>
              </a:rPr>
              <a:t>ORE 23.30</a:t>
            </a:r>
          </a:p>
        </p:txBody>
      </p:sp>
    </p:spTree>
    <p:extLst>
      <p:ext uri="{BB962C8B-B14F-4D97-AF65-F5344CB8AC3E}">
        <p14:creationId xmlns:p14="http://schemas.microsoft.com/office/powerpoint/2010/main" val="2241604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269A46F-4CF6-4847-A9FF-EAFC4F373B98}"/>
              </a:ext>
            </a:extLst>
          </p:cNvPr>
          <p:cNvSpPr/>
          <p:nvPr/>
        </p:nvSpPr>
        <p:spPr>
          <a:xfrm>
            <a:off x="0" y="0"/>
            <a:ext cx="12192000" cy="7402026"/>
          </a:xfrm>
          <a:prstGeom prst="rect">
            <a:avLst/>
          </a:prstGeom>
          <a:noFill/>
        </p:spPr>
        <p:txBody>
          <a:bodyPr wrap="square" lIns="91440" tIns="45720" rIns="91440" bIns="45720">
            <a:spAutoFit/>
          </a:bodyPr>
          <a:lstStyle/>
          <a:p>
            <a:pPr algn="ctr"/>
            <a:r>
              <a:rPr lang="it-IT" sz="1900" b="1" dirty="0">
                <a:ln w="12700" cmpd="sng">
                  <a:solidFill>
                    <a:schemeClr val="accent4"/>
                  </a:solidFill>
                  <a:prstDash val="solid"/>
                </a:ln>
                <a:solidFill>
                  <a:srgbClr val="7030A0"/>
                </a:solidFill>
              </a:rPr>
              <a:t>PRIMA COLAZIONE PRESSO LA STRUTTURA CENTRALE</a:t>
            </a:r>
          </a:p>
          <a:p>
            <a:pPr algn="ctr"/>
            <a:r>
              <a:rPr lang="it-IT" sz="1900" b="1" dirty="0">
                <a:ln w="12700" cmpd="sng">
                  <a:solidFill>
                    <a:schemeClr val="accent4"/>
                  </a:solidFill>
                  <a:prstDash val="solid"/>
                </a:ln>
                <a:solidFill>
                  <a:srgbClr val="7030A0"/>
                </a:solidFill>
              </a:rPr>
              <a:t>ORE 07.30/10.00</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TRANSFERIMENTO VERSO MARSALA</a:t>
            </a:r>
          </a:p>
          <a:p>
            <a:pPr algn="ctr"/>
            <a:r>
              <a:rPr lang="it-IT" sz="1900" b="1" dirty="0">
                <a:ln w="12700" cmpd="sng">
                  <a:solidFill>
                    <a:schemeClr val="accent4"/>
                  </a:solidFill>
                  <a:prstDash val="solid"/>
                </a:ln>
                <a:solidFill>
                  <a:srgbClr val="7030A0"/>
                </a:solidFill>
              </a:rPr>
              <a:t>LA CITTA’ DEL FAMOSISSIMO VINO LIQUOROSO</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MATTINATA LIBERA AL CENTRO STORICO DI MARSALA</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PRANZO PRESSO IL RISTORANTE «LA CORTE DEI MANGIONI» CON DEGUSTAZIONE DI MENU’ TIPICI INTERAMENTE A BASE DI PESCE</a:t>
            </a:r>
          </a:p>
          <a:p>
            <a:pPr algn="ctr"/>
            <a:r>
              <a:rPr lang="it-IT" sz="1900" b="1" dirty="0">
                <a:ln w="12700" cmpd="sng">
                  <a:solidFill>
                    <a:schemeClr val="accent4"/>
                  </a:solidFill>
                  <a:prstDash val="solid"/>
                </a:ln>
                <a:solidFill>
                  <a:srgbClr val="7030A0"/>
                </a:solidFill>
              </a:rPr>
              <a:t>ORE 13.30</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TRANSFERIMENTO PRESSO L’AZIENDA STORICA VINICOLA «FLORIO» DI MARSALA CON VISITA GUIDATA DEL LUOGO E DEGUSTAZIONE DI PRODOTTI DOLCIARI ACCOMPAGNATI DA DIVERSE TIPOLOGIE DI MARSALA</a:t>
            </a:r>
          </a:p>
          <a:p>
            <a:pPr algn="ctr"/>
            <a:r>
              <a:rPr lang="it-IT" sz="1900" b="1" dirty="0">
                <a:ln w="12700" cmpd="sng">
                  <a:solidFill>
                    <a:schemeClr val="accent4"/>
                  </a:solidFill>
                  <a:prstDash val="solid"/>
                </a:ln>
                <a:solidFill>
                  <a:srgbClr val="7030A0"/>
                </a:solidFill>
              </a:rPr>
              <a:t>ORE 15.00</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CENA TIPICA PRESSO IL RISTORANTE «AGORA’» CON VISTA SULL’INCREDIBILE TEMPIO DI SEGESTA</a:t>
            </a:r>
          </a:p>
          <a:p>
            <a:pPr algn="ctr"/>
            <a:r>
              <a:rPr lang="it-IT" sz="1900" b="1" dirty="0">
                <a:ln w="12700" cmpd="sng">
                  <a:solidFill>
                    <a:schemeClr val="accent4"/>
                  </a:solidFill>
                  <a:prstDash val="solid"/>
                </a:ln>
                <a:solidFill>
                  <a:srgbClr val="7030A0"/>
                </a:solidFill>
              </a:rPr>
              <a:t>A SEGUIRE SERATA TRADIZIONALE DANZANTE A CURA DI UN GRUPPO FOLKLORISTICO LOCALE</a:t>
            </a:r>
          </a:p>
          <a:p>
            <a:pPr algn="ctr"/>
            <a:r>
              <a:rPr lang="it-IT" sz="1900" b="1" dirty="0">
                <a:ln w="12700" cmpd="sng">
                  <a:solidFill>
                    <a:schemeClr val="accent4"/>
                  </a:solidFill>
                  <a:prstDash val="solid"/>
                </a:ln>
                <a:solidFill>
                  <a:srgbClr val="7030A0"/>
                </a:solidFill>
              </a:rPr>
              <a:t>ORE 19.00</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RIENTRO IN APPARTAMENTO ORE 00.00</a:t>
            </a:r>
          </a:p>
          <a:p>
            <a:pPr algn="ctr"/>
            <a:r>
              <a:rPr lang="it-IT" sz="1900" b="1" dirty="0">
                <a:ln w="12700" cmpd="sng">
                  <a:solidFill>
                    <a:schemeClr val="accent4"/>
                  </a:solidFill>
                  <a:prstDash val="solid"/>
                </a:ln>
                <a:solidFill>
                  <a:srgbClr val="7030A0"/>
                </a:solidFill>
              </a:rPr>
              <a:t>-----</a:t>
            </a:r>
          </a:p>
          <a:p>
            <a:pPr algn="ctr"/>
            <a:r>
              <a:rPr lang="it-IT" sz="1900" b="1" dirty="0">
                <a:ln w="12700" cmpd="sng">
                  <a:solidFill>
                    <a:schemeClr val="accent4"/>
                  </a:solidFill>
                  <a:prstDash val="solid"/>
                </a:ln>
                <a:solidFill>
                  <a:srgbClr val="7030A0"/>
                </a:solidFill>
              </a:rPr>
              <a:t>PRIMA COLAZIONE E CHECK-OUT ENTRO LE ORE 10.00</a:t>
            </a:r>
          </a:p>
          <a:p>
            <a:pPr algn="ctr"/>
            <a:endParaRPr lang="it-IT" sz="1900" b="1" dirty="0">
              <a:ln w="12700" cmpd="sng">
                <a:solidFill>
                  <a:schemeClr val="accent4"/>
                </a:solidFill>
                <a:prstDash val="solid"/>
              </a:ln>
              <a:solidFill>
                <a:srgbClr val="7030A0"/>
              </a:solidFill>
            </a:endParaRPr>
          </a:p>
          <a:p>
            <a:pPr algn="ctr"/>
            <a:endParaRPr lang="it-IT" sz="1900" b="1" dirty="0">
              <a:ln w="12700" cmpd="sng">
                <a:solidFill>
                  <a:schemeClr val="accent4"/>
                </a:solidFill>
                <a:prstDash val="solid"/>
              </a:ln>
              <a:solidFill>
                <a:srgbClr val="7030A0"/>
              </a:solidFill>
            </a:endParaRPr>
          </a:p>
        </p:txBody>
      </p:sp>
    </p:spTree>
    <p:extLst>
      <p:ext uri="{BB962C8B-B14F-4D97-AF65-F5344CB8AC3E}">
        <p14:creationId xmlns:p14="http://schemas.microsoft.com/office/powerpoint/2010/main" val="218065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58FD15E-3111-40A7-AA82-F8FE401AED4E}"/>
              </a:ext>
            </a:extLst>
          </p:cNvPr>
          <p:cNvSpPr/>
          <p:nvPr/>
        </p:nvSpPr>
        <p:spPr>
          <a:xfrm>
            <a:off x="184345" y="130002"/>
            <a:ext cx="7329827" cy="1754326"/>
          </a:xfrm>
          <a:prstGeom prst="rect">
            <a:avLst/>
          </a:prstGeom>
          <a:noFill/>
        </p:spPr>
        <p:txBody>
          <a:bodyPr wrap="none" lIns="91440" tIns="45720" rIns="91440" bIns="45720">
            <a:spAutoFit/>
          </a:bodyPr>
          <a:lstStyle/>
          <a:p>
            <a:pPr algn="ctr"/>
            <a:r>
              <a:rPr lang="it-IT" sz="5400" b="1" dirty="0">
                <a:ln w="22225">
                  <a:solidFill>
                    <a:schemeClr val="accent2"/>
                  </a:solidFill>
                  <a:prstDash val="solid"/>
                </a:ln>
                <a:solidFill>
                  <a:schemeClr val="accent2">
                    <a:lumMod val="40000"/>
                    <a:lumOff val="60000"/>
                  </a:schemeClr>
                </a:solidFill>
              </a:rPr>
              <a:t>A VOSTRA DISPOSIZIONE</a:t>
            </a:r>
          </a:p>
          <a:p>
            <a:pPr algn="ctr"/>
            <a:r>
              <a:rPr lang="it-IT" sz="5400" b="1" dirty="0">
                <a:ln w="22225">
                  <a:solidFill>
                    <a:schemeClr val="accent2"/>
                  </a:solidFill>
                  <a:prstDash val="solid"/>
                </a:ln>
                <a:solidFill>
                  <a:schemeClr val="accent2">
                    <a:lumMod val="40000"/>
                    <a:lumOff val="60000"/>
                  </a:schemeClr>
                </a:solidFill>
              </a:rPr>
              <a:t> </a:t>
            </a:r>
            <a:endParaRPr lang="it-IT" sz="5400" b="1" cap="none" spc="0" dirty="0">
              <a:ln w="22225">
                <a:solidFill>
                  <a:schemeClr val="accent2"/>
                </a:solidFill>
                <a:prstDash val="solid"/>
              </a:ln>
              <a:solidFill>
                <a:schemeClr val="accent2">
                  <a:lumMod val="40000"/>
                  <a:lumOff val="60000"/>
                </a:schemeClr>
              </a:solidFill>
              <a:effectLst/>
            </a:endParaRPr>
          </a:p>
        </p:txBody>
      </p:sp>
      <p:sp>
        <p:nvSpPr>
          <p:cNvPr id="4" name="CasellaDiTesto 3">
            <a:extLst>
              <a:ext uri="{FF2B5EF4-FFF2-40B4-BE49-F238E27FC236}">
                <a16:creationId xmlns:a16="http://schemas.microsoft.com/office/drawing/2014/main" id="{E57F0F49-6739-4DE4-8452-1C3DB6F06BFA}"/>
              </a:ext>
            </a:extLst>
          </p:cNvPr>
          <p:cNvSpPr txBox="1"/>
          <p:nvPr/>
        </p:nvSpPr>
        <p:spPr>
          <a:xfrm>
            <a:off x="0" y="1007165"/>
            <a:ext cx="11728174" cy="5262979"/>
          </a:xfrm>
          <a:prstGeom prst="rect">
            <a:avLst/>
          </a:prstGeom>
          <a:noFill/>
        </p:spPr>
        <p:txBody>
          <a:bodyPr wrap="square" rtlCol="0">
            <a:spAutoFit/>
          </a:bodyPr>
          <a:lstStyle/>
          <a:p>
            <a:r>
              <a:rPr lang="it-IT" sz="2400" b="1" i="1" dirty="0"/>
              <a:t>APPARTAMENTI A TEMA TIPICO SICILIANO DOTATI DEI MIGLIORI COMFORT.</a:t>
            </a:r>
          </a:p>
          <a:p>
            <a:r>
              <a:rPr lang="it-IT" sz="2400" b="1" i="1" dirty="0"/>
              <a:t>WI-FI GRATUITO.</a:t>
            </a:r>
          </a:p>
          <a:p>
            <a:r>
              <a:rPr lang="it-IT" sz="2400" b="1" i="1" dirty="0"/>
              <a:t>MINI BAR E CASSAFORTE IN OGNI APPARTAMENTO.</a:t>
            </a:r>
          </a:p>
          <a:p>
            <a:r>
              <a:rPr lang="it-IT" sz="2400" b="1" i="1" dirty="0"/>
              <a:t>VERANDA PRIVATA IN OGNI APPARTAMENTO.</a:t>
            </a:r>
          </a:p>
          <a:p>
            <a:r>
              <a:rPr lang="it-IT" sz="2400" b="1" i="1" dirty="0"/>
              <a:t>SERVIZIO TRANSFER DA/PER AEREOPORTO DI PALERMO. </a:t>
            </a:r>
          </a:p>
          <a:p>
            <a:r>
              <a:rPr lang="it-IT" sz="2400" b="1" i="1" dirty="0"/>
              <a:t>SERVIZIO TRANSFER INCLUSO PER GLI SPOSTAMENTI DELL’INTERA DURATA DEL PERCORSO.</a:t>
            </a:r>
          </a:p>
          <a:p>
            <a:r>
              <a:rPr lang="it-IT" sz="2400" b="1" i="1" dirty="0"/>
              <a:t>ZONA RELAX, AREA BAR, SALA COLAZIONE/PRANZO DISPONIBILE NELLA STRUTTURA CENTRALE.</a:t>
            </a:r>
          </a:p>
          <a:p>
            <a:r>
              <a:rPr lang="it-IT" sz="2400" b="1" i="1" dirty="0"/>
              <a:t>PERSONALE MULTILINGUE ALTAMENTE QUALIFICATO PER OGNI EVENIENZA. </a:t>
            </a:r>
          </a:p>
          <a:p>
            <a:r>
              <a:rPr lang="it-IT" sz="2400" b="1" i="1" dirty="0"/>
              <a:t>PICCOLA PISCINA A DISPOSIZIONE DEI CLIENTI NELLA STRUTTURA CENTRALE.</a:t>
            </a:r>
          </a:p>
          <a:p>
            <a:r>
              <a:rPr lang="it-IT" sz="2400" b="1" i="1" dirty="0"/>
              <a:t>PICCOLA SALA ATTREZZI A DISPOSIZIONE DEI CLIENTI NELLA STRUTTURA CENTRALE.</a:t>
            </a:r>
          </a:p>
          <a:p>
            <a:r>
              <a:rPr lang="it-IT" sz="2400" b="1" i="1" dirty="0"/>
              <a:t>POSSIBILIT</a:t>
            </a:r>
            <a:r>
              <a:rPr lang="it-IT" sz="2400" b="1" i="1" dirty="0">
                <a:highlight>
                  <a:srgbClr val="FFFF00"/>
                </a:highlight>
              </a:rPr>
              <a:t>A’ </a:t>
            </a:r>
            <a:r>
              <a:rPr lang="it-IT" sz="2400" b="1" i="1" dirty="0"/>
              <a:t>DI MODIFICARE L’OFFERTA TURISTICA DA NOI PROPOSTA PARLANDO DIRETTAMENTE CON IL PERSONALE RIVOLTO ALL’ACCOGLIENZA TURISTICA. </a:t>
            </a:r>
          </a:p>
          <a:p>
            <a:r>
              <a:rPr lang="it-IT" sz="2400" b="1" i="1" dirty="0"/>
              <a:t>TERRAZZINO PER PICCOLI APERICENA NELLA STRUTTURA CENTRALE.</a:t>
            </a:r>
          </a:p>
        </p:txBody>
      </p:sp>
    </p:spTree>
    <p:extLst>
      <p:ext uri="{BB962C8B-B14F-4D97-AF65-F5344CB8AC3E}">
        <p14:creationId xmlns:p14="http://schemas.microsoft.com/office/powerpoint/2010/main" val="1335567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a 5">
            <a:extLst>
              <a:ext uri="{FF2B5EF4-FFF2-40B4-BE49-F238E27FC236}">
                <a16:creationId xmlns:a16="http://schemas.microsoft.com/office/drawing/2014/main" id="{FF5497DB-BF9A-4C33-99D0-C4446ED7F281}"/>
              </a:ext>
            </a:extLst>
          </p:cNvPr>
          <p:cNvGraphicFramePr>
            <a:graphicFrameLocks noGrp="1"/>
          </p:cNvGraphicFramePr>
          <p:nvPr>
            <p:extLst>
              <p:ext uri="{D42A27DB-BD31-4B8C-83A1-F6EECF244321}">
                <p14:modId xmlns:p14="http://schemas.microsoft.com/office/powerpoint/2010/main" val="3484541754"/>
              </p:ext>
            </p:extLst>
          </p:nvPr>
        </p:nvGraphicFramePr>
        <p:xfrm>
          <a:off x="172277" y="1103978"/>
          <a:ext cx="11847444" cy="5212080"/>
        </p:xfrm>
        <a:graphic>
          <a:graphicData uri="http://schemas.openxmlformats.org/drawingml/2006/table">
            <a:tbl>
              <a:tblPr bandRow="1">
                <a:tableStyleId>{5C22544A-7EE6-4342-B048-85BDC9FD1C3A}</a:tableStyleId>
              </a:tblPr>
              <a:tblGrid>
                <a:gridCol w="3949148">
                  <a:extLst>
                    <a:ext uri="{9D8B030D-6E8A-4147-A177-3AD203B41FA5}">
                      <a16:colId xmlns:a16="http://schemas.microsoft.com/office/drawing/2014/main" val="1207221708"/>
                    </a:ext>
                  </a:extLst>
                </a:gridCol>
                <a:gridCol w="3949148">
                  <a:extLst>
                    <a:ext uri="{9D8B030D-6E8A-4147-A177-3AD203B41FA5}">
                      <a16:colId xmlns:a16="http://schemas.microsoft.com/office/drawing/2014/main" val="2578595624"/>
                    </a:ext>
                  </a:extLst>
                </a:gridCol>
                <a:gridCol w="3949148">
                  <a:extLst>
                    <a:ext uri="{9D8B030D-6E8A-4147-A177-3AD203B41FA5}">
                      <a16:colId xmlns:a16="http://schemas.microsoft.com/office/drawing/2014/main" val="335376897"/>
                    </a:ext>
                  </a:extLst>
                </a:gridCol>
              </a:tblGrid>
              <a:tr h="394885">
                <a:tc>
                  <a:txBody>
                    <a:bodyPr/>
                    <a:lstStyle/>
                    <a:p>
                      <a:r>
                        <a:rPr lang="it-IT" sz="2400" dirty="0"/>
                        <a:t>n. 3 pernottamenti</a:t>
                      </a:r>
                    </a:p>
                  </a:txBody>
                  <a:tcPr/>
                </a:tc>
                <a:tc>
                  <a:txBody>
                    <a:bodyPr/>
                    <a:lstStyle/>
                    <a:p>
                      <a:pPr algn="ctr"/>
                      <a:r>
                        <a:rPr lang="it-IT" sz="2400" dirty="0"/>
                        <a:t>90</a:t>
                      </a:r>
                    </a:p>
                  </a:txBody>
                  <a:tcPr/>
                </a:tc>
                <a:tc>
                  <a:txBody>
                    <a:bodyPr/>
                    <a:lstStyle/>
                    <a:p>
                      <a:pPr algn="ctr"/>
                      <a:r>
                        <a:rPr lang="it-IT" sz="2400" dirty="0"/>
                        <a:t>135</a:t>
                      </a:r>
                    </a:p>
                  </a:txBody>
                  <a:tcPr/>
                </a:tc>
                <a:extLst>
                  <a:ext uri="{0D108BD9-81ED-4DB2-BD59-A6C34878D82A}">
                    <a16:rowId xmlns:a16="http://schemas.microsoft.com/office/drawing/2014/main" val="3514800795"/>
                  </a:ext>
                </a:extLst>
              </a:tr>
              <a:tr h="394885">
                <a:tc>
                  <a:txBody>
                    <a:bodyPr/>
                    <a:lstStyle/>
                    <a:p>
                      <a:r>
                        <a:rPr lang="it-IT" sz="2400" dirty="0"/>
                        <a:t>n. 3 colazioni</a:t>
                      </a:r>
                    </a:p>
                  </a:txBody>
                  <a:tcPr/>
                </a:tc>
                <a:tc>
                  <a:txBody>
                    <a:bodyPr/>
                    <a:lstStyle/>
                    <a:p>
                      <a:pPr algn="ctr"/>
                      <a:r>
                        <a:rPr lang="it-IT" sz="2400" dirty="0"/>
                        <a:t>18</a:t>
                      </a:r>
                    </a:p>
                  </a:txBody>
                  <a:tcPr/>
                </a:tc>
                <a:tc>
                  <a:txBody>
                    <a:bodyPr/>
                    <a:lstStyle/>
                    <a:p>
                      <a:pPr algn="ctr"/>
                      <a:r>
                        <a:rPr lang="it-IT" sz="2400" dirty="0"/>
                        <a:t>24</a:t>
                      </a:r>
                    </a:p>
                  </a:txBody>
                  <a:tcPr/>
                </a:tc>
                <a:extLst>
                  <a:ext uri="{0D108BD9-81ED-4DB2-BD59-A6C34878D82A}">
                    <a16:rowId xmlns:a16="http://schemas.microsoft.com/office/drawing/2014/main" val="2994937943"/>
                  </a:ext>
                </a:extLst>
              </a:tr>
              <a:tr h="710793">
                <a:tc>
                  <a:txBody>
                    <a:bodyPr/>
                    <a:lstStyle/>
                    <a:p>
                      <a:r>
                        <a:rPr lang="it-IT" sz="2400" dirty="0"/>
                        <a:t>n. 2 pasti nella struttura centrale </a:t>
                      </a:r>
                    </a:p>
                  </a:txBody>
                  <a:tcPr/>
                </a:tc>
                <a:tc>
                  <a:txBody>
                    <a:bodyPr/>
                    <a:lstStyle/>
                    <a:p>
                      <a:pPr algn="ctr"/>
                      <a:r>
                        <a:rPr lang="it-IT" sz="2400" dirty="0"/>
                        <a:t>40</a:t>
                      </a:r>
                    </a:p>
                  </a:txBody>
                  <a:tcPr/>
                </a:tc>
                <a:tc>
                  <a:txBody>
                    <a:bodyPr/>
                    <a:lstStyle/>
                    <a:p>
                      <a:pPr algn="ctr"/>
                      <a:r>
                        <a:rPr lang="it-IT" sz="2400" dirty="0"/>
                        <a:t>40</a:t>
                      </a:r>
                    </a:p>
                  </a:txBody>
                  <a:tcPr/>
                </a:tc>
                <a:extLst>
                  <a:ext uri="{0D108BD9-81ED-4DB2-BD59-A6C34878D82A}">
                    <a16:rowId xmlns:a16="http://schemas.microsoft.com/office/drawing/2014/main" val="4114362734"/>
                  </a:ext>
                </a:extLst>
              </a:tr>
              <a:tr h="394885">
                <a:tc>
                  <a:txBody>
                    <a:bodyPr/>
                    <a:lstStyle/>
                    <a:p>
                      <a:r>
                        <a:rPr lang="it-IT" sz="2400" dirty="0"/>
                        <a:t>n. 2 pasti esterni + musica</a:t>
                      </a:r>
                    </a:p>
                  </a:txBody>
                  <a:tcPr/>
                </a:tc>
                <a:tc>
                  <a:txBody>
                    <a:bodyPr/>
                    <a:lstStyle/>
                    <a:p>
                      <a:pPr algn="ctr"/>
                      <a:r>
                        <a:rPr lang="it-IT" sz="2400" dirty="0"/>
                        <a:t>70</a:t>
                      </a:r>
                    </a:p>
                  </a:txBody>
                  <a:tcPr/>
                </a:tc>
                <a:tc>
                  <a:txBody>
                    <a:bodyPr/>
                    <a:lstStyle/>
                    <a:p>
                      <a:pPr algn="ctr"/>
                      <a:r>
                        <a:rPr lang="it-IT" sz="2400" dirty="0"/>
                        <a:t>70</a:t>
                      </a:r>
                    </a:p>
                  </a:txBody>
                  <a:tcPr/>
                </a:tc>
                <a:extLst>
                  <a:ext uri="{0D108BD9-81ED-4DB2-BD59-A6C34878D82A}">
                    <a16:rowId xmlns:a16="http://schemas.microsoft.com/office/drawing/2014/main" val="827266230"/>
                  </a:ext>
                </a:extLst>
              </a:tr>
              <a:tr h="710793">
                <a:tc>
                  <a:txBody>
                    <a:bodyPr/>
                    <a:lstStyle/>
                    <a:p>
                      <a:r>
                        <a:rPr lang="it-IT" sz="2400" dirty="0"/>
                        <a:t>n. 1 ingresso parco archeologico</a:t>
                      </a:r>
                    </a:p>
                  </a:txBody>
                  <a:tcPr/>
                </a:tc>
                <a:tc>
                  <a:txBody>
                    <a:bodyPr/>
                    <a:lstStyle/>
                    <a:p>
                      <a:pPr algn="ctr"/>
                      <a:r>
                        <a:rPr lang="it-IT" sz="2400" dirty="0"/>
                        <a:t>6</a:t>
                      </a:r>
                    </a:p>
                  </a:txBody>
                  <a:tcPr/>
                </a:tc>
                <a:tc>
                  <a:txBody>
                    <a:bodyPr/>
                    <a:lstStyle/>
                    <a:p>
                      <a:pPr algn="ctr"/>
                      <a:r>
                        <a:rPr lang="it-IT" sz="2400" dirty="0"/>
                        <a:t>6</a:t>
                      </a:r>
                    </a:p>
                  </a:txBody>
                  <a:tcPr/>
                </a:tc>
                <a:extLst>
                  <a:ext uri="{0D108BD9-81ED-4DB2-BD59-A6C34878D82A}">
                    <a16:rowId xmlns:a16="http://schemas.microsoft.com/office/drawing/2014/main" val="1102328258"/>
                  </a:ext>
                </a:extLst>
              </a:tr>
              <a:tr h="394885">
                <a:tc>
                  <a:txBody>
                    <a:bodyPr/>
                    <a:lstStyle/>
                    <a:p>
                      <a:r>
                        <a:rPr lang="it-IT" sz="2400" dirty="0"/>
                        <a:t>n. 1 ingresso castello Eufemio</a:t>
                      </a:r>
                    </a:p>
                  </a:txBody>
                  <a:tcPr/>
                </a:tc>
                <a:tc>
                  <a:txBody>
                    <a:bodyPr/>
                    <a:lstStyle/>
                    <a:p>
                      <a:pPr algn="ctr"/>
                      <a:r>
                        <a:rPr lang="it-IT" sz="2400" dirty="0"/>
                        <a:t>4</a:t>
                      </a:r>
                    </a:p>
                  </a:txBody>
                  <a:tcPr/>
                </a:tc>
                <a:tc>
                  <a:txBody>
                    <a:bodyPr/>
                    <a:lstStyle/>
                    <a:p>
                      <a:pPr algn="ctr"/>
                      <a:r>
                        <a:rPr lang="it-IT" sz="2400" dirty="0"/>
                        <a:t>4</a:t>
                      </a:r>
                    </a:p>
                  </a:txBody>
                  <a:tcPr/>
                </a:tc>
                <a:extLst>
                  <a:ext uri="{0D108BD9-81ED-4DB2-BD59-A6C34878D82A}">
                    <a16:rowId xmlns:a16="http://schemas.microsoft.com/office/drawing/2014/main" val="2337145210"/>
                  </a:ext>
                </a:extLst>
              </a:tr>
              <a:tr h="394885">
                <a:tc>
                  <a:txBody>
                    <a:bodyPr/>
                    <a:lstStyle/>
                    <a:p>
                      <a:r>
                        <a:rPr lang="it-IT" sz="2400" dirty="0"/>
                        <a:t>n. 1 escursione «quad 4x4»</a:t>
                      </a:r>
                    </a:p>
                  </a:txBody>
                  <a:tcPr/>
                </a:tc>
                <a:tc>
                  <a:txBody>
                    <a:bodyPr/>
                    <a:lstStyle/>
                    <a:p>
                      <a:pPr algn="ctr"/>
                      <a:r>
                        <a:rPr lang="it-IT" sz="2400" dirty="0"/>
                        <a:t>25</a:t>
                      </a:r>
                    </a:p>
                  </a:txBody>
                  <a:tcPr/>
                </a:tc>
                <a:tc>
                  <a:txBody>
                    <a:bodyPr/>
                    <a:lstStyle/>
                    <a:p>
                      <a:pPr algn="ctr"/>
                      <a:r>
                        <a:rPr lang="it-IT" sz="2400" dirty="0"/>
                        <a:t>30</a:t>
                      </a:r>
                    </a:p>
                  </a:txBody>
                  <a:tcPr/>
                </a:tc>
                <a:extLst>
                  <a:ext uri="{0D108BD9-81ED-4DB2-BD59-A6C34878D82A}">
                    <a16:rowId xmlns:a16="http://schemas.microsoft.com/office/drawing/2014/main" val="4130148741"/>
                  </a:ext>
                </a:extLst>
              </a:tr>
              <a:tr h="710793">
                <a:tc>
                  <a:txBody>
                    <a:bodyPr/>
                    <a:lstStyle/>
                    <a:p>
                      <a:r>
                        <a:rPr lang="it-IT" sz="2400" dirty="0"/>
                        <a:t>n. 1 biglietto spettacolo teatrale</a:t>
                      </a:r>
                    </a:p>
                  </a:txBody>
                  <a:tcPr/>
                </a:tc>
                <a:tc>
                  <a:txBody>
                    <a:bodyPr/>
                    <a:lstStyle/>
                    <a:p>
                      <a:pPr algn="ctr"/>
                      <a:r>
                        <a:rPr lang="it-IT" sz="2400" dirty="0"/>
                        <a:t>25</a:t>
                      </a:r>
                    </a:p>
                  </a:txBody>
                  <a:tcPr/>
                </a:tc>
                <a:tc>
                  <a:txBody>
                    <a:bodyPr/>
                    <a:lstStyle/>
                    <a:p>
                      <a:pPr algn="ctr"/>
                      <a:r>
                        <a:rPr lang="it-IT" sz="2400" dirty="0"/>
                        <a:t>25</a:t>
                      </a:r>
                    </a:p>
                  </a:txBody>
                  <a:tcPr/>
                </a:tc>
                <a:extLst>
                  <a:ext uri="{0D108BD9-81ED-4DB2-BD59-A6C34878D82A}">
                    <a16:rowId xmlns:a16="http://schemas.microsoft.com/office/drawing/2014/main" val="2421428872"/>
                  </a:ext>
                </a:extLst>
              </a:tr>
              <a:tr h="394885">
                <a:tc>
                  <a:txBody>
                    <a:bodyPr/>
                    <a:lstStyle/>
                    <a:p>
                      <a:endParaRPr lang="it-IT" sz="2400" dirty="0"/>
                    </a:p>
                  </a:txBody>
                  <a:tcPr/>
                </a:tc>
                <a:tc>
                  <a:txBody>
                    <a:bodyPr/>
                    <a:lstStyle/>
                    <a:p>
                      <a:pPr algn="ctr"/>
                      <a:r>
                        <a:rPr lang="it-IT" sz="2400" dirty="0"/>
                        <a:t>266</a:t>
                      </a:r>
                    </a:p>
                  </a:txBody>
                  <a:tcPr/>
                </a:tc>
                <a:tc>
                  <a:txBody>
                    <a:bodyPr/>
                    <a:lstStyle/>
                    <a:p>
                      <a:pPr algn="ctr"/>
                      <a:r>
                        <a:rPr lang="it-IT" sz="2400" dirty="0"/>
                        <a:t>304</a:t>
                      </a:r>
                    </a:p>
                  </a:txBody>
                  <a:tcPr/>
                </a:tc>
                <a:extLst>
                  <a:ext uri="{0D108BD9-81ED-4DB2-BD59-A6C34878D82A}">
                    <a16:rowId xmlns:a16="http://schemas.microsoft.com/office/drawing/2014/main" val="2796806171"/>
                  </a:ext>
                </a:extLst>
              </a:tr>
            </a:tbl>
          </a:graphicData>
        </a:graphic>
      </p:graphicFrame>
      <p:sp>
        <p:nvSpPr>
          <p:cNvPr id="9" name="Rettangolo 8">
            <a:extLst>
              <a:ext uri="{FF2B5EF4-FFF2-40B4-BE49-F238E27FC236}">
                <a16:creationId xmlns:a16="http://schemas.microsoft.com/office/drawing/2014/main" id="{A33BC7F3-6AEA-4A21-B78A-D13C39958481}"/>
              </a:ext>
            </a:extLst>
          </p:cNvPr>
          <p:cNvSpPr/>
          <p:nvPr/>
        </p:nvSpPr>
        <p:spPr>
          <a:xfrm>
            <a:off x="3177893" y="-93917"/>
            <a:ext cx="5836213" cy="923330"/>
          </a:xfrm>
          <a:prstGeom prst="rect">
            <a:avLst/>
          </a:prstGeom>
          <a:noFill/>
        </p:spPr>
        <p:txBody>
          <a:bodyPr wrap="none" lIns="91440" tIns="45720" rIns="91440" bIns="45720">
            <a:spAutoFit/>
          </a:bodyPr>
          <a:lstStyle/>
          <a:p>
            <a:pPr algn="ctr"/>
            <a:r>
              <a:rPr lang="it-IT" sz="5400" b="1" dirty="0">
                <a:ln w="6600">
                  <a:solidFill>
                    <a:schemeClr val="accent2"/>
                  </a:solidFill>
                  <a:prstDash val="solid"/>
                </a:ln>
                <a:solidFill>
                  <a:srgbClr val="FFFFFF"/>
                </a:solidFill>
                <a:effectLst>
                  <a:outerShdw dist="38100" dir="2700000" algn="tl" rotWithShape="0">
                    <a:schemeClr val="accent2"/>
                  </a:outerShdw>
                </a:effectLst>
              </a:rPr>
              <a:t>TRA MITO E STORIA</a:t>
            </a:r>
            <a:endParaRPr lang="it-IT"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0" name="CasellaDiTesto 9">
            <a:extLst>
              <a:ext uri="{FF2B5EF4-FFF2-40B4-BE49-F238E27FC236}">
                <a16:creationId xmlns:a16="http://schemas.microsoft.com/office/drawing/2014/main" id="{22ABFFAE-A585-42F8-8E55-FCC837398339}"/>
              </a:ext>
            </a:extLst>
          </p:cNvPr>
          <p:cNvSpPr txBox="1"/>
          <p:nvPr/>
        </p:nvSpPr>
        <p:spPr>
          <a:xfrm>
            <a:off x="4081669" y="829413"/>
            <a:ext cx="8110331" cy="338554"/>
          </a:xfrm>
          <a:prstGeom prst="rect">
            <a:avLst/>
          </a:prstGeom>
          <a:noFill/>
        </p:spPr>
        <p:txBody>
          <a:bodyPr wrap="square" rtlCol="0">
            <a:spAutoFit/>
          </a:bodyPr>
          <a:lstStyle/>
          <a:p>
            <a:r>
              <a:rPr lang="it-IT" sz="1600" dirty="0"/>
              <a:t>BASSA STAGIONE (01 OTTOBRE-01 APRILE)          ALTA STAGIONE (02 APRILE-30 SETTEMBRE)</a:t>
            </a:r>
          </a:p>
        </p:txBody>
      </p:sp>
      <p:pic>
        <p:nvPicPr>
          <p:cNvPr id="12" name="Immagine 11">
            <a:extLst>
              <a:ext uri="{FF2B5EF4-FFF2-40B4-BE49-F238E27FC236}">
                <a16:creationId xmlns:a16="http://schemas.microsoft.com/office/drawing/2014/main" id="{938B48B7-3269-41EB-9567-24CDEBC56ED5}"/>
              </a:ext>
            </a:extLst>
          </p:cNvPr>
          <p:cNvPicPr>
            <a:picLocks noChangeAspect="1"/>
          </p:cNvPicPr>
          <p:nvPr/>
        </p:nvPicPr>
        <p:blipFill>
          <a:blip r:embed="rId2"/>
          <a:stretch>
            <a:fillRect/>
          </a:stretch>
        </p:blipFill>
        <p:spPr>
          <a:xfrm>
            <a:off x="-61681" y="0"/>
            <a:ext cx="2188654" cy="1042506"/>
          </a:xfrm>
          <a:prstGeom prst="rect">
            <a:avLst/>
          </a:prstGeom>
        </p:spPr>
      </p:pic>
    </p:spTree>
    <p:extLst>
      <p:ext uri="{BB962C8B-B14F-4D97-AF65-F5344CB8AC3E}">
        <p14:creationId xmlns:p14="http://schemas.microsoft.com/office/powerpoint/2010/main" val="2959962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2">
            <a:extLst>
              <a:ext uri="{FF2B5EF4-FFF2-40B4-BE49-F238E27FC236}">
                <a16:creationId xmlns:a16="http://schemas.microsoft.com/office/drawing/2014/main" id="{BBEBDFD1-6AE2-457B-B4EF-BA101674849F}"/>
              </a:ext>
            </a:extLst>
          </p:cNvPr>
          <p:cNvGraphicFramePr>
            <a:graphicFrameLocks noGrp="1"/>
          </p:cNvGraphicFramePr>
          <p:nvPr>
            <p:extLst>
              <p:ext uri="{D42A27DB-BD31-4B8C-83A1-F6EECF244321}">
                <p14:modId xmlns:p14="http://schemas.microsoft.com/office/powerpoint/2010/main" val="1872658805"/>
              </p:ext>
            </p:extLst>
          </p:nvPr>
        </p:nvGraphicFramePr>
        <p:xfrm>
          <a:off x="207617" y="1737360"/>
          <a:ext cx="11776764" cy="4366784"/>
        </p:xfrm>
        <a:graphic>
          <a:graphicData uri="http://schemas.openxmlformats.org/drawingml/2006/table">
            <a:tbl>
              <a:tblPr bandRow="1">
                <a:tableStyleId>{5C22544A-7EE6-4342-B048-85BDC9FD1C3A}</a:tableStyleId>
              </a:tblPr>
              <a:tblGrid>
                <a:gridCol w="3925588">
                  <a:extLst>
                    <a:ext uri="{9D8B030D-6E8A-4147-A177-3AD203B41FA5}">
                      <a16:colId xmlns:a16="http://schemas.microsoft.com/office/drawing/2014/main" val="846041641"/>
                    </a:ext>
                  </a:extLst>
                </a:gridCol>
                <a:gridCol w="3925588">
                  <a:extLst>
                    <a:ext uri="{9D8B030D-6E8A-4147-A177-3AD203B41FA5}">
                      <a16:colId xmlns:a16="http://schemas.microsoft.com/office/drawing/2014/main" val="3271024422"/>
                    </a:ext>
                  </a:extLst>
                </a:gridCol>
                <a:gridCol w="3925588">
                  <a:extLst>
                    <a:ext uri="{9D8B030D-6E8A-4147-A177-3AD203B41FA5}">
                      <a16:colId xmlns:a16="http://schemas.microsoft.com/office/drawing/2014/main" val="1510319328"/>
                    </a:ext>
                  </a:extLst>
                </a:gridCol>
              </a:tblGrid>
              <a:tr h="496503">
                <a:tc>
                  <a:txBody>
                    <a:bodyPr/>
                    <a:lstStyle/>
                    <a:p>
                      <a:r>
                        <a:rPr lang="it-IT" sz="2000" dirty="0"/>
                        <a:t>n. 2 pernottamenti </a:t>
                      </a:r>
                    </a:p>
                  </a:txBody>
                  <a:tcPr/>
                </a:tc>
                <a:tc>
                  <a:txBody>
                    <a:bodyPr/>
                    <a:lstStyle/>
                    <a:p>
                      <a:pPr algn="ctr"/>
                      <a:r>
                        <a:rPr lang="it-IT" sz="2000" dirty="0"/>
                        <a:t>60</a:t>
                      </a:r>
                    </a:p>
                  </a:txBody>
                  <a:tcPr/>
                </a:tc>
                <a:tc>
                  <a:txBody>
                    <a:bodyPr/>
                    <a:lstStyle/>
                    <a:p>
                      <a:pPr algn="ctr"/>
                      <a:r>
                        <a:rPr lang="it-IT" sz="2000" dirty="0"/>
                        <a:t>90</a:t>
                      </a:r>
                    </a:p>
                  </a:txBody>
                  <a:tcPr/>
                </a:tc>
                <a:extLst>
                  <a:ext uri="{0D108BD9-81ED-4DB2-BD59-A6C34878D82A}">
                    <a16:rowId xmlns:a16="http://schemas.microsoft.com/office/drawing/2014/main" val="3700541517"/>
                  </a:ext>
                </a:extLst>
              </a:tr>
              <a:tr h="496503">
                <a:tc>
                  <a:txBody>
                    <a:bodyPr/>
                    <a:lstStyle/>
                    <a:p>
                      <a:r>
                        <a:rPr lang="it-IT" sz="2000" dirty="0"/>
                        <a:t>n. 2 colazioni</a:t>
                      </a:r>
                    </a:p>
                  </a:txBody>
                  <a:tcPr/>
                </a:tc>
                <a:tc>
                  <a:txBody>
                    <a:bodyPr/>
                    <a:lstStyle/>
                    <a:p>
                      <a:pPr algn="ctr"/>
                      <a:r>
                        <a:rPr lang="it-IT" sz="2000" dirty="0"/>
                        <a:t>12</a:t>
                      </a:r>
                    </a:p>
                  </a:txBody>
                  <a:tcPr/>
                </a:tc>
                <a:tc>
                  <a:txBody>
                    <a:bodyPr/>
                    <a:lstStyle/>
                    <a:p>
                      <a:pPr algn="ctr"/>
                      <a:r>
                        <a:rPr lang="it-IT" sz="2000" dirty="0"/>
                        <a:t>16</a:t>
                      </a:r>
                    </a:p>
                  </a:txBody>
                  <a:tcPr/>
                </a:tc>
                <a:extLst>
                  <a:ext uri="{0D108BD9-81ED-4DB2-BD59-A6C34878D82A}">
                    <a16:rowId xmlns:a16="http://schemas.microsoft.com/office/drawing/2014/main" val="2871654978"/>
                  </a:ext>
                </a:extLst>
              </a:tr>
              <a:tr h="496503">
                <a:tc>
                  <a:txBody>
                    <a:bodyPr/>
                    <a:lstStyle/>
                    <a:p>
                      <a:r>
                        <a:rPr lang="it-IT" sz="2000" dirty="0"/>
                        <a:t>n. 1 pasto nella struttura centrale</a:t>
                      </a:r>
                    </a:p>
                  </a:txBody>
                  <a:tcPr/>
                </a:tc>
                <a:tc>
                  <a:txBody>
                    <a:bodyPr/>
                    <a:lstStyle/>
                    <a:p>
                      <a:pPr algn="ctr"/>
                      <a:r>
                        <a:rPr lang="it-IT" sz="2000" dirty="0"/>
                        <a:t>20</a:t>
                      </a:r>
                    </a:p>
                  </a:txBody>
                  <a:tcPr/>
                </a:tc>
                <a:tc>
                  <a:txBody>
                    <a:bodyPr/>
                    <a:lstStyle/>
                    <a:p>
                      <a:pPr algn="ctr"/>
                      <a:r>
                        <a:rPr lang="it-IT" sz="2000" dirty="0"/>
                        <a:t>20</a:t>
                      </a:r>
                    </a:p>
                  </a:txBody>
                  <a:tcPr/>
                </a:tc>
                <a:extLst>
                  <a:ext uri="{0D108BD9-81ED-4DB2-BD59-A6C34878D82A}">
                    <a16:rowId xmlns:a16="http://schemas.microsoft.com/office/drawing/2014/main" val="928723626"/>
                  </a:ext>
                </a:extLst>
              </a:tr>
              <a:tr h="496503">
                <a:tc>
                  <a:txBody>
                    <a:bodyPr/>
                    <a:lstStyle/>
                    <a:p>
                      <a:r>
                        <a:rPr lang="it-IT" sz="2000" dirty="0"/>
                        <a:t>n. 3 pasti esterni</a:t>
                      </a:r>
                    </a:p>
                  </a:txBody>
                  <a:tcPr/>
                </a:tc>
                <a:tc>
                  <a:txBody>
                    <a:bodyPr/>
                    <a:lstStyle/>
                    <a:p>
                      <a:pPr algn="ctr"/>
                      <a:r>
                        <a:rPr lang="it-IT" sz="2000" dirty="0"/>
                        <a:t>75</a:t>
                      </a:r>
                    </a:p>
                  </a:txBody>
                  <a:tcPr/>
                </a:tc>
                <a:tc>
                  <a:txBody>
                    <a:bodyPr/>
                    <a:lstStyle/>
                    <a:p>
                      <a:pPr algn="ctr"/>
                      <a:r>
                        <a:rPr lang="it-IT" sz="2000" dirty="0"/>
                        <a:t>75</a:t>
                      </a:r>
                    </a:p>
                  </a:txBody>
                  <a:tcPr/>
                </a:tc>
                <a:extLst>
                  <a:ext uri="{0D108BD9-81ED-4DB2-BD59-A6C34878D82A}">
                    <a16:rowId xmlns:a16="http://schemas.microsoft.com/office/drawing/2014/main" val="1681200175"/>
                  </a:ext>
                </a:extLst>
              </a:tr>
              <a:tr h="878429">
                <a:tc>
                  <a:txBody>
                    <a:bodyPr/>
                    <a:lstStyle/>
                    <a:p>
                      <a:r>
                        <a:rPr lang="it-IT" sz="2000" dirty="0"/>
                        <a:t>n. 1 degustazione di prodotti dolciari</a:t>
                      </a:r>
                    </a:p>
                  </a:txBody>
                  <a:tcPr/>
                </a:tc>
                <a:tc>
                  <a:txBody>
                    <a:bodyPr/>
                    <a:lstStyle/>
                    <a:p>
                      <a:pPr algn="ctr"/>
                      <a:r>
                        <a:rPr lang="it-IT" sz="2000" dirty="0"/>
                        <a:t>20</a:t>
                      </a:r>
                    </a:p>
                  </a:txBody>
                  <a:tcPr/>
                </a:tc>
                <a:tc>
                  <a:txBody>
                    <a:bodyPr/>
                    <a:lstStyle/>
                    <a:p>
                      <a:pPr algn="ctr"/>
                      <a:r>
                        <a:rPr lang="it-IT" sz="2000" dirty="0"/>
                        <a:t>20</a:t>
                      </a:r>
                    </a:p>
                  </a:txBody>
                  <a:tcPr/>
                </a:tc>
                <a:extLst>
                  <a:ext uri="{0D108BD9-81ED-4DB2-BD59-A6C34878D82A}">
                    <a16:rowId xmlns:a16="http://schemas.microsoft.com/office/drawing/2014/main" val="259403591"/>
                  </a:ext>
                </a:extLst>
              </a:tr>
              <a:tr h="496503">
                <a:tc>
                  <a:txBody>
                    <a:bodyPr/>
                    <a:lstStyle/>
                    <a:p>
                      <a:r>
                        <a:rPr lang="it-IT" sz="2000" dirty="0"/>
                        <a:t>n. 1 ingresso alle terme all inclusive</a:t>
                      </a:r>
                    </a:p>
                  </a:txBody>
                  <a:tcPr/>
                </a:tc>
                <a:tc>
                  <a:txBody>
                    <a:bodyPr/>
                    <a:lstStyle/>
                    <a:p>
                      <a:pPr algn="ctr"/>
                      <a:r>
                        <a:rPr lang="it-IT" sz="2000" dirty="0"/>
                        <a:t>60</a:t>
                      </a:r>
                    </a:p>
                  </a:txBody>
                  <a:tcPr/>
                </a:tc>
                <a:tc>
                  <a:txBody>
                    <a:bodyPr/>
                    <a:lstStyle/>
                    <a:p>
                      <a:pPr algn="ctr"/>
                      <a:r>
                        <a:rPr lang="it-IT" sz="2000" dirty="0"/>
                        <a:t>70</a:t>
                      </a:r>
                    </a:p>
                  </a:txBody>
                  <a:tcPr/>
                </a:tc>
                <a:extLst>
                  <a:ext uri="{0D108BD9-81ED-4DB2-BD59-A6C34878D82A}">
                    <a16:rowId xmlns:a16="http://schemas.microsoft.com/office/drawing/2014/main" val="786593363"/>
                  </a:ext>
                </a:extLst>
              </a:tr>
              <a:tr h="878429">
                <a:tc>
                  <a:txBody>
                    <a:bodyPr/>
                    <a:lstStyle/>
                    <a:p>
                      <a:r>
                        <a:rPr lang="it-IT" sz="2000" dirty="0"/>
                        <a:t>n. 1 visita guidata bosco Angimbè</a:t>
                      </a:r>
                    </a:p>
                  </a:txBody>
                  <a:tcPr/>
                </a:tc>
                <a:tc>
                  <a:txBody>
                    <a:bodyPr/>
                    <a:lstStyle/>
                    <a:p>
                      <a:pPr algn="ctr"/>
                      <a:r>
                        <a:rPr lang="it-IT" sz="2000" dirty="0"/>
                        <a:t>20</a:t>
                      </a:r>
                    </a:p>
                    <a:p>
                      <a:pPr algn="ctr"/>
                      <a:endParaRPr lang="it-IT" sz="2000" dirty="0"/>
                    </a:p>
                    <a:p>
                      <a:pPr algn="ctr"/>
                      <a:r>
                        <a:rPr lang="it-IT" sz="2000" dirty="0"/>
                        <a:t>267</a:t>
                      </a:r>
                    </a:p>
                  </a:txBody>
                  <a:tcPr/>
                </a:tc>
                <a:tc>
                  <a:txBody>
                    <a:bodyPr/>
                    <a:lstStyle/>
                    <a:p>
                      <a:pPr algn="ctr"/>
                      <a:r>
                        <a:rPr lang="it-IT" sz="2000" dirty="0"/>
                        <a:t>20</a:t>
                      </a:r>
                    </a:p>
                    <a:p>
                      <a:pPr algn="ctr"/>
                      <a:endParaRPr lang="it-IT" sz="2000" dirty="0"/>
                    </a:p>
                    <a:p>
                      <a:pPr algn="ctr"/>
                      <a:r>
                        <a:rPr lang="it-IT" sz="2000" dirty="0"/>
                        <a:t>311</a:t>
                      </a:r>
                    </a:p>
                  </a:txBody>
                  <a:tcPr/>
                </a:tc>
                <a:extLst>
                  <a:ext uri="{0D108BD9-81ED-4DB2-BD59-A6C34878D82A}">
                    <a16:rowId xmlns:a16="http://schemas.microsoft.com/office/drawing/2014/main" val="3984372033"/>
                  </a:ext>
                </a:extLst>
              </a:tr>
            </a:tbl>
          </a:graphicData>
        </a:graphic>
      </p:graphicFrame>
      <p:sp>
        <p:nvSpPr>
          <p:cNvPr id="4" name="Rettangolo 3">
            <a:extLst>
              <a:ext uri="{FF2B5EF4-FFF2-40B4-BE49-F238E27FC236}">
                <a16:creationId xmlns:a16="http://schemas.microsoft.com/office/drawing/2014/main" id="{FC949D07-4091-481E-A61C-5F88A4F3A232}"/>
              </a:ext>
            </a:extLst>
          </p:cNvPr>
          <p:cNvSpPr/>
          <p:nvPr/>
        </p:nvSpPr>
        <p:spPr>
          <a:xfrm>
            <a:off x="2484786" y="0"/>
            <a:ext cx="7222426" cy="1015663"/>
          </a:xfrm>
          <a:prstGeom prst="rect">
            <a:avLst/>
          </a:prstGeom>
          <a:noFill/>
        </p:spPr>
        <p:txBody>
          <a:bodyPr wrap="none" lIns="91440" tIns="45720" rIns="91440" bIns="45720">
            <a:spAutoFit/>
          </a:bodyPr>
          <a:lstStyle/>
          <a:p>
            <a:pPr algn="ctr"/>
            <a:r>
              <a:rPr lang="it-IT" sz="6000" b="1" cap="none" spc="0" dirty="0">
                <a:ln w="6600">
                  <a:solidFill>
                    <a:schemeClr val="accent2"/>
                  </a:solidFill>
                  <a:prstDash val="solid"/>
                </a:ln>
                <a:solidFill>
                  <a:srgbClr val="FFFFFF"/>
                </a:solidFill>
                <a:effectLst>
                  <a:outerShdw dist="38100" dir="2700000" algn="tl" rotWithShape="0">
                    <a:schemeClr val="accent2"/>
                  </a:outerShdw>
                </a:effectLst>
              </a:rPr>
              <a:t>MOMENTI DI PIACERE</a:t>
            </a:r>
          </a:p>
        </p:txBody>
      </p:sp>
      <p:sp>
        <p:nvSpPr>
          <p:cNvPr id="5" name="CasellaDiTesto 4">
            <a:extLst>
              <a:ext uri="{FF2B5EF4-FFF2-40B4-BE49-F238E27FC236}">
                <a16:creationId xmlns:a16="http://schemas.microsoft.com/office/drawing/2014/main" id="{A5EC0DCB-D947-4669-96CC-C71DE1450D3A}"/>
              </a:ext>
            </a:extLst>
          </p:cNvPr>
          <p:cNvSpPr txBox="1"/>
          <p:nvPr/>
        </p:nvSpPr>
        <p:spPr>
          <a:xfrm>
            <a:off x="4174434" y="1398806"/>
            <a:ext cx="8110331" cy="338554"/>
          </a:xfrm>
          <a:prstGeom prst="rect">
            <a:avLst/>
          </a:prstGeom>
          <a:noFill/>
        </p:spPr>
        <p:txBody>
          <a:bodyPr wrap="square" rtlCol="0">
            <a:spAutoFit/>
          </a:bodyPr>
          <a:lstStyle/>
          <a:p>
            <a:r>
              <a:rPr lang="it-IT" sz="1600" dirty="0"/>
              <a:t>BASSA STAGIONE (01 OTTOBRE-01 APRILE)          ALTA STAGIONE (02 APRILE-30 SETTEMBRE)</a:t>
            </a:r>
          </a:p>
        </p:txBody>
      </p:sp>
      <p:pic>
        <p:nvPicPr>
          <p:cNvPr id="6" name="Immagine 5">
            <a:extLst>
              <a:ext uri="{FF2B5EF4-FFF2-40B4-BE49-F238E27FC236}">
                <a16:creationId xmlns:a16="http://schemas.microsoft.com/office/drawing/2014/main" id="{2AD3AD5C-E718-44CC-BC3D-B66FE30BF3E2}"/>
              </a:ext>
            </a:extLst>
          </p:cNvPr>
          <p:cNvPicPr>
            <a:picLocks noChangeAspect="1"/>
          </p:cNvPicPr>
          <p:nvPr/>
        </p:nvPicPr>
        <p:blipFill>
          <a:blip r:embed="rId2"/>
          <a:stretch>
            <a:fillRect/>
          </a:stretch>
        </p:blipFill>
        <p:spPr>
          <a:xfrm>
            <a:off x="0" y="-26843"/>
            <a:ext cx="2188654" cy="1042506"/>
          </a:xfrm>
          <a:prstGeom prst="rect">
            <a:avLst/>
          </a:prstGeom>
        </p:spPr>
      </p:pic>
    </p:spTree>
    <p:extLst>
      <p:ext uri="{BB962C8B-B14F-4D97-AF65-F5344CB8AC3E}">
        <p14:creationId xmlns:p14="http://schemas.microsoft.com/office/powerpoint/2010/main" val="2386529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2">
            <a:extLst>
              <a:ext uri="{FF2B5EF4-FFF2-40B4-BE49-F238E27FC236}">
                <a16:creationId xmlns:a16="http://schemas.microsoft.com/office/drawing/2014/main" id="{B8010E65-229A-4E0E-805F-15393E37EB81}"/>
              </a:ext>
            </a:extLst>
          </p:cNvPr>
          <p:cNvGraphicFramePr>
            <a:graphicFrameLocks noGrp="1"/>
          </p:cNvGraphicFramePr>
          <p:nvPr>
            <p:extLst>
              <p:ext uri="{D42A27DB-BD31-4B8C-83A1-F6EECF244321}">
                <p14:modId xmlns:p14="http://schemas.microsoft.com/office/powerpoint/2010/main" val="2040136687"/>
              </p:ext>
            </p:extLst>
          </p:nvPr>
        </p:nvGraphicFramePr>
        <p:xfrm>
          <a:off x="159025" y="1041447"/>
          <a:ext cx="11873949" cy="5154137"/>
        </p:xfrm>
        <a:graphic>
          <a:graphicData uri="http://schemas.openxmlformats.org/drawingml/2006/table">
            <a:tbl>
              <a:tblPr bandRow="1">
                <a:tableStyleId>{5C22544A-7EE6-4342-B048-85BDC9FD1C3A}</a:tableStyleId>
              </a:tblPr>
              <a:tblGrid>
                <a:gridCol w="3957983">
                  <a:extLst>
                    <a:ext uri="{9D8B030D-6E8A-4147-A177-3AD203B41FA5}">
                      <a16:colId xmlns:a16="http://schemas.microsoft.com/office/drawing/2014/main" val="3088242258"/>
                    </a:ext>
                  </a:extLst>
                </a:gridCol>
                <a:gridCol w="3957983">
                  <a:extLst>
                    <a:ext uri="{9D8B030D-6E8A-4147-A177-3AD203B41FA5}">
                      <a16:colId xmlns:a16="http://schemas.microsoft.com/office/drawing/2014/main" val="398618219"/>
                    </a:ext>
                  </a:extLst>
                </a:gridCol>
                <a:gridCol w="3957983">
                  <a:extLst>
                    <a:ext uri="{9D8B030D-6E8A-4147-A177-3AD203B41FA5}">
                      <a16:colId xmlns:a16="http://schemas.microsoft.com/office/drawing/2014/main" val="2362132029"/>
                    </a:ext>
                  </a:extLst>
                </a:gridCol>
              </a:tblGrid>
              <a:tr h="348088">
                <a:tc>
                  <a:txBody>
                    <a:bodyPr/>
                    <a:lstStyle/>
                    <a:p>
                      <a:r>
                        <a:rPr lang="it-IT" sz="2000" dirty="0"/>
                        <a:t>n. 2 pernottamenti</a:t>
                      </a:r>
                    </a:p>
                  </a:txBody>
                  <a:tcPr/>
                </a:tc>
                <a:tc>
                  <a:txBody>
                    <a:bodyPr/>
                    <a:lstStyle/>
                    <a:p>
                      <a:pPr algn="ctr"/>
                      <a:r>
                        <a:rPr lang="it-IT" sz="2000" dirty="0"/>
                        <a:t>60</a:t>
                      </a:r>
                    </a:p>
                  </a:txBody>
                  <a:tcPr/>
                </a:tc>
                <a:tc>
                  <a:txBody>
                    <a:bodyPr/>
                    <a:lstStyle/>
                    <a:p>
                      <a:pPr algn="ctr"/>
                      <a:r>
                        <a:rPr lang="it-IT" sz="2000" dirty="0"/>
                        <a:t>90</a:t>
                      </a:r>
                    </a:p>
                  </a:txBody>
                  <a:tcPr/>
                </a:tc>
                <a:extLst>
                  <a:ext uri="{0D108BD9-81ED-4DB2-BD59-A6C34878D82A}">
                    <a16:rowId xmlns:a16="http://schemas.microsoft.com/office/drawing/2014/main" val="757232301"/>
                  </a:ext>
                </a:extLst>
              </a:tr>
              <a:tr h="348088">
                <a:tc>
                  <a:txBody>
                    <a:bodyPr/>
                    <a:lstStyle/>
                    <a:p>
                      <a:r>
                        <a:rPr lang="it-IT" sz="2000" dirty="0"/>
                        <a:t>n. 2 colazioni</a:t>
                      </a:r>
                    </a:p>
                  </a:txBody>
                  <a:tcPr/>
                </a:tc>
                <a:tc>
                  <a:txBody>
                    <a:bodyPr/>
                    <a:lstStyle/>
                    <a:p>
                      <a:pPr algn="ctr"/>
                      <a:r>
                        <a:rPr lang="it-IT" sz="2000" dirty="0"/>
                        <a:t>12</a:t>
                      </a:r>
                    </a:p>
                  </a:txBody>
                  <a:tcPr/>
                </a:tc>
                <a:tc>
                  <a:txBody>
                    <a:bodyPr/>
                    <a:lstStyle/>
                    <a:p>
                      <a:pPr algn="ctr"/>
                      <a:r>
                        <a:rPr lang="it-IT" sz="2000" dirty="0"/>
                        <a:t>18</a:t>
                      </a:r>
                    </a:p>
                  </a:txBody>
                  <a:tcPr/>
                </a:tc>
                <a:extLst>
                  <a:ext uri="{0D108BD9-81ED-4DB2-BD59-A6C34878D82A}">
                    <a16:rowId xmlns:a16="http://schemas.microsoft.com/office/drawing/2014/main" val="3973255918"/>
                  </a:ext>
                </a:extLst>
              </a:tr>
              <a:tr h="580767">
                <a:tc>
                  <a:txBody>
                    <a:bodyPr/>
                    <a:lstStyle/>
                    <a:p>
                      <a:r>
                        <a:rPr lang="it-IT" sz="2000" dirty="0"/>
                        <a:t>n. 1 pasto nella struttura centrale</a:t>
                      </a:r>
                    </a:p>
                  </a:txBody>
                  <a:tcPr/>
                </a:tc>
                <a:tc>
                  <a:txBody>
                    <a:bodyPr/>
                    <a:lstStyle/>
                    <a:p>
                      <a:pPr algn="ctr"/>
                      <a:r>
                        <a:rPr lang="it-IT" sz="2000" dirty="0"/>
                        <a:t>20</a:t>
                      </a:r>
                    </a:p>
                  </a:txBody>
                  <a:tcPr/>
                </a:tc>
                <a:tc>
                  <a:txBody>
                    <a:bodyPr/>
                    <a:lstStyle/>
                    <a:p>
                      <a:pPr algn="ctr"/>
                      <a:r>
                        <a:rPr lang="it-IT" sz="2000" dirty="0"/>
                        <a:t>20</a:t>
                      </a:r>
                    </a:p>
                  </a:txBody>
                  <a:tcPr/>
                </a:tc>
                <a:extLst>
                  <a:ext uri="{0D108BD9-81ED-4DB2-BD59-A6C34878D82A}">
                    <a16:rowId xmlns:a16="http://schemas.microsoft.com/office/drawing/2014/main" val="3698888305"/>
                  </a:ext>
                </a:extLst>
              </a:tr>
              <a:tr h="348088">
                <a:tc>
                  <a:txBody>
                    <a:bodyPr/>
                    <a:lstStyle/>
                    <a:p>
                      <a:r>
                        <a:rPr lang="it-IT" sz="2000" dirty="0"/>
                        <a:t>n. 2 pasti esterni + musica</a:t>
                      </a:r>
                    </a:p>
                  </a:txBody>
                  <a:tcPr/>
                </a:tc>
                <a:tc>
                  <a:txBody>
                    <a:bodyPr/>
                    <a:lstStyle/>
                    <a:p>
                      <a:pPr algn="ctr"/>
                      <a:r>
                        <a:rPr lang="it-IT" sz="2000" dirty="0"/>
                        <a:t>70</a:t>
                      </a:r>
                    </a:p>
                  </a:txBody>
                  <a:tcPr/>
                </a:tc>
                <a:tc>
                  <a:txBody>
                    <a:bodyPr/>
                    <a:lstStyle/>
                    <a:p>
                      <a:pPr algn="ctr"/>
                      <a:r>
                        <a:rPr lang="it-IT" sz="2000" dirty="0"/>
                        <a:t>70</a:t>
                      </a:r>
                    </a:p>
                  </a:txBody>
                  <a:tcPr/>
                </a:tc>
                <a:extLst>
                  <a:ext uri="{0D108BD9-81ED-4DB2-BD59-A6C34878D82A}">
                    <a16:rowId xmlns:a16="http://schemas.microsoft.com/office/drawing/2014/main" val="1744905456"/>
                  </a:ext>
                </a:extLst>
              </a:tr>
              <a:tr h="348088">
                <a:tc>
                  <a:txBody>
                    <a:bodyPr/>
                    <a:lstStyle/>
                    <a:p>
                      <a:r>
                        <a:rPr lang="it-IT" sz="2000" dirty="0"/>
                        <a:t>n. 1 pasto esterno</a:t>
                      </a:r>
                    </a:p>
                  </a:txBody>
                  <a:tcPr/>
                </a:tc>
                <a:tc>
                  <a:txBody>
                    <a:bodyPr/>
                    <a:lstStyle/>
                    <a:p>
                      <a:pPr algn="ctr"/>
                      <a:r>
                        <a:rPr lang="it-IT" sz="2000" dirty="0"/>
                        <a:t>25</a:t>
                      </a:r>
                    </a:p>
                  </a:txBody>
                  <a:tcPr/>
                </a:tc>
                <a:tc>
                  <a:txBody>
                    <a:bodyPr/>
                    <a:lstStyle/>
                    <a:p>
                      <a:pPr algn="ctr"/>
                      <a:r>
                        <a:rPr lang="it-IT" sz="2000" dirty="0"/>
                        <a:t>25</a:t>
                      </a:r>
                    </a:p>
                  </a:txBody>
                  <a:tcPr/>
                </a:tc>
                <a:extLst>
                  <a:ext uri="{0D108BD9-81ED-4DB2-BD59-A6C34878D82A}">
                    <a16:rowId xmlns:a16="http://schemas.microsoft.com/office/drawing/2014/main" val="1486228561"/>
                  </a:ext>
                </a:extLst>
              </a:tr>
              <a:tr h="838885">
                <a:tc>
                  <a:txBody>
                    <a:bodyPr/>
                    <a:lstStyle/>
                    <a:p>
                      <a:r>
                        <a:rPr lang="it-IT" sz="2000" dirty="0"/>
                        <a:t>n. 1 visita guidata + degustazione cantine «Kaggera»</a:t>
                      </a:r>
                    </a:p>
                  </a:txBody>
                  <a:tcPr/>
                </a:tc>
                <a:tc>
                  <a:txBody>
                    <a:bodyPr/>
                    <a:lstStyle/>
                    <a:p>
                      <a:pPr algn="ctr"/>
                      <a:r>
                        <a:rPr lang="it-IT" sz="2000" dirty="0"/>
                        <a:t>25</a:t>
                      </a:r>
                    </a:p>
                  </a:txBody>
                  <a:tcPr/>
                </a:tc>
                <a:tc>
                  <a:txBody>
                    <a:bodyPr/>
                    <a:lstStyle/>
                    <a:p>
                      <a:pPr algn="ctr"/>
                      <a:r>
                        <a:rPr lang="it-IT" sz="2000" dirty="0"/>
                        <a:t>25</a:t>
                      </a:r>
                    </a:p>
                  </a:txBody>
                  <a:tcPr/>
                </a:tc>
                <a:extLst>
                  <a:ext uri="{0D108BD9-81ED-4DB2-BD59-A6C34878D82A}">
                    <a16:rowId xmlns:a16="http://schemas.microsoft.com/office/drawing/2014/main" val="509794214"/>
                  </a:ext>
                </a:extLst>
              </a:tr>
              <a:tr h="838885">
                <a:tc>
                  <a:txBody>
                    <a:bodyPr/>
                    <a:lstStyle/>
                    <a:p>
                      <a:r>
                        <a:rPr lang="it-IT" sz="2000" dirty="0"/>
                        <a:t>n. 1 partecipazione «vendemmia notturna» + degustazione </a:t>
                      </a:r>
                    </a:p>
                  </a:txBody>
                  <a:tcPr/>
                </a:tc>
                <a:tc>
                  <a:txBody>
                    <a:bodyPr/>
                    <a:lstStyle/>
                    <a:p>
                      <a:pPr algn="ctr"/>
                      <a:r>
                        <a:rPr lang="it-IT" sz="2000" dirty="0"/>
                        <a:t>25</a:t>
                      </a:r>
                    </a:p>
                  </a:txBody>
                  <a:tcPr/>
                </a:tc>
                <a:tc>
                  <a:txBody>
                    <a:bodyPr/>
                    <a:lstStyle/>
                    <a:p>
                      <a:pPr algn="ctr"/>
                      <a:r>
                        <a:rPr lang="it-IT" sz="2000" dirty="0"/>
                        <a:t>25</a:t>
                      </a:r>
                    </a:p>
                  </a:txBody>
                  <a:tcPr/>
                </a:tc>
                <a:extLst>
                  <a:ext uri="{0D108BD9-81ED-4DB2-BD59-A6C34878D82A}">
                    <a16:rowId xmlns:a16="http://schemas.microsoft.com/office/drawing/2014/main" val="315620388"/>
                  </a:ext>
                </a:extLst>
              </a:tr>
              <a:tr h="580767">
                <a:tc>
                  <a:txBody>
                    <a:bodyPr/>
                    <a:lstStyle/>
                    <a:p>
                      <a:r>
                        <a:rPr lang="it-IT" sz="2000" dirty="0"/>
                        <a:t>n. 1 visita guidata + degustazione cantine «Florio»</a:t>
                      </a:r>
                    </a:p>
                  </a:txBody>
                  <a:tcPr/>
                </a:tc>
                <a:tc>
                  <a:txBody>
                    <a:bodyPr/>
                    <a:lstStyle/>
                    <a:p>
                      <a:pPr algn="ctr"/>
                      <a:r>
                        <a:rPr lang="it-IT" sz="2000" dirty="0"/>
                        <a:t>25</a:t>
                      </a:r>
                    </a:p>
                    <a:p>
                      <a:pPr algn="ctr"/>
                      <a:endParaRPr lang="it-IT" sz="2000" dirty="0"/>
                    </a:p>
                    <a:p>
                      <a:pPr algn="ctr"/>
                      <a:endParaRPr lang="it-IT" sz="2000" dirty="0"/>
                    </a:p>
                    <a:p>
                      <a:pPr algn="ctr"/>
                      <a:r>
                        <a:rPr lang="it-IT" sz="2000" dirty="0"/>
                        <a:t>262</a:t>
                      </a:r>
                    </a:p>
                  </a:txBody>
                  <a:tcPr/>
                </a:tc>
                <a:tc>
                  <a:txBody>
                    <a:bodyPr/>
                    <a:lstStyle/>
                    <a:p>
                      <a:pPr algn="ctr"/>
                      <a:r>
                        <a:rPr lang="it-IT" sz="2000" dirty="0"/>
                        <a:t>25</a:t>
                      </a:r>
                    </a:p>
                    <a:p>
                      <a:pPr algn="ctr"/>
                      <a:endParaRPr lang="it-IT" sz="2000" dirty="0"/>
                    </a:p>
                    <a:p>
                      <a:pPr algn="ctr"/>
                      <a:endParaRPr lang="it-IT" sz="2000" dirty="0"/>
                    </a:p>
                    <a:p>
                      <a:pPr algn="ctr"/>
                      <a:r>
                        <a:rPr lang="it-IT" sz="2000" dirty="0"/>
                        <a:t>298</a:t>
                      </a:r>
                    </a:p>
                  </a:txBody>
                  <a:tcPr/>
                </a:tc>
                <a:extLst>
                  <a:ext uri="{0D108BD9-81ED-4DB2-BD59-A6C34878D82A}">
                    <a16:rowId xmlns:a16="http://schemas.microsoft.com/office/drawing/2014/main" val="3404674995"/>
                  </a:ext>
                </a:extLst>
              </a:tr>
            </a:tbl>
          </a:graphicData>
        </a:graphic>
      </p:graphicFrame>
      <p:sp>
        <p:nvSpPr>
          <p:cNvPr id="4" name="Rettangolo 3">
            <a:extLst>
              <a:ext uri="{FF2B5EF4-FFF2-40B4-BE49-F238E27FC236}">
                <a16:creationId xmlns:a16="http://schemas.microsoft.com/office/drawing/2014/main" id="{1BA0D4ED-DC01-4684-B7EA-145EED9381EE}"/>
              </a:ext>
            </a:extLst>
          </p:cNvPr>
          <p:cNvSpPr/>
          <p:nvPr/>
        </p:nvSpPr>
        <p:spPr>
          <a:xfrm>
            <a:off x="3707984" y="-107169"/>
            <a:ext cx="5014578" cy="923330"/>
          </a:xfrm>
          <a:prstGeom prst="rect">
            <a:avLst/>
          </a:prstGeom>
          <a:noFill/>
        </p:spPr>
        <p:txBody>
          <a:bodyPr wrap="non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IN VINO VERITAS</a:t>
            </a:r>
          </a:p>
        </p:txBody>
      </p:sp>
      <p:sp>
        <p:nvSpPr>
          <p:cNvPr id="5" name="CasellaDiTesto 4">
            <a:extLst>
              <a:ext uri="{FF2B5EF4-FFF2-40B4-BE49-F238E27FC236}">
                <a16:creationId xmlns:a16="http://schemas.microsoft.com/office/drawing/2014/main" id="{3449EEFF-B0F6-4A14-AEBE-211D73FFCE65}"/>
              </a:ext>
            </a:extLst>
          </p:cNvPr>
          <p:cNvSpPr txBox="1"/>
          <p:nvPr/>
        </p:nvSpPr>
        <p:spPr>
          <a:xfrm>
            <a:off x="4187686" y="710671"/>
            <a:ext cx="8110331" cy="338554"/>
          </a:xfrm>
          <a:prstGeom prst="rect">
            <a:avLst/>
          </a:prstGeom>
          <a:noFill/>
        </p:spPr>
        <p:txBody>
          <a:bodyPr wrap="square" rtlCol="0">
            <a:spAutoFit/>
          </a:bodyPr>
          <a:lstStyle/>
          <a:p>
            <a:r>
              <a:rPr lang="it-IT" sz="1600" dirty="0"/>
              <a:t>BASSA STAGIONE (01 OTTOBRE-01 APRILE)          ALTA STAGIONE (02 APRILE-30 SETTEMBRE)</a:t>
            </a:r>
          </a:p>
        </p:txBody>
      </p:sp>
      <p:pic>
        <p:nvPicPr>
          <p:cNvPr id="6" name="Immagine 5">
            <a:extLst>
              <a:ext uri="{FF2B5EF4-FFF2-40B4-BE49-F238E27FC236}">
                <a16:creationId xmlns:a16="http://schemas.microsoft.com/office/drawing/2014/main" id="{B1E45267-A14F-46C9-9BC3-42F97AE6DD87}"/>
              </a:ext>
            </a:extLst>
          </p:cNvPr>
          <p:cNvPicPr>
            <a:picLocks noChangeAspect="1"/>
          </p:cNvPicPr>
          <p:nvPr/>
        </p:nvPicPr>
        <p:blipFill>
          <a:blip r:embed="rId2"/>
          <a:stretch>
            <a:fillRect/>
          </a:stretch>
        </p:blipFill>
        <p:spPr>
          <a:xfrm>
            <a:off x="0" y="6719"/>
            <a:ext cx="2188654" cy="1042506"/>
          </a:xfrm>
          <a:prstGeom prst="rect">
            <a:avLst/>
          </a:prstGeom>
        </p:spPr>
      </p:pic>
    </p:spTree>
    <p:extLst>
      <p:ext uri="{BB962C8B-B14F-4D97-AF65-F5344CB8AC3E}">
        <p14:creationId xmlns:p14="http://schemas.microsoft.com/office/powerpoint/2010/main" val="2468291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4">
            <a:extLst>
              <a:ext uri="{FF2B5EF4-FFF2-40B4-BE49-F238E27FC236}">
                <a16:creationId xmlns:a16="http://schemas.microsoft.com/office/drawing/2014/main" id="{47D7B74A-3533-4C4B-894C-45FF41537B1D}"/>
              </a:ext>
            </a:extLst>
          </p:cNvPr>
          <p:cNvGraphicFramePr>
            <a:graphicFrameLocks noGrp="1"/>
          </p:cNvGraphicFramePr>
          <p:nvPr>
            <p:extLst>
              <p:ext uri="{D42A27DB-BD31-4B8C-83A1-F6EECF244321}">
                <p14:modId xmlns:p14="http://schemas.microsoft.com/office/powerpoint/2010/main" val="4260078699"/>
              </p:ext>
            </p:extLst>
          </p:nvPr>
        </p:nvGraphicFramePr>
        <p:xfrm>
          <a:off x="1066800" y="1232455"/>
          <a:ext cx="10058400" cy="2006215"/>
        </p:xfrm>
        <a:graphic>
          <a:graphicData uri="http://schemas.openxmlformats.org/drawingml/2006/table">
            <a:tbl>
              <a:tblPr bandRow="1">
                <a:tableStyleId>{5C22544A-7EE6-4342-B048-85BDC9FD1C3A}</a:tableStyleId>
              </a:tblPr>
              <a:tblGrid>
                <a:gridCol w="3352800">
                  <a:extLst>
                    <a:ext uri="{9D8B030D-6E8A-4147-A177-3AD203B41FA5}">
                      <a16:colId xmlns:a16="http://schemas.microsoft.com/office/drawing/2014/main" val="3978942994"/>
                    </a:ext>
                  </a:extLst>
                </a:gridCol>
                <a:gridCol w="3173896">
                  <a:extLst>
                    <a:ext uri="{9D8B030D-6E8A-4147-A177-3AD203B41FA5}">
                      <a16:colId xmlns:a16="http://schemas.microsoft.com/office/drawing/2014/main" val="3761416065"/>
                    </a:ext>
                  </a:extLst>
                </a:gridCol>
                <a:gridCol w="3531704">
                  <a:extLst>
                    <a:ext uri="{9D8B030D-6E8A-4147-A177-3AD203B41FA5}">
                      <a16:colId xmlns:a16="http://schemas.microsoft.com/office/drawing/2014/main" val="1559871120"/>
                    </a:ext>
                  </a:extLst>
                </a:gridCol>
              </a:tblGrid>
              <a:tr h="911198">
                <a:tc>
                  <a:txBody>
                    <a:bodyPr/>
                    <a:lstStyle/>
                    <a:p>
                      <a:pPr algn="ctr"/>
                      <a:endParaRPr lang="it-IT" dirty="0"/>
                    </a:p>
                    <a:p>
                      <a:pPr algn="ctr"/>
                      <a:endParaRPr lang="it-IT" dirty="0"/>
                    </a:p>
                    <a:p>
                      <a:pPr algn="ctr"/>
                      <a:r>
                        <a:rPr lang="it-IT" sz="2400" dirty="0"/>
                        <a:t>«TRA MITO E STORIA»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b="1" i="1" u="sng" dirty="0"/>
                        <a:t>BASSA STAGIONE</a:t>
                      </a:r>
                    </a:p>
                    <a:p>
                      <a:pPr algn="ctr"/>
                      <a:endParaRPr lang="it-IT" b="1" i="1" u="sng" dirty="0"/>
                    </a:p>
                    <a:p>
                      <a:pPr algn="ctr"/>
                      <a:r>
                        <a:rPr lang="it-IT" sz="2000" b="0" i="0" u="none" dirty="0"/>
                        <a:t>€310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b="1" i="1" u="sng" dirty="0"/>
                        <a:t>ALTA STAGIONE</a:t>
                      </a:r>
                    </a:p>
                    <a:p>
                      <a:pPr algn="ctr"/>
                      <a:endParaRPr lang="it-IT" b="1" i="1" u="sng" dirty="0"/>
                    </a:p>
                    <a:p>
                      <a:pPr algn="ctr"/>
                      <a:r>
                        <a:rPr lang="it-IT" sz="2000" b="0" i="0" u="none" dirty="0"/>
                        <a:t>€360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17383"/>
                  </a:ext>
                </a:extLst>
              </a:tr>
              <a:tr h="414181">
                <a:tc>
                  <a:txBody>
                    <a:bodyPr/>
                    <a:lstStyle/>
                    <a:p>
                      <a:pPr algn="ctr"/>
                      <a:r>
                        <a:rPr lang="it-IT" sz="2400" dirty="0"/>
                        <a:t>«MOMENTI DI PIACERE»</a:t>
                      </a:r>
                      <a:endParaRPr lang="it-IT" sz="28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2000" dirty="0"/>
                        <a:t>€300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2000" dirty="0"/>
                        <a:t>€350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8950001"/>
                  </a:ext>
                </a:extLst>
              </a:tr>
              <a:tr h="543175">
                <a:tc>
                  <a:txBody>
                    <a:bodyPr/>
                    <a:lstStyle/>
                    <a:p>
                      <a:pPr algn="ctr"/>
                      <a:r>
                        <a:rPr lang="it-IT" sz="2400" dirty="0"/>
                        <a:t>«IN VINO VERITAS»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2000" dirty="0"/>
                        <a:t>€295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2000" dirty="0"/>
                        <a:t>€345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5164634"/>
                  </a:ext>
                </a:extLst>
              </a:tr>
            </a:tbl>
          </a:graphicData>
        </a:graphic>
      </p:graphicFrame>
      <p:sp>
        <p:nvSpPr>
          <p:cNvPr id="7" name="Rettangolo 6">
            <a:extLst>
              <a:ext uri="{FF2B5EF4-FFF2-40B4-BE49-F238E27FC236}">
                <a16:creationId xmlns:a16="http://schemas.microsoft.com/office/drawing/2014/main" id="{CE119777-5797-4D51-9596-540B752F8EFF}"/>
              </a:ext>
            </a:extLst>
          </p:cNvPr>
          <p:cNvSpPr/>
          <p:nvPr/>
        </p:nvSpPr>
        <p:spPr>
          <a:xfrm>
            <a:off x="1066800" y="203105"/>
            <a:ext cx="8400313" cy="923330"/>
          </a:xfrm>
          <a:prstGeom prst="rect">
            <a:avLst/>
          </a:prstGeom>
          <a:noFill/>
        </p:spPr>
        <p:txBody>
          <a:bodyPr wrap="none" lIns="91440" tIns="45720" rIns="91440" bIns="45720">
            <a:spAutoFit/>
          </a:bodyPr>
          <a:lstStyle/>
          <a:p>
            <a:pPr algn="ctr"/>
            <a:r>
              <a:rPr lang="it-IT"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LISTINO PREZZI PERCORSI PP</a:t>
            </a:r>
            <a:endParaRPr lang="it-IT"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8" name="CasellaDiTesto 7">
            <a:extLst>
              <a:ext uri="{FF2B5EF4-FFF2-40B4-BE49-F238E27FC236}">
                <a16:creationId xmlns:a16="http://schemas.microsoft.com/office/drawing/2014/main" id="{0B34FF34-40A3-4CB1-93BC-9044ABBDC8C9}"/>
              </a:ext>
            </a:extLst>
          </p:cNvPr>
          <p:cNvSpPr txBox="1"/>
          <p:nvPr/>
        </p:nvSpPr>
        <p:spPr>
          <a:xfrm>
            <a:off x="225286" y="3525078"/>
            <a:ext cx="10561983" cy="2031325"/>
          </a:xfrm>
          <a:prstGeom prst="rect">
            <a:avLst/>
          </a:prstGeom>
          <a:noFill/>
        </p:spPr>
        <p:txBody>
          <a:bodyPr wrap="square" rtlCol="0">
            <a:spAutoFit/>
          </a:bodyPr>
          <a:lstStyle/>
          <a:p>
            <a:r>
              <a:rPr lang="it-IT" dirty="0"/>
              <a:t>*I BAMBINI SOTTO I 4 ANNI NON PAGANO</a:t>
            </a:r>
          </a:p>
          <a:p>
            <a:r>
              <a:rPr lang="it-IT" dirty="0"/>
              <a:t>*I BAMBINI DAI 4 AI 12 ANNI AVRANNO UNA RIDUZIONE DEL PREZZO COMPLESSIVO PARI AL 65%</a:t>
            </a:r>
          </a:p>
          <a:p>
            <a:r>
              <a:rPr lang="it-IT" dirty="0"/>
              <a:t>*I RAGAZZI DAI 12 AI 16 ANNI AVRANNO UNA RIDUZIONE DEL PREZZO COMPLESSIVO PARI AL 45%</a:t>
            </a:r>
          </a:p>
          <a:p>
            <a:r>
              <a:rPr lang="it-IT" dirty="0"/>
              <a:t>*SU RICHIESTA DISPONIBILITA’ DI PRANZARE/CENARE IN STRUTTURA AL PREZZO DI EURO 20 CAD. BEVANDE ESCLUSE</a:t>
            </a:r>
          </a:p>
          <a:p>
            <a:r>
              <a:rPr lang="it-IT" dirty="0"/>
              <a:t>*PRANZI/CENE ALL’ESTERNO DELLA STRUTTURA EURO 25 CAD. BEVANDE ESCLUSE</a:t>
            </a:r>
          </a:p>
          <a:p>
            <a:r>
              <a:rPr lang="it-IT" dirty="0"/>
              <a:t>*PRANZI/CENE ALL’ESTERNO DELLA STRUTTURA CON MUSICA DAL VIVO EURO 35 CAD. BEVANDE ESCLUSE</a:t>
            </a:r>
          </a:p>
        </p:txBody>
      </p:sp>
    </p:spTree>
    <p:extLst>
      <p:ext uri="{BB962C8B-B14F-4D97-AF65-F5344CB8AC3E}">
        <p14:creationId xmlns:p14="http://schemas.microsoft.com/office/powerpoint/2010/main" val="2743329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2">
            <a:extLst>
              <a:ext uri="{FF2B5EF4-FFF2-40B4-BE49-F238E27FC236}">
                <a16:creationId xmlns:a16="http://schemas.microsoft.com/office/drawing/2014/main" id="{EB1061FE-76C5-454E-83C9-DFB74D8038CC}"/>
              </a:ext>
            </a:extLst>
          </p:cNvPr>
          <p:cNvGraphicFramePr>
            <a:graphicFrameLocks noGrp="1"/>
          </p:cNvGraphicFramePr>
          <p:nvPr>
            <p:extLst>
              <p:ext uri="{D42A27DB-BD31-4B8C-83A1-F6EECF244321}">
                <p14:modId xmlns:p14="http://schemas.microsoft.com/office/powerpoint/2010/main" val="3852217883"/>
              </p:ext>
            </p:extLst>
          </p:nvPr>
        </p:nvGraphicFramePr>
        <p:xfrm>
          <a:off x="278293" y="243875"/>
          <a:ext cx="11635407" cy="1880962"/>
        </p:xfrm>
        <a:graphic>
          <a:graphicData uri="http://schemas.openxmlformats.org/drawingml/2006/table">
            <a:tbl>
              <a:tblPr bandRow="1">
                <a:tableStyleId>{5C22544A-7EE6-4342-B048-85BDC9FD1C3A}</a:tableStyleId>
              </a:tblPr>
              <a:tblGrid>
                <a:gridCol w="3878469">
                  <a:extLst>
                    <a:ext uri="{9D8B030D-6E8A-4147-A177-3AD203B41FA5}">
                      <a16:colId xmlns:a16="http://schemas.microsoft.com/office/drawing/2014/main" val="2359295492"/>
                    </a:ext>
                  </a:extLst>
                </a:gridCol>
                <a:gridCol w="3878469">
                  <a:extLst>
                    <a:ext uri="{9D8B030D-6E8A-4147-A177-3AD203B41FA5}">
                      <a16:colId xmlns:a16="http://schemas.microsoft.com/office/drawing/2014/main" val="2408991758"/>
                    </a:ext>
                  </a:extLst>
                </a:gridCol>
                <a:gridCol w="3878469">
                  <a:extLst>
                    <a:ext uri="{9D8B030D-6E8A-4147-A177-3AD203B41FA5}">
                      <a16:colId xmlns:a16="http://schemas.microsoft.com/office/drawing/2014/main" val="3172528124"/>
                    </a:ext>
                  </a:extLst>
                </a:gridCol>
              </a:tblGrid>
              <a:tr h="367642">
                <a:tc>
                  <a:txBody>
                    <a:bodyPr/>
                    <a:lstStyle/>
                    <a:p>
                      <a:r>
                        <a:rPr lang="it-IT" sz="2000" dirty="0"/>
                        <a:t>TRA MITO E STORIA</a:t>
                      </a:r>
                    </a:p>
                    <a:p>
                      <a:r>
                        <a:rPr lang="it-IT" sz="2000" dirty="0"/>
                        <a:t>(prezzo reale)</a:t>
                      </a:r>
                    </a:p>
                  </a:txBody>
                  <a:tcPr/>
                </a:tc>
                <a:tc>
                  <a:txBody>
                    <a:bodyPr/>
                    <a:lstStyle/>
                    <a:p>
                      <a:pPr algn="ctr"/>
                      <a:r>
                        <a:rPr lang="it-IT" sz="2000" dirty="0"/>
                        <a:t>266</a:t>
                      </a:r>
                    </a:p>
                  </a:txBody>
                  <a:tcPr/>
                </a:tc>
                <a:tc>
                  <a:txBody>
                    <a:bodyPr/>
                    <a:lstStyle/>
                    <a:p>
                      <a:pPr algn="ctr"/>
                      <a:r>
                        <a:rPr lang="it-IT" sz="2000" dirty="0"/>
                        <a:t>304</a:t>
                      </a:r>
                    </a:p>
                  </a:txBody>
                  <a:tcPr/>
                </a:tc>
                <a:extLst>
                  <a:ext uri="{0D108BD9-81ED-4DB2-BD59-A6C34878D82A}">
                    <a16:rowId xmlns:a16="http://schemas.microsoft.com/office/drawing/2014/main" val="2830038145"/>
                  </a:ext>
                </a:extLst>
              </a:tr>
              <a:tr h="478882">
                <a:tc>
                  <a:txBody>
                    <a:bodyPr/>
                    <a:lstStyle/>
                    <a:p>
                      <a:r>
                        <a:rPr lang="it-IT" sz="2000" dirty="0"/>
                        <a:t>TRA MITO E STORIA </a:t>
                      </a:r>
                    </a:p>
                    <a:p>
                      <a:r>
                        <a:rPr lang="it-IT" sz="2000" dirty="0"/>
                        <a:t>(prezzo di vendita)</a:t>
                      </a:r>
                    </a:p>
                  </a:txBody>
                  <a:tcPr/>
                </a:tc>
                <a:tc>
                  <a:txBody>
                    <a:bodyPr/>
                    <a:lstStyle/>
                    <a:p>
                      <a:pPr algn="ctr"/>
                      <a:r>
                        <a:rPr lang="it-IT" sz="2000" dirty="0"/>
                        <a:t>310</a:t>
                      </a:r>
                    </a:p>
                  </a:txBody>
                  <a:tcPr/>
                </a:tc>
                <a:tc>
                  <a:txBody>
                    <a:bodyPr/>
                    <a:lstStyle/>
                    <a:p>
                      <a:pPr algn="ctr"/>
                      <a:r>
                        <a:rPr lang="it-IT" sz="2000" dirty="0"/>
                        <a:t>360</a:t>
                      </a:r>
                    </a:p>
                  </a:txBody>
                  <a:tcPr/>
                </a:tc>
                <a:extLst>
                  <a:ext uri="{0D108BD9-81ED-4DB2-BD59-A6C34878D82A}">
                    <a16:rowId xmlns:a16="http://schemas.microsoft.com/office/drawing/2014/main" val="1405556353"/>
                  </a:ext>
                </a:extLst>
              </a:tr>
              <a:tr h="478882">
                <a:tc>
                  <a:txBody>
                    <a:bodyPr/>
                    <a:lstStyle/>
                    <a:p>
                      <a:r>
                        <a:rPr lang="it-IT" sz="2000" dirty="0"/>
                        <a:t>Possibile guadagno per persona </a:t>
                      </a:r>
                    </a:p>
                  </a:txBody>
                  <a:tcPr/>
                </a:tc>
                <a:tc>
                  <a:txBody>
                    <a:bodyPr/>
                    <a:lstStyle/>
                    <a:p>
                      <a:pPr algn="ctr"/>
                      <a:r>
                        <a:rPr lang="it-IT" sz="2000" dirty="0"/>
                        <a:t>44</a:t>
                      </a:r>
                    </a:p>
                  </a:txBody>
                  <a:tcPr/>
                </a:tc>
                <a:tc>
                  <a:txBody>
                    <a:bodyPr/>
                    <a:lstStyle/>
                    <a:p>
                      <a:pPr algn="ctr"/>
                      <a:r>
                        <a:rPr lang="it-IT" sz="2000" dirty="0"/>
                        <a:t>56</a:t>
                      </a:r>
                    </a:p>
                  </a:txBody>
                  <a:tcPr/>
                </a:tc>
                <a:extLst>
                  <a:ext uri="{0D108BD9-81ED-4DB2-BD59-A6C34878D82A}">
                    <a16:rowId xmlns:a16="http://schemas.microsoft.com/office/drawing/2014/main" val="1623901505"/>
                  </a:ext>
                </a:extLst>
              </a:tr>
            </a:tbl>
          </a:graphicData>
        </a:graphic>
      </p:graphicFrame>
      <p:graphicFrame>
        <p:nvGraphicFramePr>
          <p:cNvPr id="4" name="Tabella 4">
            <a:extLst>
              <a:ext uri="{FF2B5EF4-FFF2-40B4-BE49-F238E27FC236}">
                <a16:creationId xmlns:a16="http://schemas.microsoft.com/office/drawing/2014/main" id="{1B7964EB-953D-43C3-94CE-2296CBED87FB}"/>
              </a:ext>
            </a:extLst>
          </p:cNvPr>
          <p:cNvGraphicFramePr>
            <a:graphicFrameLocks noGrp="1"/>
          </p:cNvGraphicFramePr>
          <p:nvPr>
            <p:extLst>
              <p:ext uri="{D42A27DB-BD31-4B8C-83A1-F6EECF244321}">
                <p14:modId xmlns:p14="http://schemas.microsoft.com/office/powerpoint/2010/main" val="164111002"/>
              </p:ext>
            </p:extLst>
          </p:nvPr>
        </p:nvGraphicFramePr>
        <p:xfrm>
          <a:off x="278293" y="2304112"/>
          <a:ext cx="11635407" cy="1872321"/>
        </p:xfrm>
        <a:graphic>
          <a:graphicData uri="http://schemas.openxmlformats.org/drawingml/2006/table">
            <a:tbl>
              <a:tblPr bandRow="1">
                <a:tableStyleId>{5C22544A-7EE6-4342-B048-85BDC9FD1C3A}</a:tableStyleId>
              </a:tblPr>
              <a:tblGrid>
                <a:gridCol w="3878469">
                  <a:extLst>
                    <a:ext uri="{9D8B030D-6E8A-4147-A177-3AD203B41FA5}">
                      <a16:colId xmlns:a16="http://schemas.microsoft.com/office/drawing/2014/main" val="2368526944"/>
                    </a:ext>
                  </a:extLst>
                </a:gridCol>
                <a:gridCol w="3878469">
                  <a:extLst>
                    <a:ext uri="{9D8B030D-6E8A-4147-A177-3AD203B41FA5}">
                      <a16:colId xmlns:a16="http://schemas.microsoft.com/office/drawing/2014/main" val="1069190867"/>
                    </a:ext>
                  </a:extLst>
                </a:gridCol>
                <a:gridCol w="3878469">
                  <a:extLst>
                    <a:ext uri="{9D8B030D-6E8A-4147-A177-3AD203B41FA5}">
                      <a16:colId xmlns:a16="http://schemas.microsoft.com/office/drawing/2014/main" val="479622616"/>
                    </a:ext>
                  </a:extLst>
                </a:gridCol>
              </a:tblGrid>
              <a:tr h="470241">
                <a:tc>
                  <a:txBody>
                    <a:bodyPr/>
                    <a:lstStyle/>
                    <a:p>
                      <a:r>
                        <a:rPr lang="it-IT" sz="2000" dirty="0"/>
                        <a:t>MOMENTI DI PIACERE</a:t>
                      </a:r>
                    </a:p>
                    <a:p>
                      <a:r>
                        <a:rPr lang="it-IT" sz="2000" dirty="0"/>
                        <a:t>(prezzo reale)</a:t>
                      </a:r>
                    </a:p>
                  </a:txBody>
                  <a:tcPr/>
                </a:tc>
                <a:tc>
                  <a:txBody>
                    <a:bodyPr/>
                    <a:lstStyle/>
                    <a:p>
                      <a:pPr algn="ctr"/>
                      <a:r>
                        <a:rPr lang="it-IT" sz="2000" dirty="0"/>
                        <a:t>267</a:t>
                      </a:r>
                    </a:p>
                  </a:txBody>
                  <a:tcPr/>
                </a:tc>
                <a:tc>
                  <a:txBody>
                    <a:bodyPr/>
                    <a:lstStyle/>
                    <a:p>
                      <a:pPr algn="ctr"/>
                      <a:r>
                        <a:rPr lang="it-IT" sz="2000" dirty="0"/>
                        <a:t>311</a:t>
                      </a:r>
                    </a:p>
                  </a:txBody>
                  <a:tcPr/>
                </a:tc>
                <a:extLst>
                  <a:ext uri="{0D108BD9-81ED-4DB2-BD59-A6C34878D82A}">
                    <a16:rowId xmlns:a16="http://schemas.microsoft.com/office/drawing/2014/main" val="3610030398"/>
                  </a:ext>
                </a:extLst>
              </a:tr>
              <a:tr h="470241">
                <a:tc>
                  <a:txBody>
                    <a:bodyPr/>
                    <a:lstStyle/>
                    <a:p>
                      <a:r>
                        <a:rPr lang="it-IT" sz="2000" dirty="0"/>
                        <a:t>MOMENTI DI PIACERE</a:t>
                      </a:r>
                    </a:p>
                    <a:p>
                      <a:r>
                        <a:rPr lang="it-IT" sz="2000" dirty="0"/>
                        <a:t>(prezzo di vendita)</a:t>
                      </a:r>
                    </a:p>
                  </a:txBody>
                  <a:tcPr/>
                </a:tc>
                <a:tc>
                  <a:txBody>
                    <a:bodyPr/>
                    <a:lstStyle/>
                    <a:p>
                      <a:pPr algn="ctr"/>
                      <a:r>
                        <a:rPr lang="it-IT" sz="2000" dirty="0"/>
                        <a:t>305</a:t>
                      </a:r>
                    </a:p>
                  </a:txBody>
                  <a:tcPr/>
                </a:tc>
                <a:tc>
                  <a:txBody>
                    <a:bodyPr/>
                    <a:lstStyle/>
                    <a:p>
                      <a:pPr algn="ctr"/>
                      <a:r>
                        <a:rPr lang="it-IT" sz="2000" dirty="0"/>
                        <a:t>355</a:t>
                      </a:r>
                    </a:p>
                  </a:txBody>
                  <a:tcPr/>
                </a:tc>
                <a:extLst>
                  <a:ext uri="{0D108BD9-81ED-4DB2-BD59-A6C34878D82A}">
                    <a16:rowId xmlns:a16="http://schemas.microsoft.com/office/drawing/2014/main" val="3545220499"/>
                  </a:ext>
                </a:extLst>
              </a:tr>
              <a:tr h="470241">
                <a:tc>
                  <a:txBody>
                    <a:bodyPr/>
                    <a:lstStyle/>
                    <a:p>
                      <a:r>
                        <a:rPr lang="it-IT" sz="2000" dirty="0"/>
                        <a:t>Possibile guadagno per persona</a:t>
                      </a:r>
                    </a:p>
                  </a:txBody>
                  <a:tcPr/>
                </a:tc>
                <a:tc>
                  <a:txBody>
                    <a:bodyPr/>
                    <a:lstStyle/>
                    <a:p>
                      <a:pPr algn="ctr"/>
                      <a:r>
                        <a:rPr lang="it-IT" sz="2000" dirty="0"/>
                        <a:t>38</a:t>
                      </a:r>
                    </a:p>
                  </a:txBody>
                  <a:tcPr/>
                </a:tc>
                <a:tc>
                  <a:txBody>
                    <a:bodyPr/>
                    <a:lstStyle/>
                    <a:p>
                      <a:pPr algn="ctr"/>
                      <a:r>
                        <a:rPr lang="it-IT" sz="2000" dirty="0"/>
                        <a:t>44</a:t>
                      </a:r>
                    </a:p>
                  </a:txBody>
                  <a:tcPr/>
                </a:tc>
                <a:extLst>
                  <a:ext uri="{0D108BD9-81ED-4DB2-BD59-A6C34878D82A}">
                    <a16:rowId xmlns:a16="http://schemas.microsoft.com/office/drawing/2014/main" val="3550817933"/>
                  </a:ext>
                </a:extLst>
              </a:tr>
            </a:tbl>
          </a:graphicData>
        </a:graphic>
      </p:graphicFrame>
      <p:graphicFrame>
        <p:nvGraphicFramePr>
          <p:cNvPr id="6" name="Tabella 6">
            <a:extLst>
              <a:ext uri="{FF2B5EF4-FFF2-40B4-BE49-F238E27FC236}">
                <a16:creationId xmlns:a16="http://schemas.microsoft.com/office/drawing/2014/main" id="{A0254806-B166-4CF4-898B-9FB804200AC6}"/>
              </a:ext>
            </a:extLst>
          </p:cNvPr>
          <p:cNvGraphicFramePr>
            <a:graphicFrameLocks noGrp="1"/>
          </p:cNvGraphicFramePr>
          <p:nvPr>
            <p:extLst>
              <p:ext uri="{D42A27DB-BD31-4B8C-83A1-F6EECF244321}">
                <p14:modId xmlns:p14="http://schemas.microsoft.com/office/powerpoint/2010/main" val="1082345253"/>
              </p:ext>
            </p:extLst>
          </p:nvPr>
        </p:nvGraphicFramePr>
        <p:xfrm>
          <a:off x="278293" y="4401721"/>
          <a:ext cx="11635407" cy="1866256"/>
        </p:xfrm>
        <a:graphic>
          <a:graphicData uri="http://schemas.openxmlformats.org/drawingml/2006/table">
            <a:tbl>
              <a:tblPr bandRow="1">
                <a:tableStyleId>{5C22544A-7EE6-4342-B048-85BDC9FD1C3A}</a:tableStyleId>
              </a:tblPr>
              <a:tblGrid>
                <a:gridCol w="3878469">
                  <a:extLst>
                    <a:ext uri="{9D8B030D-6E8A-4147-A177-3AD203B41FA5}">
                      <a16:colId xmlns:a16="http://schemas.microsoft.com/office/drawing/2014/main" val="315152844"/>
                    </a:ext>
                  </a:extLst>
                </a:gridCol>
                <a:gridCol w="3878469">
                  <a:extLst>
                    <a:ext uri="{9D8B030D-6E8A-4147-A177-3AD203B41FA5}">
                      <a16:colId xmlns:a16="http://schemas.microsoft.com/office/drawing/2014/main" val="2367307598"/>
                    </a:ext>
                  </a:extLst>
                </a:gridCol>
                <a:gridCol w="3878469">
                  <a:extLst>
                    <a:ext uri="{9D8B030D-6E8A-4147-A177-3AD203B41FA5}">
                      <a16:colId xmlns:a16="http://schemas.microsoft.com/office/drawing/2014/main" val="3815544892"/>
                    </a:ext>
                  </a:extLst>
                </a:gridCol>
              </a:tblGrid>
              <a:tr h="694564">
                <a:tc>
                  <a:txBody>
                    <a:bodyPr/>
                    <a:lstStyle/>
                    <a:p>
                      <a:r>
                        <a:rPr lang="it-IT" sz="2000" dirty="0"/>
                        <a:t>IN VINO VERITAS</a:t>
                      </a:r>
                    </a:p>
                    <a:p>
                      <a:r>
                        <a:rPr lang="it-IT" sz="2000" dirty="0"/>
                        <a:t>(prezzo reale)</a:t>
                      </a:r>
                    </a:p>
                  </a:txBody>
                  <a:tcPr/>
                </a:tc>
                <a:tc>
                  <a:txBody>
                    <a:bodyPr/>
                    <a:lstStyle/>
                    <a:p>
                      <a:pPr algn="ctr"/>
                      <a:r>
                        <a:rPr lang="it-IT" sz="2000" dirty="0"/>
                        <a:t>262</a:t>
                      </a:r>
                    </a:p>
                  </a:txBody>
                  <a:tcPr/>
                </a:tc>
                <a:tc>
                  <a:txBody>
                    <a:bodyPr/>
                    <a:lstStyle/>
                    <a:p>
                      <a:pPr algn="ctr"/>
                      <a:r>
                        <a:rPr lang="it-IT" sz="2000" dirty="0"/>
                        <a:t>298</a:t>
                      </a:r>
                    </a:p>
                  </a:txBody>
                  <a:tcPr/>
                </a:tc>
                <a:extLst>
                  <a:ext uri="{0D108BD9-81ED-4DB2-BD59-A6C34878D82A}">
                    <a16:rowId xmlns:a16="http://schemas.microsoft.com/office/drawing/2014/main" val="2950827467"/>
                  </a:ext>
                </a:extLst>
              </a:tr>
              <a:tr h="694564">
                <a:tc>
                  <a:txBody>
                    <a:bodyPr/>
                    <a:lstStyle/>
                    <a:p>
                      <a:r>
                        <a:rPr lang="it-IT" sz="2000" dirty="0"/>
                        <a:t>IN VINO VERITAS</a:t>
                      </a:r>
                    </a:p>
                    <a:p>
                      <a:r>
                        <a:rPr lang="it-IT" sz="2000" dirty="0"/>
                        <a:t>(prezzo di vendita)</a:t>
                      </a:r>
                    </a:p>
                  </a:txBody>
                  <a:tcPr/>
                </a:tc>
                <a:tc>
                  <a:txBody>
                    <a:bodyPr/>
                    <a:lstStyle/>
                    <a:p>
                      <a:pPr algn="ctr"/>
                      <a:r>
                        <a:rPr lang="it-IT" sz="2000" dirty="0"/>
                        <a:t>300</a:t>
                      </a:r>
                    </a:p>
                  </a:txBody>
                  <a:tcPr/>
                </a:tc>
                <a:tc>
                  <a:txBody>
                    <a:bodyPr/>
                    <a:lstStyle/>
                    <a:p>
                      <a:pPr algn="ctr"/>
                      <a:r>
                        <a:rPr lang="it-IT" sz="2000" dirty="0"/>
                        <a:t>350</a:t>
                      </a:r>
                    </a:p>
                  </a:txBody>
                  <a:tcPr/>
                </a:tc>
                <a:extLst>
                  <a:ext uri="{0D108BD9-81ED-4DB2-BD59-A6C34878D82A}">
                    <a16:rowId xmlns:a16="http://schemas.microsoft.com/office/drawing/2014/main" val="492969339"/>
                  </a:ext>
                </a:extLst>
              </a:tr>
              <a:tr h="464176">
                <a:tc>
                  <a:txBody>
                    <a:bodyPr/>
                    <a:lstStyle/>
                    <a:p>
                      <a:r>
                        <a:rPr lang="it-IT" sz="2000" dirty="0"/>
                        <a:t>Possibile guadagno per persona</a:t>
                      </a:r>
                    </a:p>
                  </a:txBody>
                  <a:tcPr/>
                </a:tc>
                <a:tc>
                  <a:txBody>
                    <a:bodyPr/>
                    <a:lstStyle/>
                    <a:p>
                      <a:pPr algn="ctr"/>
                      <a:r>
                        <a:rPr lang="it-IT" sz="2000" dirty="0"/>
                        <a:t>38</a:t>
                      </a:r>
                    </a:p>
                  </a:txBody>
                  <a:tcPr/>
                </a:tc>
                <a:tc>
                  <a:txBody>
                    <a:bodyPr/>
                    <a:lstStyle/>
                    <a:p>
                      <a:pPr algn="ctr"/>
                      <a:r>
                        <a:rPr lang="it-IT" sz="2000" dirty="0"/>
                        <a:t>52</a:t>
                      </a:r>
                    </a:p>
                  </a:txBody>
                  <a:tcPr/>
                </a:tc>
                <a:extLst>
                  <a:ext uri="{0D108BD9-81ED-4DB2-BD59-A6C34878D82A}">
                    <a16:rowId xmlns:a16="http://schemas.microsoft.com/office/drawing/2014/main" val="1402258832"/>
                  </a:ext>
                </a:extLst>
              </a:tr>
            </a:tbl>
          </a:graphicData>
        </a:graphic>
      </p:graphicFrame>
    </p:spTree>
    <p:extLst>
      <p:ext uri="{BB962C8B-B14F-4D97-AF65-F5344CB8AC3E}">
        <p14:creationId xmlns:p14="http://schemas.microsoft.com/office/powerpoint/2010/main" val="1151398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463CB5C-C586-48DA-A4A7-C80782AB65BB}"/>
              </a:ext>
            </a:extLst>
          </p:cNvPr>
          <p:cNvSpPr/>
          <p:nvPr/>
        </p:nvSpPr>
        <p:spPr>
          <a:xfrm>
            <a:off x="0" y="0"/>
            <a:ext cx="12192000" cy="707886"/>
          </a:xfrm>
          <a:prstGeom prst="rect">
            <a:avLst/>
          </a:prstGeom>
          <a:noFill/>
        </p:spPr>
        <p:txBody>
          <a:bodyPr wrap="square" lIns="91440" tIns="45720" rIns="91440" bIns="45720">
            <a:spAutoFit/>
          </a:bodyPr>
          <a:lstStyle/>
          <a:p>
            <a:pPr algn="ctr"/>
            <a:r>
              <a:rPr lang="it-IT" sz="4000" b="1" cap="none" spc="50" dirty="0">
                <a:ln w="9525" cmpd="sng">
                  <a:solidFill>
                    <a:schemeClr val="accent1"/>
                  </a:solidFill>
                  <a:prstDash val="solid"/>
                </a:ln>
                <a:solidFill>
                  <a:srgbClr val="70AD47">
                    <a:tint val="1000"/>
                  </a:srgbClr>
                </a:solidFill>
                <a:effectLst>
                  <a:glow rad="38100">
                    <a:schemeClr val="accent1">
                      <a:alpha val="40000"/>
                    </a:schemeClr>
                  </a:glow>
                </a:effectLst>
              </a:rPr>
              <a:t>Possibile guadagno mensile per bassa/alta stagione</a:t>
            </a:r>
          </a:p>
        </p:txBody>
      </p:sp>
      <p:sp>
        <p:nvSpPr>
          <p:cNvPr id="3" name="CasellaDiTesto 2">
            <a:extLst>
              <a:ext uri="{FF2B5EF4-FFF2-40B4-BE49-F238E27FC236}">
                <a16:creationId xmlns:a16="http://schemas.microsoft.com/office/drawing/2014/main" id="{14923FB4-23EE-483D-B313-855A39F1D17D}"/>
              </a:ext>
            </a:extLst>
          </p:cNvPr>
          <p:cNvSpPr txBox="1"/>
          <p:nvPr/>
        </p:nvSpPr>
        <p:spPr>
          <a:xfrm>
            <a:off x="0" y="707886"/>
            <a:ext cx="12191999" cy="5016758"/>
          </a:xfrm>
          <a:prstGeom prst="rect">
            <a:avLst/>
          </a:prstGeom>
          <a:noFill/>
        </p:spPr>
        <p:txBody>
          <a:bodyPr wrap="square" rtlCol="0">
            <a:spAutoFit/>
          </a:bodyPr>
          <a:lstStyle/>
          <a:p>
            <a:r>
              <a:rPr lang="it-IT" sz="2000" dirty="0"/>
              <a:t>La nostra struttura dispone di un massimo di 80 posti letto.</a:t>
            </a:r>
          </a:p>
          <a:p>
            <a:r>
              <a:rPr lang="it-IT" sz="2000" dirty="0"/>
              <a:t>Ipotizzando che in bassa stagione mensilmente si potrebbero registrare circa 400 persone adulte in B&amp;B e che 1/8 scelgano un percorso.</a:t>
            </a:r>
          </a:p>
          <a:p>
            <a:r>
              <a:rPr lang="it-IT" sz="2000" dirty="0"/>
              <a:t>I guadagni in bassa stagione potrebbero essere:  </a:t>
            </a:r>
          </a:p>
          <a:p>
            <a:r>
              <a:rPr lang="it-IT" sz="2000" dirty="0"/>
              <a:t>400 - 1/8= 400 – 50= 350</a:t>
            </a:r>
          </a:p>
          <a:p>
            <a:r>
              <a:rPr lang="it-IT" sz="2000" dirty="0"/>
              <a:t>350 x 30= 10.500</a:t>
            </a:r>
          </a:p>
          <a:p>
            <a:r>
              <a:rPr lang="it-IT" sz="2000" dirty="0"/>
              <a:t>50 x 301= 15.080</a:t>
            </a:r>
          </a:p>
          <a:p>
            <a:r>
              <a:rPr lang="it-IT" sz="2000" dirty="0"/>
              <a:t>Possibile guadagno mensile in bassa stagione di euro 25.580</a:t>
            </a:r>
          </a:p>
          <a:p>
            <a:endParaRPr lang="it-IT" sz="2000" dirty="0"/>
          </a:p>
          <a:p>
            <a:r>
              <a:rPr lang="it-IT" sz="2000" dirty="0"/>
              <a:t>Ipotizzando che in alta stagione mensilmente si potrebbero registrare circa 900 persone adulte in B&amp;B e che 1/4 scelgano un percorso.</a:t>
            </a:r>
          </a:p>
          <a:p>
            <a:r>
              <a:rPr lang="it-IT" sz="2000" dirty="0"/>
              <a:t>I guadagni in bassa stagione potrebbero essere:</a:t>
            </a:r>
          </a:p>
          <a:p>
            <a:r>
              <a:rPr lang="it-IT" sz="2000" dirty="0"/>
              <a:t>900 – 1/4= 900 – 225=  675</a:t>
            </a:r>
          </a:p>
          <a:p>
            <a:r>
              <a:rPr lang="it-IT" sz="2000" dirty="0"/>
              <a:t>675 x 45= 30.375</a:t>
            </a:r>
          </a:p>
          <a:p>
            <a:r>
              <a:rPr lang="it-IT" sz="2000" dirty="0"/>
              <a:t>225 x 351= 78.975</a:t>
            </a:r>
          </a:p>
          <a:p>
            <a:r>
              <a:rPr lang="it-IT" sz="2000" dirty="0"/>
              <a:t>Possibile guadagno mensile in alta stagione di euro 109.350</a:t>
            </a:r>
          </a:p>
        </p:txBody>
      </p:sp>
      <p:sp>
        <p:nvSpPr>
          <p:cNvPr id="4" name="CasellaDiTesto 3">
            <a:extLst>
              <a:ext uri="{FF2B5EF4-FFF2-40B4-BE49-F238E27FC236}">
                <a16:creationId xmlns:a16="http://schemas.microsoft.com/office/drawing/2014/main" id="{E71CDC7F-5109-4993-B2E5-F35EFA474F24}"/>
              </a:ext>
            </a:extLst>
          </p:cNvPr>
          <p:cNvSpPr txBox="1"/>
          <p:nvPr/>
        </p:nvSpPr>
        <p:spPr>
          <a:xfrm>
            <a:off x="5802489" y="5965448"/>
            <a:ext cx="6795912" cy="369332"/>
          </a:xfrm>
          <a:prstGeom prst="rect">
            <a:avLst/>
          </a:prstGeom>
          <a:noFill/>
        </p:spPr>
        <p:txBody>
          <a:bodyPr wrap="square" rtlCol="0">
            <a:spAutoFit/>
          </a:bodyPr>
          <a:lstStyle/>
          <a:p>
            <a:r>
              <a:rPr lang="it-IT" dirty="0"/>
              <a:t>*possibile guadagno al lordo delle commissioni di intermediazione</a:t>
            </a:r>
          </a:p>
        </p:txBody>
      </p:sp>
    </p:spTree>
    <p:extLst>
      <p:ext uri="{BB962C8B-B14F-4D97-AF65-F5344CB8AC3E}">
        <p14:creationId xmlns:p14="http://schemas.microsoft.com/office/powerpoint/2010/main" val="2765091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E438EDD-7993-46BA-A3E2-144A57A44B16}"/>
              </a:ext>
            </a:extLst>
          </p:cNvPr>
          <p:cNvSpPr txBox="1"/>
          <p:nvPr/>
        </p:nvSpPr>
        <p:spPr>
          <a:xfrm>
            <a:off x="-1" y="4160875"/>
            <a:ext cx="12192000" cy="2246769"/>
          </a:xfrm>
          <a:prstGeom prst="rect">
            <a:avLst/>
          </a:prstGeom>
          <a:noFill/>
        </p:spPr>
        <p:txBody>
          <a:bodyPr wrap="square" rtlCol="0">
            <a:spAutoFit/>
          </a:bodyPr>
          <a:lstStyle/>
          <a:p>
            <a:pPr algn="just"/>
            <a:r>
              <a:rPr lang="it-IT" sz="2000" dirty="0"/>
              <a:t>Attenzionate le proposte di altri alberghi diffusi sparsi in Italia, possiamo dire che la nostra offerta proposta in camera e colazione risulta vantaggiosa e competitiva. Nel primo periodo di esercizio la nostra offerta sarà mirata per lo più su una utenza locale data la campagna pubblicitaria mirata ad una clientela regionale e nazionale. Successivamente il primo anno di attività, punteremo ad effettuare una campagna pubblicitaria mirata ad una clientela europea, in collaborazione anche con alcuni tour operator che potranno così promuovere maggiormente i nostri pacchetti anche all’estero. La nostra offerta così potrebbe risultare vantaggiosa economicamente grazie al raggiungimento di svariati target group, con un buon rapporto-qualità prezzo altamente competitivo.</a:t>
            </a:r>
          </a:p>
        </p:txBody>
      </p:sp>
      <p:sp>
        <p:nvSpPr>
          <p:cNvPr id="3" name="Rettangolo 2">
            <a:extLst>
              <a:ext uri="{FF2B5EF4-FFF2-40B4-BE49-F238E27FC236}">
                <a16:creationId xmlns:a16="http://schemas.microsoft.com/office/drawing/2014/main" id="{154A16D4-18C2-43B8-B530-68032E790C43}"/>
              </a:ext>
            </a:extLst>
          </p:cNvPr>
          <p:cNvSpPr/>
          <p:nvPr/>
        </p:nvSpPr>
        <p:spPr>
          <a:xfrm>
            <a:off x="250073" y="101347"/>
            <a:ext cx="11691854" cy="707886"/>
          </a:xfrm>
          <a:prstGeom prst="rect">
            <a:avLst/>
          </a:prstGeom>
          <a:noFill/>
        </p:spPr>
        <p:txBody>
          <a:bodyPr wrap="none" lIns="91440" tIns="45720" rIns="91440" bIns="45720">
            <a:spAutoFit/>
          </a:bodyPr>
          <a:lstStyle/>
          <a:p>
            <a:pPr algn="ctr"/>
            <a:r>
              <a:rPr lang="it-IT"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COMPARAZIONE DEI PREZZI C</a:t>
            </a:r>
            <a:r>
              <a:rPr lang="it-IT"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ON ALTRI HOTEL DIFFUSI</a:t>
            </a:r>
            <a:endParaRPr lang="it-IT"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graphicFrame>
        <p:nvGraphicFramePr>
          <p:cNvPr id="4" name="Tabella 4">
            <a:extLst>
              <a:ext uri="{FF2B5EF4-FFF2-40B4-BE49-F238E27FC236}">
                <a16:creationId xmlns:a16="http://schemas.microsoft.com/office/drawing/2014/main" id="{FE6DDFDD-A24D-40B0-B3AE-0CC404A6E2E8}"/>
              </a:ext>
            </a:extLst>
          </p:cNvPr>
          <p:cNvGraphicFramePr>
            <a:graphicFrameLocks noGrp="1"/>
          </p:cNvGraphicFramePr>
          <p:nvPr>
            <p:extLst>
              <p:ext uri="{D42A27DB-BD31-4B8C-83A1-F6EECF244321}">
                <p14:modId xmlns:p14="http://schemas.microsoft.com/office/powerpoint/2010/main" val="4100299586"/>
              </p:ext>
            </p:extLst>
          </p:nvPr>
        </p:nvGraphicFramePr>
        <p:xfrm>
          <a:off x="416256" y="1014730"/>
          <a:ext cx="11359487" cy="2803110"/>
        </p:xfrm>
        <a:graphic>
          <a:graphicData uri="http://schemas.openxmlformats.org/drawingml/2006/table">
            <a:tbl>
              <a:tblPr bandRow="1">
                <a:tableStyleId>{5C22544A-7EE6-4342-B048-85BDC9FD1C3A}</a:tableStyleId>
              </a:tblPr>
              <a:tblGrid>
                <a:gridCol w="4844736">
                  <a:extLst>
                    <a:ext uri="{9D8B030D-6E8A-4147-A177-3AD203B41FA5}">
                      <a16:colId xmlns:a16="http://schemas.microsoft.com/office/drawing/2014/main" val="258654112"/>
                    </a:ext>
                  </a:extLst>
                </a:gridCol>
                <a:gridCol w="3395130">
                  <a:extLst>
                    <a:ext uri="{9D8B030D-6E8A-4147-A177-3AD203B41FA5}">
                      <a16:colId xmlns:a16="http://schemas.microsoft.com/office/drawing/2014/main" val="3770781999"/>
                    </a:ext>
                  </a:extLst>
                </a:gridCol>
                <a:gridCol w="3119621">
                  <a:extLst>
                    <a:ext uri="{9D8B030D-6E8A-4147-A177-3AD203B41FA5}">
                      <a16:colId xmlns:a16="http://schemas.microsoft.com/office/drawing/2014/main" val="3767960395"/>
                    </a:ext>
                  </a:extLst>
                </a:gridCol>
              </a:tblGrid>
              <a:tr h="467185">
                <a:tc>
                  <a:txBody>
                    <a:bodyPr/>
                    <a:lstStyle/>
                    <a:p>
                      <a:r>
                        <a:rPr lang="it-IT" dirty="0"/>
                        <a:t>ALBERGO DIFFUSO «CRISPOLTI»</a:t>
                      </a:r>
                    </a:p>
                  </a:txBody>
                  <a:tcPr/>
                </a:tc>
                <a:tc>
                  <a:txBody>
                    <a:bodyPr/>
                    <a:lstStyle/>
                    <a:p>
                      <a:r>
                        <a:rPr lang="it-IT" dirty="0"/>
                        <a:t>50</a:t>
                      </a:r>
                    </a:p>
                  </a:txBody>
                  <a:tcPr/>
                </a:tc>
                <a:tc>
                  <a:txBody>
                    <a:bodyPr/>
                    <a:lstStyle/>
                    <a:p>
                      <a:r>
                        <a:rPr lang="it-IT" dirty="0"/>
                        <a:t>65</a:t>
                      </a:r>
                    </a:p>
                  </a:txBody>
                  <a:tcPr/>
                </a:tc>
                <a:extLst>
                  <a:ext uri="{0D108BD9-81ED-4DB2-BD59-A6C34878D82A}">
                    <a16:rowId xmlns:a16="http://schemas.microsoft.com/office/drawing/2014/main" val="845178445"/>
                  </a:ext>
                </a:extLst>
              </a:tr>
              <a:tr h="467185">
                <a:tc>
                  <a:txBody>
                    <a:bodyPr/>
                    <a:lstStyle/>
                    <a:p>
                      <a:r>
                        <a:rPr lang="it-IT" dirty="0"/>
                        <a:t>ALBERGO DIFFUSO «BORGO TUFI»</a:t>
                      </a:r>
                    </a:p>
                  </a:txBody>
                  <a:tcPr/>
                </a:tc>
                <a:tc>
                  <a:txBody>
                    <a:bodyPr/>
                    <a:lstStyle/>
                    <a:p>
                      <a:r>
                        <a:rPr lang="it-IT" dirty="0"/>
                        <a:t>55</a:t>
                      </a:r>
                    </a:p>
                  </a:txBody>
                  <a:tcPr/>
                </a:tc>
                <a:tc>
                  <a:txBody>
                    <a:bodyPr/>
                    <a:lstStyle/>
                    <a:p>
                      <a:r>
                        <a:rPr lang="it-IT" dirty="0"/>
                        <a:t>90</a:t>
                      </a:r>
                    </a:p>
                  </a:txBody>
                  <a:tcPr/>
                </a:tc>
                <a:extLst>
                  <a:ext uri="{0D108BD9-81ED-4DB2-BD59-A6C34878D82A}">
                    <a16:rowId xmlns:a16="http://schemas.microsoft.com/office/drawing/2014/main" val="118733904"/>
                  </a:ext>
                </a:extLst>
              </a:tr>
              <a:tr h="467185">
                <a:tc>
                  <a:txBody>
                    <a:bodyPr/>
                    <a:lstStyle/>
                    <a:p>
                      <a:r>
                        <a:rPr lang="it-IT" dirty="0"/>
                        <a:t>ALBERGO DIFFUSO «AL VECCHIO CONVENTO»</a:t>
                      </a:r>
                    </a:p>
                  </a:txBody>
                  <a:tcPr/>
                </a:tc>
                <a:tc>
                  <a:txBody>
                    <a:bodyPr/>
                    <a:lstStyle/>
                    <a:p>
                      <a:r>
                        <a:rPr lang="it-IT" dirty="0"/>
                        <a:t>30</a:t>
                      </a:r>
                    </a:p>
                  </a:txBody>
                  <a:tcPr/>
                </a:tc>
                <a:tc>
                  <a:txBody>
                    <a:bodyPr/>
                    <a:lstStyle/>
                    <a:p>
                      <a:r>
                        <a:rPr lang="it-IT" dirty="0"/>
                        <a:t>45</a:t>
                      </a:r>
                    </a:p>
                  </a:txBody>
                  <a:tcPr/>
                </a:tc>
                <a:extLst>
                  <a:ext uri="{0D108BD9-81ED-4DB2-BD59-A6C34878D82A}">
                    <a16:rowId xmlns:a16="http://schemas.microsoft.com/office/drawing/2014/main" val="1931572241"/>
                  </a:ext>
                </a:extLst>
              </a:tr>
              <a:tr h="467185">
                <a:tc>
                  <a:txBody>
                    <a:bodyPr/>
                    <a:lstStyle/>
                    <a:p>
                      <a:r>
                        <a:rPr lang="it-IT" dirty="0"/>
                        <a:t>ALBERGO DIFFUSO «LOCANDA ALFIERI»</a:t>
                      </a:r>
                    </a:p>
                  </a:txBody>
                  <a:tcPr/>
                </a:tc>
                <a:tc>
                  <a:txBody>
                    <a:bodyPr/>
                    <a:lstStyle/>
                    <a:p>
                      <a:r>
                        <a:rPr lang="it-IT" dirty="0"/>
                        <a:t>40</a:t>
                      </a:r>
                    </a:p>
                  </a:txBody>
                  <a:tcPr/>
                </a:tc>
                <a:tc>
                  <a:txBody>
                    <a:bodyPr/>
                    <a:lstStyle/>
                    <a:p>
                      <a:r>
                        <a:rPr lang="it-IT" dirty="0"/>
                        <a:t>45</a:t>
                      </a:r>
                    </a:p>
                  </a:txBody>
                  <a:tcPr/>
                </a:tc>
                <a:extLst>
                  <a:ext uri="{0D108BD9-81ED-4DB2-BD59-A6C34878D82A}">
                    <a16:rowId xmlns:a16="http://schemas.microsoft.com/office/drawing/2014/main" val="484092858"/>
                  </a:ext>
                </a:extLst>
              </a:tr>
              <a:tr h="467185">
                <a:tc>
                  <a:txBody>
                    <a:bodyPr/>
                    <a:lstStyle/>
                    <a:p>
                      <a:r>
                        <a:rPr lang="it-IT" dirty="0"/>
                        <a:t>ALBERGO DIFFUSO «SCICLI»</a:t>
                      </a:r>
                    </a:p>
                  </a:txBody>
                  <a:tcPr/>
                </a:tc>
                <a:tc>
                  <a:txBody>
                    <a:bodyPr/>
                    <a:lstStyle/>
                    <a:p>
                      <a:r>
                        <a:rPr lang="it-IT" dirty="0"/>
                        <a:t>35</a:t>
                      </a:r>
                    </a:p>
                  </a:txBody>
                  <a:tcPr/>
                </a:tc>
                <a:tc>
                  <a:txBody>
                    <a:bodyPr/>
                    <a:lstStyle/>
                    <a:p>
                      <a:r>
                        <a:rPr lang="it-IT" dirty="0"/>
                        <a:t>35</a:t>
                      </a:r>
                    </a:p>
                  </a:txBody>
                  <a:tcPr/>
                </a:tc>
                <a:extLst>
                  <a:ext uri="{0D108BD9-81ED-4DB2-BD59-A6C34878D82A}">
                    <a16:rowId xmlns:a16="http://schemas.microsoft.com/office/drawing/2014/main" val="56446905"/>
                  </a:ext>
                </a:extLst>
              </a:tr>
              <a:tr h="467185">
                <a:tc>
                  <a:txBody>
                    <a:bodyPr/>
                    <a:lstStyle/>
                    <a:p>
                      <a:r>
                        <a:rPr lang="it-IT" dirty="0"/>
                        <a:t>ALBERGO DIFFUSO «L’ANTICO CASALE»</a:t>
                      </a:r>
                    </a:p>
                  </a:txBody>
                  <a:tcPr/>
                </a:tc>
                <a:tc>
                  <a:txBody>
                    <a:bodyPr/>
                    <a:lstStyle/>
                    <a:p>
                      <a:r>
                        <a:rPr lang="it-IT" dirty="0"/>
                        <a:t>45</a:t>
                      </a:r>
                    </a:p>
                  </a:txBody>
                  <a:tcPr/>
                </a:tc>
                <a:tc>
                  <a:txBody>
                    <a:bodyPr/>
                    <a:lstStyle/>
                    <a:p>
                      <a:r>
                        <a:rPr lang="it-IT" dirty="0"/>
                        <a:t>60</a:t>
                      </a:r>
                    </a:p>
                  </a:txBody>
                  <a:tcPr/>
                </a:tc>
                <a:extLst>
                  <a:ext uri="{0D108BD9-81ED-4DB2-BD59-A6C34878D82A}">
                    <a16:rowId xmlns:a16="http://schemas.microsoft.com/office/drawing/2014/main" val="1745261934"/>
                  </a:ext>
                </a:extLst>
              </a:tr>
            </a:tbl>
          </a:graphicData>
        </a:graphic>
      </p:graphicFrame>
      <p:sp>
        <p:nvSpPr>
          <p:cNvPr id="6" name="CasellaDiTesto 5">
            <a:extLst>
              <a:ext uri="{FF2B5EF4-FFF2-40B4-BE49-F238E27FC236}">
                <a16:creationId xmlns:a16="http://schemas.microsoft.com/office/drawing/2014/main" id="{4ECB0315-6301-40AF-B284-5D6F4FF137FB}"/>
              </a:ext>
            </a:extLst>
          </p:cNvPr>
          <p:cNvSpPr txBox="1"/>
          <p:nvPr/>
        </p:nvSpPr>
        <p:spPr>
          <a:xfrm>
            <a:off x="5197620" y="728817"/>
            <a:ext cx="8110331" cy="338554"/>
          </a:xfrm>
          <a:prstGeom prst="rect">
            <a:avLst/>
          </a:prstGeom>
          <a:noFill/>
        </p:spPr>
        <p:txBody>
          <a:bodyPr wrap="square" rtlCol="0">
            <a:spAutoFit/>
          </a:bodyPr>
          <a:lstStyle/>
          <a:p>
            <a:r>
              <a:rPr lang="it-IT" sz="1600" dirty="0"/>
              <a:t>BASSA STAGIONE                                                  ALTA STAGIONE </a:t>
            </a:r>
          </a:p>
        </p:txBody>
      </p:sp>
      <p:sp>
        <p:nvSpPr>
          <p:cNvPr id="7" name="CasellaDiTesto 6">
            <a:extLst>
              <a:ext uri="{FF2B5EF4-FFF2-40B4-BE49-F238E27FC236}">
                <a16:creationId xmlns:a16="http://schemas.microsoft.com/office/drawing/2014/main" id="{7FCF0694-F939-4F46-B17A-12F0A4BD3412}"/>
              </a:ext>
            </a:extLst>
          </p:cNvPr>
          <p:cNvSpPr txBox="1"/>
          <p:nvPr/>
        </p:nvSpPr>
        <p:spPr>
          <a:xfrm>
            <a:off x="9444387" y="3791543"/>
            <a:ext cx="3657600" cy="369332"/>
          </a:xfrm>
          <a:prstGeom prst="rect">
            <a:avLst/>
          </a:prstGeom>
          <a:noFill/>
        </p:spPr>
        <p:txBody>
          <a:bodyPr wrap="square" rtlCol="0">
            <a:spAutoFit/>
          </a:bodyPr>
          <a:lstStyle/>
          <a:p>
            <a:r>
              <a:rPr lang="it-IT" dirty="0"/>
              <a:t>*PREZZO PP A NOTTE</a:t>
            </a:r>
          </a:p>
        </p:txBody>
      </p:sp>
    </p:spTree>
    <p:extLst>
      <p:ext uri="{BB962C8B-B14F-4D97-AF65-F5344CB8AC3E}">
        <p14:creationId xmlns:p14="http://schemas.microsoft.com/office/powerpoint/2010/main" val="1375280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75A979B-9137-4D4A-A714-96D3F3B8F02E}"/>
              </a:ext>
            </a:extLst>
          </p:cNvPr>
          <p:cNvSpPr txBox="1"/>
          <p:nvPr/>
        </p:nvSpPr>
        <p:spPr>
          <a:xfrm>
            <a:off x="306777" y="1754326"/>
            <a:ext cx="11184835" cy="4154984"/>
          </a:xfrm>
          <a:prstGeom prst="rect">
            <a:avLst/>
          </a:prstGeom>
          <a:noFill/>
        </p:spPr>
        <p:txBody>
          <a:bodyPr wrap="square" rtlCol="0">
            <a:spAutoFit/>
          </a:bodyPr>
          <a:lstStyle/>
          <a:p>
            <a:pPr algn="just"/>
            <a:r>
              <a:rPr lang="it-IT" sz="2400" dirty="0">
                <a:latin typeface="Agency FB" panose="020B0503020202020204" pitchFamily="34" charset="0"/>
              </a:rPr>
              <a:t>La scelta per forma giuridica della nuova impresa ricade sulla società di capitali al fine di permettere ai soci di rispondere delle obbligazioni sociali solo con la quota di capitale sottoscritta. Tra le società di capitali la forma giuridica SRL è quella più adatta alla costituzione della nuova impresa. Per la nascita dell’attività saranno così necessari minimo due soci che apportino un capitale minimo di euro 10.000. La principale caratteristica della nuova disciplina dell'amministrazione della S.r.l., inserita nell’articolo 2265 del codice civile, è l'ampiezza dei poteri lasciati in materia di autonomia statutaria. In assenza di contrarie previsioni statutarie, con riferimento alla nomina degli amministratori e al funzionamento dell'organo amministrativo, si limita a prevedere che:</a:t>
            </a:r>
          </a:p>
          <a:p>
            <a:pPr marL="285750" indent="-285750" algn="just">
              <a:buFont typeface="Arial" panose="020B0604020202020204" pitchFamily="34" charset="0"/>
              <a:buChar char="•"/>
            </a:pPr>
            <a:r>
              <a:rPr lang="it-IT" sz="2400" dirty="0">
                <a:latin typeface="Agency FB" panose="020B0503020202020204" pitchFamily="34" charset="0"/>
              </a:rPr>
              <a:t>L'amministrazione della società è affidata a uno o più amministratori nominati con decisione dei soci.</a:t>
            </a:r>
          </a:p>
          <a:p>
            <a:pPr marL="285750" indent="-285750" algn="just">
              <a:buFont typeface="Arial" panose="020B0604020202020204" pitchFamily="34" charset="0"/>
              <a:buChar char="•"/>
            </a:pPr>
            <a:r>
              <a:rPr lang="it-IT" sz="2400" dirty="0">
                <a:latin typeface="Agency FB" panose="020B0503020202020204" pitchFamily="34" charset="0"/>
              </a:rPr>
              <a:t>Gli amministratori devono chiedere, entro 30 giorni da quando ne hanno avuto notizia, l'iscrizione della loro nomina nel registro delle imprese;</a:t>
            </a:r>
          </a:p>
          <a:p>
            <a:pPr marL="285750" indent="-285750" algn="just">
              <a:buFont typeface="Arial" panose="020B0604020202020204" pitchFamily="34" charset="0"/>
              <a:buChar char="•"/>
            </a:pPr>
            <a:r>
              <a:rPr lang="it-IT" sz="2400" dirty="0">
                <a:latin typeface="Agency FB" panose="020B0503020202020204" pitchFamily="34" charset="0"/>
              </a:rPr>
              <a:t>In caso di più amministratori essi costituiscono il consiglio di amministrazione.</a:t>
            </a:r>
          </a:p>
        </p:txBody>
      </p:sp>
      <p:sp>
        <p:nvSpPr>
          <p:cNvPr id="3" name="Rettangolo 2">
            <a:extLst>
              <a:ext uri="{FF2B5EF4-FFF2-40B4-BE49-F238E27FC236}">
                <a16:creationId xmlns:a16="http://schemas.microsoft.com/office/drawing/2014/main" id="{7E5452E0-1F16-4918-9ABE-D355467A5EB2}"/>
              </a:ext>
            </a:extLst>
          </p:cNvPr>
          <p:cNvSpPr/>
          <p:nvPr/>
        </p:nvSpPr>
        <p:spPr>
          <a:xfrm>
            <a:off x="-143600" y="0"/>
            <a:ext cx="10420363" cy="1754326"/>
          </a:xfrm>
          <a:prstGeom prst="rect">
            <a:avLst/>
          </a:prstGeom>
          <a:noFill/>
        </p:spPr>
        <p:txBody>
          <a:bodyPr wrap="square" lIns="91440" tIns="45720" rIns="91440" bIns="45720">
            <a:spAutoFit/>
          </a:bodyPr>
          <a:lstStyle/>
          <a:p>
            <a:pPr algn="ctr"/>
            <a:r>
              <a:rPr lang="it-IT"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SCELTA DELLA FORMA GIURIDICA DELLA NOSTRA NUOVA IMPRESA</a:t>
            </a:r>
          </a:p>
        </p:txBody>
      </p:sp>
    </p:spTree>
    <p:extLst>
      <p:ext uri="{BB962C8B-B14F-4D97-AF65-F5344CB8AC3E}">
        <p14:creationId xmlns:p14="http://schemas.microsoft.com/office/powerpoint/2010/main" val="895984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BD3D2E8-88F3-4040-9132-DFCFD89B644A}"/>
              </a:ext>
            </a:extLst>
          </p:cNvPr>
          <p:cNvSpPr txBox="1"/>
          <p:nvPr/>
        </p:nvSpPr>
        <p:spPr>
          <a:xfrm>
            <a:off x="0" y="4028662"/>
            <a:ext cx="10747513" cy="2246769"/>
          </a:xfrm>
          <a:prstGeom prst="rect">
            <a:avLst/>
          </a:prstGeom>
          <a:noFill/>
        </p:spPr>
        <p:txBody>
          <a:bodyPr wrap="square" rtlCol="0">
            <a:spAutoFit/>
          </a:bodyPr>
          <a:lstStyle/>
          <a:p>
            <a:r>
              <a:rPr lang="it-IT" sz="2800" dirty="0">
                <a:latin typeface="Agency FB" panose="020B0503020202020204" pitchFamily="34" charset="0"/>
              </a:rPr>
              <a:t>Nelle operazioni in fase di «start up», è richiesta anche la compilazione di un modulo dell’agenzia delle entrate per l’apertura della nuova partita IVA del nuovo albergo diffuso di Calatafimi-Segesta «l’Antico Casale».</a:t>
            </a:r>
          </a:p>
          <a:p>
            <a:r>
              <a:rPr lang="it-IT" sz="2800" dirty="0">
                <a:latin typeface="Agency FB" panose="020B0503020202020204" pitchFamily="34" charset="0"/>
              </a:rPr>
              <a:t>Qui sotto il link di reindirizzamento al modulo.</a:t>
            </a:r>
          </a:p>
          <a:p>
            <a:r>
              <a:rPr lang="it-IT" sz="2800" dirty="0">
                <a:latin typeface="Agency FB" panose="020B0503020202020204" pitchFamily="34" charset="0"/>
                <a:hlinkClick r:id="rId2" action="ppaction://hlinkfile"/>
              </a:rPr>
              <a:t>modello partita iva.pdf</a:t>
            </a:r>
            <a:endParaRPr lang="it-IT" sz="2800" dirty="0">
              <a:latin typeface="Agency FB" panose="020B0503020202020204" pitchFamily="34" charset="0"/>
            </a:endParaRPr>
          </a:p>
        </p:txBody>
      </p:sp>
      <p:sp>
        <p:nvSpPr>
          <p:cNvPr id="3" name="CasellaDiTesto 2">
            <a:extLst>
              <a:ext uri="{FF2B5EF4-FFF2-40B4-BE49-F238E27FC236}">
                <a16:creationId xmlns:a16="http://schemas.microsoft.com/office/drawing/2014/main" id="{2FAC96F2-BDA4-4AA6-90BC-74BA98EBA285}"/>
              </a:ext>
            </a:extLst>
          </p:cNvPr>
          <p:cNvSpPr txBox="1"/>
          <p:nvPr/>
        </p:nvSpPr>
        <p:spPr>
          <a:xfrm>
            <a:off x="0" y="48665"/>
            <a:ext cx="12192000" cy="2308324"/>
          </a:xfrm>
          <a:prstGeom prst="rect">
            <a:avLst/>
          </a:prstGeom>
          <a:noFill/>
        </p:spPr>
        <p:txBody>
          <a:bodyPr wrap="square" rtlCol="0">
            <a:spAutoFit/>
          </a:bodyPr>
          <a:lstStyle/>
          <a:p>
            <a:pPr algn="just"/>
            <a:r>
              <a:rPr lang="it-IT" sz="2400" dirty="0">
                <a:latin typeface="Agency FB" panose="020B0503020202020204" pitchFamily="34" charset="0"/>
              </a:rPr>
              <a:t>Per permettere l’avvio della nostra attività sarà necessario presentare la  «segnalazione certificata di inizio attività» unicamente presso lo «sportello unico per le attività produttive» in maniera esclusivamente telematica.      </a:t>
            </a:r>
          </a:p>
          <a:p>
            <a:pPr algn="just"/>
            <a:r>
              <a:rPr lang="it-IT" sz="2400" dirty="0">
                <a:latin typeface="Agency FB" panose="020B0503020202020204" pitchFamily="34" charset="0"/>
              </a:rPr>
              <a:t>Qui sotto il link di reindirizzamento al modulo SCIA</a:t>
            </a:r>
            <a:r>
              <a:rPr lang="it-IT" sz="2400" dirty="0">
                <a:latin typeface="Agency FB" panose="020B0503020202020204" pitchFamily="34" charset="0"/>
                <a:hlinkClick r:id="rId3" action="ppaction://hlinkfile">
                  <a:extLst>
                    <a:ext uri="{A12FA001-AC4F-418D-AE19-62706E023703}">
                      <ahyp:hlinkClr xmlns:ahyp="http://schemas.microsoft.com/office/drawing/2018/hyperlinkcolor" val="tx"/>
                    </a:ext>
                  </a:extLst>
                </a:hlinkClick>
              </a:rPr>
              <a:t>.</a:t>
            </a:r>
          </a:p>
          <a:p>
            <a:pPr algn="just"/>
            <a:endParaRPr lang="it-IT" sz="2400" dirty="0">
              <a:solidFill>
                <a:srgbClr val="2998E3"/>
              </a:solidFill>
              <a:latin typeface="Agency FB" panose="020B0503020202020204" pitchFamily="34" charset="0"/>
              <a:hlinkClick r:id="rId3" action="ppaction://hlinkfile">
                <a:extLst>
                  <a:ext uri="{A12FA001-AC4F-418D-AE19-62706E023703}">
                    <ahyp:hlinkClr xmlns:ahyp="http://schemas.microsoft.com/office/drawing/2018/hyperlinkcolor" val="tx"/>
                  </a:ext>
                </a:extLst>
              </a:hlinkClick>
            </a:endParaRPr>
          </a:p>
          <a:p>
            <a:pPr algn="just"/>
            <a:endParaRPr lang="it-IT" sz="2400" dirty="0">
              <a:solidFill>
                <a:srgbClr val="2998E3"/>
              </a:solidFill>
              <a:latin typeface="Agency FB" panose="020B0503020202020204" pitchFamily="34" charset="0"/>
              <a:hlinkClick r:id="rId3" action="ppaction://hlinkfile">
                <a:extLst>
                  <a:ext uri="{A12FA001-AC4F-418D-AE19-62706E023703}">
                    <ahyp:hlinkClr xmlns:ahyp="http://schemas.microsoft.com/office/drawing/2018/hyperlinkcolor" val="tx"/>
                  </a:ext>
                </a:extLst>
              </a:hlinkClick>
            </a:endParaRPr>
          </a:p>
          <a:p>
            <a:pPr algn="just"/>
            <a:r>
              <a:rPr lang="it-IT" sz="2400" dirty="0">
                <a:solidFill>
                  <a:srgbClr val="2998E3"/>
                </a:solidFill>
                <a:latin typeface="Agency FB" panose="020B0503020202020204" pitchFamily="34" charset="0"/>
                <a:hlinkClick r:id="rId3" action="ppaction://hlinkfile">
                  <a:extLst>
                    <a:ext uri="{A12FA001-AC4F-418D-AE19-62706E023703}">
                      <ahyp:hlinkClr xmlns:ahyp="http://schemas.microsoft.com/office/drawing/2018/hyperlinkcolor" val="tx"/>
                    </a:ext>
                  </a:extLst>
                </a:hlinkClick>
              </a:rPr>
              <a:t>..\Downloads\scia-alternativa-quadro-riepilogativo.docx</a:t>
            </a:r>
            <a:endParaRPr lang="it-IT" sz="2400" dirty="0">
              <a:latin typeface="Agency FB" panose="020B0503020202020204" pitchFamily="34" charset="0"/>
            </a:endParaRPr>
          </a:p>
        </p:txBody>
      </p:sp>
      <p:pic>
        <p:nvPicPr>
          <p:cNvPr id="5" name="Immagine 4">
            <a:extLst>
              <a:ext uri="{FF2B5EF4-FFF2-40B4-BE49-F238E27FC236}">
                <a16:creationId xmlns:a16="http://schemas.microsoft.com/office/drawing/2014/main" id="{3FF69020-7D9C-452F-AE0A-7A49A4E5C6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975702"/>
            <a:ext cx="1876289" cy="2453298"/>
          </a:xfrm>
          <a:prstGeom prst="rect">
            <a:avLst/>
          </a:prstGeom>
        </p:spPr>
      </p:pic>
    </p:spTree>
    <p:extLst>
      <p:ext uri="{BB962C8B-B14F-4D97-AF65-F5344CB8AC3E}">
        <p14:creationId xmlns:p14="http://schemas.microsoft.com/office/powerpoint/2010/main" val="1625208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E35DA64-84D9-455F-8D82-07EF6F0747F8}"/>
              </a:ext>
            </a:extLst>
          </p:cNvPr>
          <p:cNvSpPr txBox="1"/>
          <p:nvPr/>
        </p:nvSpPr>
        <p:spPr>
          <a:xfrm>
            <a:off x="0" y="-26504"/>
            <a:ext cx="11887200" cy="7386638"/>
          </a:xfrm>
          <a:prstGeom prst="rect">
            <a:avLst/>
          </a:prstGeom>
          <a:noFill/>
        </p:spPr>
        <p:txBody>
          <a:bodyPr wrap="square" rtlCol="0">
            <a:spAutoFit/>
          </a:bodyPr>
          <a:lstStyle/>
          <a:p>
            <a:r>
              <a:rPr lang="it-IT" sz="2400" dirty="0">
                <a:latin typeface="Agency FB" panose="020B0503020202020204" pitchFamily="34" charset="0"/>
              </a:rPr>
              <a:t>Al fine di pubblicizzare la nostra azienda la nostra campagna pubblicitaria si concerterà sul web marketing.</a:t>
            </a:r>
          </a:p>
          <a:p>
            <a:r>
              <a:rPr lang="it-IT" sz="2400" dirty="0">
                <a:latin typeface="Agency FB" panose="020B0503020202020204" pitchFamily="34" charset="0"/>
              </a:rPr>
              <a:t>Grazie all’apertura del nostro sito web www.albergodiffusolanticocasale.it  sarà possibile visionare la nostra offerta turistica. Inoltre, grazie all’area dedicata ai pacchetti potranno già avere una netta anteprima del percorso selezionato e grazie all’area dedicata alla storia del territorio circonstante al nostro albergo diffuso e con le nostre immagini 360° si potrà «entrare» nella nostra struttura.</a:t>
            </a:r>
          </a:p>
          <a:p>
            <a:endParaRPr lang="it-IT" sz="2400" dirty="0">
              <a:latin typeface="Agency FB" panose="020B0503020202020204" pitchFamily="34" charset="0"/>
            </a:endParaRPr>
          </a:p>
          <a:p>
            <a:endParaRPr lang="it-IT" sz="2400" dirty="0">
              <a:latin typeface="Agency FB" panose="020B0503020202020204" pitchFamily="34" charset="0"/>
            </a:endParaRPr>
          </a:p>
          <a:p>
            <a:r>
              <a:rPr lang="it-IT" sz="2400" dirty="0">
                <a:latin typeface="Agency FB" panose="020B0503020202020204" pitchFamily="34" charset="0"/>
              </a:rPr>
              <a:t>Oltre il sito web sarà necessaria anche la nostra presenza sui Social tramite l’apertura e la sponsorizzazione di una pagina facebook, sicuramente fonte di pubblicità, tramite la condivisione di eventi, foto, post, storie riguardanti la nostra nuova attività.      </a:t>
            </a:r>
            <a:r>
              <a:rPr lang="it-IT" sz="2400" dirty="0">
                <a:latin typeface="Agency FB" panose="020B0503020202020204" pitchFamily="34" charset="0"/>
                <a:hlinkClick r:id="rId2">
                  <a:extLst>
                    <a:ext uri="{A12FA001-AC4F-418D-AE19-62706E023703}">
                      <ahyp:hlinkClr xmlns:ahyp="http://schemas.microsoft.com/office/drawing/2018/hyperlinkcolor" val="tx"/>
                    </a:ext>
                  </a:extLst>
                </a:hlinkClick>
              </a:rPr>
              <a:t>https://www.facebook.com/LAntico-Casale 103764794697867/?modal=admin_todo_tour</a:t>
            </a:r>
            <a:endParaRPr lang="it-IT" sz="2400" dirty="0">
              <a:latin typeface="Agency FB" panose="020B0503020202020204" pitchFamily="34" charset="0"/>
            </a:endParaRPr>
          </a:p>
          <a:p>
            <a:endParaRPr lang="it-IT" sz="2400" dirty="0">
              <a:latin typeface="Agency FB" panose="020B0503020202020204" pitchFamily="34" charset="0"/>
            </a:endParaRPr>
          </a:p>
          <a:p>
            <a:r>
              <a:rPr lang="it-IT" sz="2400" dirty="0">
                <a:latin typeface="Agency FB" panose="020B0503020202020204" pitchFamily="34" charset="0"/>
              </a:rPr>
              <a:t>Per pubblicizzare la nostra attività punteremo anche nell’inserire la nostra offerta nella fiera «Ristora Hotel Sicilia» la più importate fiera nel campo dell’ospitalità e della ristorazione del Sud Italia. La duplice la missione di RHS:</a:t>
            </a:r>
            <a:br>
              <a:rPr lang="it-IT" sz="2400" dirty="0">
                <a:latin typeface="Agency FB" panose="020B0503020202020204" pitchFamily="34" charset="0"/>
              </a:rPr>
            </a:br>
            <a:r>
              <a:rPr lang="it-IT" sz="2400" dirty="0">
                <a:latin typeface="Agency FB" panose="020B0503020202020204" pitchFamily="34" charset="0"/>
              </a:rPr>
              <a:t>• da un lato promuovere il territorio con le sue peculiarità, tra le quali spiccano l’ospitalità e la ristorazione, attraverso iniziative professionali di vario interesse, capaci di coinvolgere tutti gli operatori dei rispettivi settori di attività</a:t>
            </a:r>
            <a:br>
              <a:rPr lang="it-IT" sz="2400" dirty="0">
                <a:latin typeface="Agency FB" panose="020B0503020202020204" pitchFamily="34" charset="0"/>
              </a:rPr>
            </a:br>
            <a:r>
              <a:rPr lang="it-IT" sz="2400" dirty="0">
                <a:latin typeface="Agency FB" panose="020B0503020202020204" pitchFamily="34" charset="0"/>
              </a:rPr>
              <a:t>• dall’altro presentare i migliori prodotti e servizi offerti dai marchi più prestigiosi per promuovere il costante aggiornamento delle imprese e massimizzare i loro profitti</a:t>
            </a:r>
          </a:p>
          <a:p>
            <a:endParaRPr lang="it-IT" sz="2200" b="1" dirty="0">
              <a:latin typeface="Agency FB" panose="020B0503020202020204" pitchFamily="34" charset="0"/>
            </a:endParaRPr>
          </a:p>
          <a:p>
            <a:endParaRPr lang="it-IT" sz="2200" b="1" dirty="0">
              <a:latin typeface="Agency FB" panose="020B0503020202020204" pitchFamily="34" charset="0"/>
            </a:endParaRPr>
          </a:p>
          <a:p>
            <a:endParaRPr lang="it-IT" sz="2200" b="1" dirty="0">
              <a:latin typeface="Agency FB" panose="020B0503020202020204" pitchFamily="34" charset="0"/>
            </a:endParaRPr>
          </a:p>
        </p:txBody>
      </p:sp>
    </p:spTree>
    <p:extLst>
      <p:ext uri="{BB962C8B-B14F-4D97-AF65-F5344CB8AC3E}">
        <p14:creationId xmlns:p14="http://schemas.microsoft.com/office/powerpoint/2010/main" val="555885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4164E82-B03F-4160-848F-818FF25EDD2C}"/>
              </a:ext>
            </a:extLst>
          </p:cNvPr>
          <p:cNvSpPr/>
          <p:nvPr/>
        </p:nvSpPr>
        <p:spPr>
          <a:xfrm>
            <a:off x="637586" y="177684"/>
            <a:ext cx="10916827" cy="1754326"/>
          </a:xfrm>
          <a:prstGeom prst="rect">
            <a:avLst/>
          </a:prstGeom>
          <a:noFill/>
        </p:spPr>
        <p:txBody>
          <a:bodyPr wrap="square" lIns="91440" tIns="45720" rIns="91440" bIns="45720">
            <a:spAutoFit/>
          </a:bodyPr>
          <a:lstStyle/>
          <a:p>
            <a:pPr algn="ctr"/>
            <a:r>
              <a:rPr lang="it-IT"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MENU’ DI INAUGURAZIONE DELL’ «ANTICO CASALE»</a:t>
            </a:r>
          </a:p>
        </p:txBody>
      </p:sp>
      <p:sp>
        <p:nvSpPr>
          <p:cNvPr id="3" name="CasellaDiTesto 2">
            <a:extLst>
              <a:ext uri="{FF2B5EF4-FFF2-40B4-BE49-F238E27FC236}">
                <a16:creationId xmlns:a16="http://schemas.microsoft.com/office/drawing/2014/main" id="{ADB081B4-B28F-43F2-BB43-AA3653081B4C}"/>
              </a:ext>
            </a:extLst>
          </p:cNvPr>
          <p:cNvSpPr txBox="1"/>
          <p:nvPr/>
        </p:nvSpPr>
        <p:spPr>
          <a:xfrm>
            <a:off x="0" y="1879003"/>
            <a:ext cx="12192000" cy="3046988"/>
          </a:xfrm>
          <a:prstGeom prst="rect">
            <a:avLst/>
          </a:prstGeom>
          <a:noFill/>
        </p:spPr>
        <p:txBody>
          <a:bodyPr wrap="square" rtlCol="0">
            <a:spAutoFit/>
          </a:bodyPr>
          <a:lstStyle/>
          <a:p>
            <a:pPr algn="ctr"/>
            <a:r>
              <a:rPr lang="it-IT" sz="2400" dirty="0">
                <a:latin typeface="Agency FB" panose="020B0503020202020204" pitchFamily="34" charset="0"/>
              </a:rPr>
              <a:t>Nell’occasione dell’inaugurazione del nostro albergo diffuso «l’antico casale» verrà proposta una serata a tema dal titolo «riscoperta delle origini». In questa occasione sarà possibile prendere parte ad un buffet, allestito e curato in ogni piccolo dettaglio dall’attento personale di sala e cucina, nella splendida location che accoglie la struttura. Stipulato in accordo con i capo servizio e alcune tra le aziende chiave del nostro territorio, questo menù, riuscirà a far scoprire e far riemergere una realtà, patrimonio storico e culturale della nostra, talvolta dimenticata… l’enogastronomia Siciliana. Tramite piccoli finger food dai sapori decisi e calici di vino di diverse aziende con caratteristiche uniche potrete immergervi in un tratto essenziale della nostra cultura.</a:t>
            </a:r>
          </a:p>
          <a:p>
            <a:pPr algn="ctr"/>
            <a:endParaRPr lang="it-IT" sz="2400" b="1" dirty="0">
              <a:latin typeface="Agency FB" panose="020B0503020202020204" pitchFamily="34" charset="0"/>
            </a:endParaRPr>
          </a:p>
        </p:txBody>
      </p:sp>
      <p:pic>
        <p:nvPicPr>
          <p:cNvPr id="5" name="Immagine 4">
            <a:extLst>
              <a:ext uri="{FF2B5EF4-FFF2-40B4-BE49-F238E27FC236}">
                <a16:creationId xmlns:a16="http://schemas.microsoft.com/office/drawing/2014/main" id="{4E5125A2-1444-4D90-8F9C-ADCA46490221}"/>
              </a:ext>
            </a:extLst>
          </p:cNvPr>
          <p:cNvPicPr>
            <a:picLocks noChangeAspect="1"/>
          </p:cNvPicPr>
          <p:nvPr/>
        </p:nvPicPr>
        <p:blipFill>
          <a:blip r:embed="rId2"/>
          <a:stretch>
            <a:fillRect/>
          </a:stretch>
        </p:blipFill>
        <p:spPr>
          <a:xfrm>
            <a:off x="1520274" y="4515679"/>
            <a:ext cx="3661326" cy="1830663"/>
          </a:xfrm>
          <a:prstGeom prst="rect">
            <a:avLst/>
          </a:prstGeom>
          <a:ln>
            <a:noFill/>
          </a:ln>
          <a:effectLst>
            <a:softEdge rad="112500"/>
          </a:effectLst>
        </p:spPr>
      </p:pic>
      <p:pic>
        <p:nvPicPr>
          <p:cNvPr id="6" name="Immagine 5">
            <a:extLst>
              <a:ext uri="{FF2B5EF4-FFF2-40B4-BE49-F238E27FC236}">
                <a16:creationId xmlns:a16="http://schemas.microsoft.com/office/drawing/2014/main" id="{7EA86576-B7EA-445B-96EA-0E48B1963191}"/>
              </a:ext>
            </a:extLst>
          </p:cNvPr>
          <p:cNvPicPr>
            <a:picLocks noChangeAspect="1"/>
          </p:cNvPicPr>
          <p:nvPr/>
        </p:nvPicPr>
        <p:blipFill>
          <a:blip r:embed="rId3"/>
          <a:stretch>
            <a:fillRect/>
          </a:stretch>
        </p:blipFill>
        <p:spPr>
          <a:xfrm>
            <a:off x="6202017" y="4532896"/>
            <a:ext cx="3661326" cy="1813446"/>
          </a:xfrm>
          <a:prstGeom prst="rect">
            <a:avLst/>
          </a:prstGeom>
          <a:ln>
            <a:noFill/>
          </a:ln>
          <a:effectLst>
            <a:softEdge rad="112500"/>
          </a:effectLst>
        </p:spPr>
      </p:pic>
    </p:spTree>
    <p:extLst>
      <p:ext uri="{BB962C8B-B14F-4D97-AF65-F5344CB8AC3E}">
        <p14:creationId xmlns:p14="http://schemas.microsoft.com/office/powerpoint/2010/main" val="1095637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416D68B-7CB0-4983-958B-C833D13BA73A}"/>
              </a:ext>
            </a:extLst>
          </p:cNvPr>
          <p:cNvSpPr txBox="1"/>
          <p:nvPr/>
        </p:nvSpPr>
        <p:spPr>
          <a:xfrm>
            <a:off x="0" y="123825"/>
            <a:ext cx="9037983" cy="6001643"/>
          </a:xfrm>
          <a:prstGeom prst="rect">
            <a:avLst/>
          </a:prstGeom>
          <a:noFill/>
        </p:spPr>
        <p:txBody>
          <a:bodyPr wrap="square" rtlCol="0">
            <a:spAutoFit/>
          </a:bodyPr>
          <a:lstStyle/>
          <a:p>
            <a:r>
              <a:rPr lang="it-IT" sz="2400" dirty="0">
                <a:latin typeface="Agency FB" panose="020B0503020202020204" pitchFamily="34" charset="0"/>
              </a:rPr>
              <a:t>Qui alcuni esempi della nostra offerta gastronomica per la serata…</a:t>
            </a:r>
          </a:p>
          <a:p>
            <a:pPr marL="285750" indent="-285750">
              <a:buFont typeface="Wingdings" panose="05000000000000000000" pitchFamily="2" charset="2"/>
              <a:buChar char="Ø"/>
            </a:pPr>
            <a:r>
              <a:rPr lang="it-IT" sz="2400" dirty="0">
                <a:latin typeface="Agency FB" panose="020B0503020202020204" pitchFamily="34" charset="0"/>
              </a:rPr>
              <a:t>Bruschetta di pane nero di Castelvetrano con riduzione di arancia rossa di Sicilia IGP e Tonno Rosso Siciliano.</a:t>
            </a:r>
          </a:p>
          <a:p>
            <a:pPr marL="285750" indent="-285750">
              <a:buFont typeface="Wingdings" panose="05000000000000000000" pitchFamily="2" charset="2"/>
              <a:buChar char="Ø"/>
            </a:pPr>
            <a:r>
              <a:rPr lang="it-IT" sz="2400" dirty="0">
                <a:latin typeface="Agency FB" panose="020B0503020202020204" pitchFamily="34" charset="0"/>
              </a:rPr>
              <a:t>Scaglie di Gambero Rosso di Mazara del Vallo profumate al limone.</a:t>
            </a:r>
          </a:p>
          <a:p>
            <a:pPr marL="285750" indent="-285750">
              <a:buFont typeface="Wingdings" panose="05000000000000000000" pitchFamily="2" charset="2"/>
              <a:buChar char="Ø"/>
            </a:pPr>
            <a:r>
              <a:rPr lang="it-IT" sz="2400" dirty="0">
                <a:latin typeface="Agency FB" panose="020B0503020202020204" pitchFamily="34" charset="0"/>
              </a:rPr>
              <a:t>Dadini di Pesce Spada locale in carpione.</a:t>
            </a:r>
          </a:p>
          <a:p>
            <a:pPr marL="285750" indent="-285750">
              <a:buFont typeface="Wingdings" panose="05000000000000000000" pitchFamily="2" charset="2"/>
              <a:buChar char="Ø"/>
            </a:pPr>
            <a:r>
              <a:rPr lang="it-IT" sz="2400" dirty="0">
                <a:latin typeface="Agency FB" panose="020B0503020202020204" pitchFamily="34" charset="0"/>
              </a:rPr>
              <a:t>Rotelle di zucchine ripiene di Maialino Nero dei Nebrodi DOP.</a:t>
            </a:r>
          </a:p>
          <a:p>
            <a:pPr marL="285750" indent="-285750">
              <a:buFont typeface="Wingdings" panose="05000000000000000000" pitchFamily="2" charset="2"/>
              <a:buChar char="Ø"/>
            </a:pPr>
            <a:r>
              <a:rPr lang="it-IT" sz="2400" dirty="0">
                <a:latin typeface="Agency FB" panose="020B0503020202020204" pitchFamily="34" charset="0"/>
              </a:rPr>
              <a:t>Perle di pomodoro Pachino IGP con trancetti di Orata locale al sale Marino di Trapani IGP</a:t>
            </a:r>
          </a:p>
          <a:p>
            <a:pPr marL="285750" indent="-285750">
              <a:buFont typeface="Wingdings" panose="05000000000000000000" pitchFamily="2" charset="2"/>
              <a:buChar char="Ø"/>
            </a:pPr>
            <a:r>
              <a:rPr lang="it-IT" sz="2400" dirty="0">
                <a:latin typeface="Agency FB" panose="020B0503020202020204" pitchFamily="34" charset="0"/>
              </a:rPr>
              <a:t>Mousse di Vastedda del Belice DOP e miele Ibleo IGP su crostone di pane di farina Perciasacchi-Tumminia</a:t>
            </a:r>
          </a:p>
          <a:p>
            <a:r>
              <a:rPr lang="it-IT" sz="2400" dirty="0">
                <a:latin typeface="Agency FB" panose="020B0503020202020204" pitchFamily="34" charset="0"/>
              </a:rPr>
              <a:t>Per accompagnare l’offerta gastronomica, l’offerta enologica vedrà la presenza di alcune importanti aziende del territorio con alcune etichette riconosciute in tutto il mondo, come…</a:t>
            </a:r>
          </a:p>
          <a:p>
            <a:pPr marL="285750" indent="-285750">
              <a:buFont typeface="Wingdings" panose="05000000000000000000" pitchFamily="2" charset="2"/>
              <a:buChar char="Ø"/>
            </a:pPr>
            <a:r>
              <a:rPr lang="it-IT" sz="2400" dirty="0">
                <a:latin typeface="Agency FB" panose="020B0503020202020204" pitchFamily="34" charset="0"/>
              </a:rPr>
              <a:t>Cantine Kaggèra</a:t>
            </a:r>
          </a:p>
          <a:p>
            <a:pPr marL="285750" indent="-285750">
              <a:buFont typeface="Wingdings" panose="05000000000000000000" pitchFamily="2" charset="2"/>
              <a:buChar char="Ø"/>
            </a:pPr>
            <a:r>
              <a:rPr lang="it-IT" sz="2400" dirty="0">
                <a:latin typeface="Agency FB" panose="020B0503020202020204" pitchFamily="34" charset="0"/>
              </a:rPr>
              <a:t>Cantine Firriato, Altavilla della Corte Grillo, DOC</a:t>
            </a:r>
          </a:p>
          <a:p>
            <a:pPr marL="285750" indent="-285750">
              <a:buFont typeface="Wingdings" panose="05000000000000000000" pitchFamily="2" charset="2"/>
              <a:buChar char="Ø"/>
            </a:pPr>
            <a:r>
              <a:rPr lang="it-IT" sz="2400" dirty="0">
                <a:latin typeface="Agency FB" panose="020B0503020202020204" pitchFamily="34" charset="0"/>
              </a:rPr>
              <a:t>Cantine Donnafugata, Ben Rye Passito DOC</a:t>
            </a:r>
          </a:p>
          <a:p>
            <a:pPr marL="285750" indent="-285750">
              <a:buFont typeface="Wingdings" panose="05000000000000000000" pitchFamily="2" charset="2"/>
              <a:buChar char="Ø"/>
            </a:pPr>
            <a:r>
              <a:rPr lang="it-IT" sz="2400" dirty="0">
                <a:latin typeface="Agency FB" panose="020B0503020202020204" pitchFamily="34" charset="0"/>
              </a:rPr>
              <a:t>Cantine Planeta, La Segreta in Rosso DOC, Nero D’avola 50%-</a:t>
            </a:r>
            <a:r>
              <a:rPr lang="it-IT" sz="2400" dirty="0" err="1">
                <a:latin typeface="Agency FB" panose="020B0503020202020204" pitchFamily="34" charset="0"/>
              </a:rPr>
              <a:t>Sirah</a:t>
            </a:r>
            <a:r>
              <a:rPr lang="it-IT" sz="2400" dirty="0">
                <a:latin typeface="Agency FB" panose="020B0503020202020204" pitchFamily="34" charset="0"/>
              </a:rPr>
              <a:t> 20%-Merlot 25%-Cabernet Franc 5%</a:t>
            </a:r>
          </a:p>
        </p:txBody>
      </p:sp>
      <p:pic>
        <p:nvPicPr>
          <p:cNvPr id="3" name="Immagine 2">
            <a:extLst>
              <a:ext uri="{FF2B5EF4-FFF2-40B4-BE49-F238E27FC236}">
                <a16:creationId xmlns:a16="http://schemas.microsoft.com/office/drawing/2014/main" id="{865DE751-C7FD-4E3B-A73A-4B8B67DFD4BF}"/>
              </a:ext>
            </a:extLst>
          </p:cNvPr>
          <p:cNvPicPr>
            <a:picLocks noChangeAspect="1"/>
          </p:cNvPicPr>
          <p:nvPr/>
        </p:nvPicPr>
        <p:blipFill>
          <a:blip r:embed="rId2"/>
          <a:stretch>
            <a:fillRect/>
          </a:stretch>
        </p:blipFill>
        <p:spPr>
          <a:xfrm>
            <a:off x="9037983" y="424070"/>
            <a:ext cx="2984585" cy="1698299"/>
          </a:xfrm>
          <a:prstGeom prst="rect">
            <a:avLst/>
          </a:prstGeom>
          <a:ln>
            <a:noFill/>
          </a:ln>
          <a:effectLst>
            <a:softEdge rad="112500"/>
          </a:effectLst>
        </p:spPr>
      </p:pic>
      <p:pic>
        <p:nvPicPr>
          <p:cNvPr id="4" name="Immagine 3">
            <a:extLst>
              <a:ext uri="{FF2B5EF4-FFF2-40B4-BE49-F238E27FC236}">
                <a16:creationId xmlns:a16="http://schemas.microsoft.com/office/drawing/2014/main" id="{4264E638-9697-4B81-B786-AB2594693AB4}"/>
              </a:ext>
            </a:extLst>
          </p:cNvPr>
          <p:cNvPicPr>
            <a:picLocks noChangeAspect="1"/>
          </p:cNvPicPr>
          <p:nvPr/>
        </p:nvPicPr>
        <p:blipFill>
          <a:blip r:embed="rId3"/>
          <a:stretch>
            <a:fillRect/>
          </a:stretch>
        </p:blipFill>
        <p:spPr>
          <a:xfrm>
            <a:off x="9101525" y="2456557"/>
            <a:ext cx="2857500" cy="1600200"/>
          </a:xfrm>
          <a:prstGeom prst="rect">
            <a:avLst/>
          </a:prstGeom>
          <a:ln>
            <a:noFill/>
          </a:ln>
          <a:effectLst>
            <a:softEdge rad="112500"/>
          </a:effectLst>
        </p:spPr>
      </p:pic>
      <p:pic>
        <p:nvPicPr>
          <p:cNvPr id="5" name="Immagine 4">
            <a:extLst>
              <a:ext uri="{FF2B5EF4-FFF2-40B4-BE49-F238E27FC236}">
                <a16:creationId xmlns:a16="http://schemas.microsoft.com/office/drawing/2014/main" id="{B04F57D8-7D95-4781-843F-00B693EB18D1}"/>
              </a:ext>
            </a:extLst>
          </p:cNvPr>
          <p:cNvPicPr>
            <a:picLocks noChangeAspect="1"/>
          </p:cNvPicPr>
          <p:nvPr/>
        </p:nvPicPr>
        <p:blipFill>
          <a:blip r:embed="rId4"/>
          <a:stretch>
            <a:fillRect/>
          </a:stretch>
        </p:blipFill>
        <p:spPr>
          <a:xfrm>
            <a:off x="9244814" y="4401443"/>
            <a:ext cx="2647950" cy="1724025"/>
          </a:xfrm>
          <a:prstGeom prst="rect">
            <a:avLst/>
          </a:prstGeom>
        </p:spPr>
      </p:pic>
    </p:spTree>
    <p:extLst>
      <p:ext uri="{BB962C8B-B14F-4D97-AF65-F5344CB8AC3E}">
        <p14:creationId xmlns:p14="http://schemas.microsoft.com/office/powerpoint/2010/main" val="2331948491"/>
      </p:ext>
    </p:extLst>
  </p:cSld>
  <p:clrMapOvr>
    <a:masterClrMapping/>
  </p:clrMapOvr>
</p:sld>
</file>

<file path=ppt/theme/theme1.xml><?xml version="1.0" encoding="utf-8"?>
<a:theme xmlns:a="http://schemas.openxmlformats.org/drawingml/2006/main" name="Retrospettivo">
  <a:themeElements>
    <a:clrScheme name="Retrospettiv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1740</TotalTime>
  <Words>3272</Words>
  <Application>Microsoft Office PowerPoint</Application>
  <PresentationFormat>Widescreen</PresentationFormat>
  <Paragraphs>377</Paragraphs>
  <Slides>31</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31</vt:i4>
      </vt:variant>
    </vt:vector>
  </HeadingPairs>
  <TitlesOfParts>
    <vt:vector size="37" baseType="lpstr">
      <vt:lpstr>Agency FB</vt:lpstr>
      <vt:lpstr>Arial</vt:lpstr>
      <vt:lpstr>Calibri</vt:lpstr>
      <vt:lpstr>Calibri Light</vt:lpstr>
      <vt:lpstr>Wingdings</vt:lpstr>
      <vt:lpstr>Retrospettivo</vt:lpstr>
      <vt:lpstr>Progetto PON: Avvio di un albergo diffuso nel territorio di Calatafimi-Segesta</vt:lpstr>
      <vt:lpstr>Presentazione standard di PowerPoint</vt:lpstr>
      <vt:lpstr>Presentazione standard di PowerPoint</vt:lpstr>
      <vt:lpstr>Immersi tra Relax e Natura</vt:lpstr>
      <vt:lpstr>Avvolti tra querce e lecci:  a spasso per il bosco Angimbè..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maria</cp:lastModifiedBy>
  <cp:revision>61</cp:revision>
  <dcterms:created xsi:type="dcterms:W3CDTF">2020-05-12T10:36:42Z</dcterms:created>
  <dcterms:modified xsi:type="dcterms:W3CDTF">2020-06-03T20:56:32Z</dcterms:modified>
</cp:coreProperties>
</file>