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61" r:id="rId2"/>
    <p:sldId id="273" r:id="rId3"/>
    <p:sldId id="275" r:id="rId4"/>
    <p:sldId id="262" r:id="rId5"/>
    <p:sldId id="263" r:id="rId6"/>
    <p:sldId id="277" r:id="rId7"/>
    <p:sldId id="278" r:id="rId8"/>
    <p:sldId id="283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86" r:id="rId19"/>
    <p:sldId id="264" r:id="rId20"/>
    <p:sldId id="279" r:id="rId21"/>
    <p:sldId id="280" r:id="rId22"/>
    <p:sldId id="276" r:id="rId23"/>
    <p:sldId id="265" r:id="rId24"/>
    <p:sldId id="296" r:id="rId25"/>
    <p:sldId id="266" r:id="rId26"/>
    <p:sldId id="271" r:id="rId27"/>
    <p:sldId id="269" r:id="rId28"/>
    <p:sldId id="270" r:id="rId29"/>
    <p:sldId id="268" r:id="rId3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F09"/>
    <a:srgbClr val="AE976A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24" autoAdjust="0"/>
  </p:normalViewPr>
  <p:slideViewPr>
    <p:cSldViewPr>
      <p:cViewPr varScale="1">
        <p:scale>
          <a:sx n="37" d="100"/>
          <a:sy n="37" d="100"/>
        </p:scale>
        <p:origin x="940" y="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ttangolo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6/3/2020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2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971800" y="1752600"/>
            <a:ext cx="8686800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8000" i="1" cap="none" dirty="0">
                <a:solidFill>
                  <a:srgbClr val="C00000"/>
                </a:solidFill>
                <a:latin typeface="Baskerville Old Face" pitchFamily="18" charset="0"/>
              </a:rPr>
              <a:t>Progetto “Albergo diffuso a Valderice”</a:t>
            </a:r>
            <a:endParaRPr lang="it-IT" sz="8000" i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229600" y="3581400"/>
            <a:ext cx="3429000" cy="2971800"/>
          </a:xfrm>
        </p:spPr>
        <p:txBody>
          <a:bodyPr>
            <a:noAutofit/>
          </a:bodyPr>
          <a:lstStyle/>
          <a:p>
            <a:r>
              <a:rPr lang="it-IT" sz="2800" i="1" dirty="0">
                <a:solidFill>
                  <a:srgbClr val="C00000"/>
                </a:solidFill>
                <a:latin typeface="Baskerville Old Face" pitchFamily="18" charset="0"/>
              </a:rPr>
              <a:t>Angelo Alessio</a:t>
            </a:r>
          </a:p>
          <a:p>
            <a:r>
              <a:rPr lang="it-IT" sz="2800" i="1" dirty="0" err="1">
                <a:solidFill>
                  <a:srgbClr val="C00000"/>
                </a:solidFill>
                <a:latin typeface="Baskerville Old Face" pitchFamily="18" charset="0"/>
              </a:rPr>
              <a:t>Incandela</a:t>
            </a:r>
            <a:r>
              <a:rPr lang="it-IT" sz="2800" i="1" dirty="0">
                <a:solidFill>
                  <a:srgbClr val="C00000"/>
                </a:solidFill>
                <a:latin typeface="Baskerville Old Face" pitchFamily="18" charset="0"/>
              </a:rPr>
              <a:t> Caterina</a:t>
            </a:r>
          </a:p>
          <a:p>
            <a:r>
              <a:rPr lang="it-IT" sz="2800" i="1" dirty="0" err="1">
                <a:solidFill>
                  <a:srgbClr val="C00000"/>
                </a:solidFill>
                <a:latin typeface="Baskerville Old Face" pitchFamily="18" charset="0"/>
              </a:rPr>
              <a:t>Sugameli</a:t>
            </a:r>
            <a:r>
              <a:rPr lang="it-IT" sz="2800" i="1" dirty="0">
                <a:solidFill>
                  <a:srgbClr val="C00000"/>
                </a:solidFill>
                <a:latin typeface="Baskerville Old Face" pitchFamily="18" charset="0"/>
              </a:rPr>
              <a:t>  Veronica</a:t>
            </a:r>
          </a:p>
          <a:p>
            <a:r>
              <a:rPr lang="it-IT" sz="2800" i="1" dirty="0">
                <a:solidFill>
                  <a:srgbClr val="C00000"/>
                </a:solidFill>
                <a:latin typeface="Baskerville Old Face" pitchFamily="18" charset="0"/>
              </a:rPr>
              <a:t>Tosto Davide</a:t>
            </a:r>
          </a:p>
          <a:p>
            <a:r>
              <a:rPr lang="it-IT" sz="2800" i="1" dirty="0">
                <a:solidFill>
                  <a:srgbClr val="C00000"/>
                </a:solidFill>
                <a:latin typeface="Baskerville Old Face" pitchFamily="18" charset="0"/>
              </a:rPr>
              <a:t>Trapani Antonino</a:t>
            </a:r>
          </a:p>
        </p:txBody>
      </p:sp>
    </p:spTree>
  </p:cSld>
  <p:clrMapOvr>
    <a:masterClrMapping/>
  </p:clrMapOvr>
  <p:transition spd="med">
    <p:whee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10972800" cy="2286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600" dirty="0"/>
              <a:t>BENCHMARKING</a:t>
            </a:r>
          </a:p>
          <a:p>
            <a:pPr algn="ctr">
              <a:buNone/>
            </a:pPr>
            <a:r>
              <a:rPr lang="it-IT" sz="2600" dirty="0"/>
              <a:t>Il </a:t>
            </a:r>
            <a:r>
              <a:rPr lang="it-IT" sz="2600" dirty="0" err="1"/>
              <a:t>benchmarking</a:t>
            </a:r>
            <a:r>
              <a:rPr lang="it-IT" sz="2600" dirty="0"/>
              <a:t> è il processo sistematico di valutazione della validità dei prodotti, servizi e processi attraverso il confronto tra le imprese con le migliori performance del settore di riferimento</a:t>
            </a:r>
          </a:p>
        </p:txBody>
      </p:sp>
    </p:spTree>
  </p:cSld>
  <p:clrMapOvr>
    <a:masterClrMapping/>
  </p:clrMapOvr>
  <p:transition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9956800" cy="2895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500" dirty="0"/>
              <a:t>In questo progetto abbiamo preso in considerazione 2 best </a:t>
            </a:r>
            <a:r>
              <a:rPr lang="it-IT" sz="2500" dirty="0" err="1"/>
              <a:t>practices</a:t>
            </a:r>
            <a:r>
              <a:rPr lang="it-IT" sz="2500" dirty="0"/>
              <a:t>: BORGOTUFI, situato in Molise; e SCICLI, situato nel centro storico di Scicli, a Ragusa.</a:t>
            </a:r>
          </a:p>
          <a:p>
            <a:pPr algn="ctr">
              <a:buNone/>
            </a:pPr>
            <a:r>
              <a:rPr lang="it-IT" sz="2500" dirty="0"/>
              <a:t>Entrambi li abbiamo distinti per la spiccata capacità di rendere moderno ed accogliente un antico rurale aggregato, un luogo incantevole, ideale per sfuggire dalla routine quotidiana. </a:t>
            </a:r>
          </a:p>
          <a:p>
            <a:pPr>
              <a:buNone/>
            </a:pPr>
            <a:endParaRPr lang="it-IT" sz="2500" dirty="0"/>
          </a:p>
        </p:txBody>
      </p:sp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9372600" cy="914400"/>
          </a:xfrm>
        </p:spPr>
        <p:txBody>
          <a:bodyPr>
            <a:noAutofit/>
          </a:bodyPr>
          <a:lstStyle/>
          <a:p>
            <a:r>
              <a:rPr lang="it-IT" sz="5400" b="1" i="1" dirty="0" err="1">
                <a:solidFill>
                  <a:srgbClr val="C00000"/>
                </a:solidFill>
                <a:latin typeface="Baskerville Old Face" pitchFamily="18" charset="0"/>
              </a:rPr>
              <a:t>Borgotufi</a:t>
            </a:r>
            <a:r>
              <a:rPr lang="it-IT" sz="5400" b="1" i="1" dirty="0">
                <a:solidFill>
                  <a:srgbClr val="C00000"/>
                </a:solidFill>
                <a:latin typeface="Baskerville Old Face" pitchFamily="18" charset="0"/>
              </a:rPr>
              <a:t> albergo diffuso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5257800" cy="5486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200" dirty="0">
                <a:latin typeface="+mj-lt"/>
              </a:rPr>
              <a:t>Uno degli alberghi che abbiamo deciso di prendere in considerazione è l’albergo diffuso BORGOTUFI.</a:t>
            </a:r>
          </a:p>
          <a:p>
            <a:pPr algn="ctr">
              <a:buNone/>
            </a:pPr>
            <a:r>
              <a:rPr lang="it-IT" sz="2200" dirty="0">
                <a:latin typeface="+mj-lt"/>
              </a:rPr>
              <a:t>Questo albergo è situato in Molise, esattamente a </a:t>
            </a:r>
            <a:r>
              <a:rPr lang="it-IT" sz="2200" dirty="0" err="1">
                <a:latin typeface="+mj-lt"/>
              </a:rPr>
              <a:t>Castel</a:t>
            </a:r>
            <a:r>
              <a:rPr lang="it-IT" sz="2200" dirty="0">
                <a:latin typeface="+mj-lt"/>
              </a:rPr>
              <a:t> Del Giudice. </a:t>
            </a:r>
          </a:p>
          <a:p>
            <a:pPr algn="ctr">
              <a:buNone/>
            </a:pPr>
            <a:r>
              <a:rPr lang="it-IT" sz="2200" dirty="0">
                <a:latin typeface="+mj-lt"/>
              </a:rPr>
              <a:t>La prima cosa che salta subito agli occhi è la bellezza delle casette in pietra, con all’interno camere confortevoli; la presenza di </a:t>
            </a:r>
            <a:r>
              <a:rPr lang="it-IT" sz="2200">
                <a:latin typeface="+mj-lt"/>
              </a:rPr>
              <a:t>una SPA </a:t>
            </a:r>
            <a:r>
              <a:rPr lang="it-IT" sz="2200" dirty="0">
                <a:latin typeface="+mj-lt"/>
              </a:rPr>
              <a:t>dalla quale si può ammirare una meravigliosa vista sui monti ed un ristorante interno, ideale per assaporare le eccellenze enogastronomiche del territorio.</a:t>
            </a:r>
          </a:p>
        </p:txBody>
      </p:sp>
      <p:pic>
        <p:nvPicPr>
          <p:cNvPr id="4" name="Segnaposto contenuto 3" descr="borgotuf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1200" y="3352800"/>
            <a:ext cx="4876800" cy="3276600"/>
          </a:xfrm>
          <a:prstGeom prst="rect">
            <a:avLst/>
          </a:prstGeom>
        </p:spPr>
      </p:pic>
      <p:pic>
        <p:nvPicPr>
          <p:cNvPr id="5" name="Immagine 4" descr="Rist Borgptuf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05801" y="1016139"/>
            <a:ext cx="3163328" cy="2108061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6000" b="1" i="1" dirty="0">
                <a:solidFill>
                  <a:srgbClr val="C00000"/>
                </a:solidFill>
                <a:latin typeface="Baskerville Old Face" pitchFamily="18" charset="0"/>
              </a:rPr>
              <a:t>Scicli albergo diffuso</a:t>
            </a:r>
            <a:endParaRPr lang="it-IT" sz="5400" dirty="0">
              <a:latin typeface="Baskerville Old Face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724400" y="1600200"/>
            <a:ext cx="6553200" cy="31242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dirty="0"/>
              <a:t>Un altro albergo che abbiamo visionato attentamente e che ci ha colpito è l’albergo diffuso SCICLI.</a:t>
            </a:r>
          </a:p>
          <a:p>
            <a:pPr algn="ctr">
              <a:buNone/>
            </a:pPr>
            <a:r>
              <a:rPr lang="it-IT" dirty="0"/>
              <a:t>Le camere e le casette sono distribuite al centro storico di Scicli, in provincia di Ragusa, in palazzi ottocenteschi. I servizi da loro prestati che ci hanno colpito sono: prenotazione senza caparra, cena in camera con servizio delivery, spesa a domicilio e la possibilità di arrivare in spiaggia percorrendo soltanto 6 km</a:t>
            </a:r>
          </a:p>
        </p:txBody>
      </p:sp>
      <p:pic>
        <p:nvPicPr>
          <p:cNvPr id="7" name="Immagine 6" descr="casa-epicuria Scic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4038600"/>
            <a:ext cx="3200400" cy="2135540"/>
          </a:xfrm>
          <a:prstGeom prst="rect">
            <a:avLst/>
          </a:prstGeom>
        </p:spPr>
      </p:pic>
      <p:pic>
        <p:nvPicPr>
          <p:cNvPr id="4" name="Immagine 3" descr="ALB SCICL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255" y="2057400"/>
            <a:ext cx="3387297" cy="2269224"/>
          </a:xfrm>
          <a:prstGeom prst="rect">
            <a:avLst/>
          </a:prstGeom>
        </p:spPr>
      </p:pic>
      <p:pic>
        <p:nvPicPr>
          <p:cNvPr id="5" name="Immagine 4" descr="Centro storico Scicl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4800600"/>
            <a:ext cx="3657600" cy="1813560"/>
          </a:xfrm>
          <a:prstGeom prst="rect">
            <a:avLst/>
          </a:prstGeom>
        </p:spPr>
      </p:pic>
    </p:spTree>
  </p:cSld>
  <p:clrMapOvr>
    <a:masterClrMapping/>
  </p:clrMapOvr>
  <p:transition spd="med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0"/>
            <a:ext cx="111252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sz="3600" b="1" i="1" dirty="0">
                <a:solidFill>
                  <a:srgbClr val="C00000"/>
                </a:solidFill>
                <a:latin typeface="Baskerville Old Face" pitchFamily="18" charset="0"/>
              </a:rPr>
              <a:t>ALBERGO DIFFUSO HOME NATURE</a:t>
            </a:r>
            <a:br>
              <a:rPr lang="it-IT" sz="3600" b="1" i="1" dirty="0">
                <a:solidFill>
                  <a:srgbClr val="C00000"/>
                </a:solidFill>
                <a:latin typeface="Baskerville Old Face" pitchFamily="18" charset="0"/>
              </a:rPr>
            </a:br>
            <a:r>
              <a:rPr lang="it-IT" sz="3600" b="1" i="1" dirty="0">
                <a:solidFill>
                  <a:srgbClr val="C00000"/>
                </a:solidFill>
                <a:highlight>
                  <a:srgbClr val="FFFF00"/>
                </a:highlight>
                <a:latin typeface="Baskerville Old Face" pitchFamily="18" charset="0"/>
              </a:rPr>
              <a:t>«T</a:t>
            </a:r>
            <a:r>
              <a:rPr lang="it-IT" sz="3600" b="1" i="1" dirty="0">
                <a:solidFill>
                  <a:srgbClr val="C00000"/>
                </a:solidFill>
                <a:latin typeface="Baskerville Old Face" pitchFamily="18" charset="0"/>
              </a:rPr>
              <a:t>RA UN PANORAMA INAUDITO  E STORICHE BELLEZZE</a:t>
            </a:r>
            <a:r>
              <a:rPr lang="it-IT" sz="3600" b="1" i="1" dirty="0">
                <a:solidFill>
                  <a:srgbClr val="C00000"/>
                </a:solidFill>
                <a:highlight>
                  <a:srgbClr val="FFFF00"/>
                </a:highlight>
                <a:latin typeface="Baskerville Old Face" pitchFamily="18" charset="0"/>
              </a:rPr>
              <a:t>»</a:t>
            </a:r>
            <a:endParaRPr lang="it-IT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52400" y="1524000"/>
            <a:ext cx="7239000" cy="53340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it-IT" dirty="0"/>
              <a:t>L’albergo diffuso che abbiamo deciso di realizzare sarà ubicato nel territorio di </a:t>
            </a:r>
            <a:r>
              <a:rPr lang="it-IT" dirty="0" err="1"/>
              <a:t>Valderice</a:t>
            </a:r>
            <a:r>
              <a:rPr lang="it-IT" dirty="0"/>
              <a:t>, un comune immerso nel verde, che offre diversi scenari paesaggistici: colline, zone selvatiche per flora e fauna, spiagge cristalline e scogliere, paesaggi che fanno del paese uno dei territori più visitati in villeggiatura, soprattutto d’estate.</a:t>
            </a:r>
          </a:p>
          <a:p>
            <a:pPr algn="ctr">
              <a:buNone/>
            </a:pPr>
            <a:r>
              <a:rPr lang="it-IT" dirty="0"/>
              <a:t>Il nostro albergo sarà composto da un centro servizi situato nel centro del paese, e disporrà di 15 case con 4 posti letto e 10 con 2 posti letto, dislocate in tutto il paesino. Oltre ai servizi di base offriremo molti altri servizi originali, quali: escursioni in barca, percorsi relax, integrazione nel nostro territorio attraverso visite ad alcuni vigneti ed uliveti autoctoni, ed esperienze enogastronomiche davvero emozionanti. </a:t>
            </a:r>
          </a:p>
          <a:p>
            <a:pPr algn="ctr">
              <a:buNone/>
            </a:pPr>
            <a:r>
              <a:rPr lang="it-IT" dirty="0"/>
              <a:t>Il nostro obiettivo è quello di far conoscere a pieno il nostro territorio alla clientela e le sue bellezze con un connubio tra mare e montagna indimenticabile.</a:t>
            </a:r>
          </a:p>
        </p:txBody>
      </p:sp>
      <p:pic>
        <p:nvPicPr>
          <p:cNvPr id="3076" name="Picture 4" descr="Valderice | Calendario rifiuti | Agesp s.p.a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25575">
            <a:off x="7523952" y="2856929"/>
            <a:ext cx="4059073" cy="164451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LA MISSIONE  STRATEGICA DELL’IMPRESA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dirty="0"/>
              <a:t>L’idea imprenditoriale che realizzeremo si rivolgerà ad una clientela estera che vuole conoscere la nostra Sicilia e vuole entrare a far parte del nostro territorio, ed anche ad una clientela locale che non conosce fino in fondo il nostro territorio. Vorremmo coinvolgere i nostri clienti al fine di soddisfare i loro bisogni, anche quelli più nascosti, come ad esempio il bisogno di sicurezza, di appartenenza e di stima. </a:t>
            </a:r>
          </a:p>
          <a:p>
            <a:pPr algn="ctr">
              <a:buNone/>
            </a:pPr>
            <a:r>
              <a:rPr lang="it-IT" dirty="0"/>
              <a:t>Il nostro obiettivo è altresì quello di far </a:t>
            </a:r>
            <a:r>
              <a:rPr lang="it-IT" dirty="0">
                <a:highlight>
                  <a:srgbClr val="FFFF00"/>
                </a:highlight>
              </a:rPr>
              <a:t>sì</a:t>
            </a:r>
            <a:r>
              <a:rPr lang="it-IT" dirty="0"/>
              <a:t> che il cliente si senta come a casa </a:t>
            </a:r>
            <a:r>
              <a:rPr lang="it-IT" dirty="0">
                <a:highlight>
                  <a:srgbClr val="FFFF00"/>
                </a:highlight>
              </a:rPr>
              <a:t>propria</a:t>
            </a:r>
            <a:r>
              <a:rPr lang="it-IT" dirty="0"/>
              <a:t>, che si senta un siciliano, così come lo siamo noi. Per arrivare a questo scopo il nostro albergo offre due percorsi per una settimana di esperienza e di scoperta del territorio trapanese, e non solo.</a:t>
            </a:r>
          </a:p>
          <a:p>
            <a:pPr algn="ctr">
              <a:buNone/>
            </a:pPr>
            <a:endParaRPr lang="it-IT" dirty="0"/>
          </a:p>
          <a:p>
            <a:pPr algn="ctr">
              <a:buNone/>
            </a:pPr>
            <a:r>
              <a:rPr lang="it-IT" dirty="0"/>
              <a:t>La particolarità della nostra impresa è l'opzione da parte del turista di variare a suo piacimento il pacchetto che </a:t>
            </a:r>
            <a:r>
              <a:rPr lang="it-IT" dirty="0">
                <a:highlight>
                  <a:srgbClr val="FFFF00"/>
                </a:highlight>
              </a:rPr>
              <a:t>gli</a:t>
            </a:r>
            <a:r>
              <a:rPr lang="it-IT" dirty="0"/>
              <a:t> è stato offerto per andare incontro alle proprie esigenze e soddisfare tutti i suoi sensi.</a:t>
            </a:r>
          </a:p>
          <a:p>
            <a:pPr algn="ctr">
              <a:buNone/>
            </a:pPr>
            <a:endParaRPr lang="it-IT" dirty="0"/>
          </a:p>
        </p:txBody>
      </p:sp>
    </p:spTree>
  </p:cSld>
  <p:clrMapOvr>
    <a:masterClrMapping/>
  </p:clrMapOvr>
  <p:transition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9956800" cy="1143000"/>
          </a:xfrm>
        </p:spPr>
        <p:txBody>
          <a:bodyPr/>
          <a:lstStyle/>
          <a:p>
            <a:pPr algn="ctr"/>
            <a:r>
              <a:rPr lang="it-IT" dirty="0"/>
              <a:t>FORMA GIURIDICA DEL NOSTRO ALBERGO DIFFUSO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838200" y="2209800"/>
            <a:ext cx="9956800" cy="3733800"/>
          </a:xfrm>
        </p:spPr>
        <p:txBody>
          <a:bodyPr/>
          <a:lstStyle/>
          <a:p>
            <a:pPr algn="ctr">
              <a:buNone/>
            </a:pPr>
            <a:r>
              <a:rPr lang="it-IT" dirty="0"/>
              <a:t>La forma giuridica che vorremmo adottare per il nostro albergo diffuso è una società in nome collettivo (snc), quindi una società di persone, la cui costituzione avviene attraverso un atto notarile. Ci devono essere almeno due soci, la cui responsabilità è illimitata e solidale, e non è previsto un capitale minimo per la costituzione della società.</a:t>
            </a:r>
          </a:p>
        </p:txBody>
      </p:sp>
    </p:spTree>
  </p:cSld>
  <p:clrMapOvr>
    <a:masterClrMapping/>
  </p:clrMapOvr>
  <p:transition spd="med">
    <p:blind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0"/>
            <a:ext cx="11049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Per avviare l’albergo bisogna fare una Segnalazione Certificata di Inizio Impresa (SCIA), di cui mostriamo solo la prima pagina</a:t>
            </a:r>
          </a:p>
        </p:txBody>
      </p:sp>
      <p:pic>
        <p:nvPicPr>
          <p:cNvPr id="25602" name="Picture 2" descr="C:\Users\utente\Downloads\prima pag sci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179063"/>
            <a:ext cx="4343400" cy="56789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0"/>
            <a:ext cx="9956800" cy="1524000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Per </a:t>
            </a:r>
            <a:r>
              <a:rPr lang="it-IT" sz="2800"/>
              <a:t>avviarlo inoltre </a:t>
            </a:r>
            <a:r>
              <a:rPr lang="it-IT" sz="2800" dirty="0"/>
              <a:t>bisogna fare una comunicazione all’agenzia delle entrate, che ci consente di aprire la partita iva</a:t>
            </a:r>
          </a:p>
        </p:txBody>
      </p:sp>
      <p:pic>
        <p:nvPicPr>
          <p:cNvPr id="4" name="Segnaposto contenuto 3" descr="MODULO AGENZIA ENTRAT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676400"/>
            <a:ext cx="8758961" cy="4861768"/>
          </a:xfrm>
        </p:spPr>
      </p:pic>
    </p:spTree>
  </p:cSld>
  <p:clrMapOvr>
    <a:masterClrMapping/>
  </p:clrMapOvr>
  <p:transition spd="med"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13C7624D-11DA-1A45-BD66-CFADC3A768A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38">
            <a:off x="1821860" y="433677"/>
            <a:ext cx="8407618" cy="6065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CasellaDiTesto 4"/>
          <p:cNvSpPr txBox="1"/>
          <p:nvPr/>
        </p:nvSpPr>
        <p:spPr>
          <a:xfrm>
            <a:off x="6477000" y="838200"/>
            <a:ext cx="3352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>
                <a:solidFill>
                  <a:srgbClr val="F07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HOME NATURE</a:t>
            </a:r>
          </a:p>
          <a:p>
            <a:r>
              <a:rPr lang="it-IT" sz="2000" i="1" dirty="0">
                <a:latin typeface="Baskerville Old Face" pitchFamily="18" charset="0"/>
              </a:rPr>
              <a:t>Tra storiche bellezze e paesaggi mozzafiato</a:t>
            </a:r>
          </a:p>
        </p:txBody>
      </p:sp>
    </p:spTree>
  </p:cSld>
  <p:clrMapOvr>
    <a:masterClrMapping/>
  </p:clrMapOvr>
  <p:transition spd="med">
    <p:checke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FFA0EAD7-48C9-2E41-87FD-1F30D9ECC7D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8689"/>
            <a:ext cx="5334000" cy="6646893"/>
          </a:xfr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39C2B1C-D247-0845-8C3C-274D5D373ECE}"/>
              </a:ext>
            </a:extLst>
          </p:cNvPr>
          <p:cNvSpPr txBox="1"/>
          <p:nvPr/>
        </p:nvSpPr>
        <p:spPr>
          <a:xfrm>
            <a:off x="3276600" y="3124200"/>
            <a:ext cx="472440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it-IT" i="1" dirty="0"/>
              <a:t>Benvenuti all’Home Nature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276600" y="3810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C00000"/>
                </a:solidFill>
              </a:rPr>
              <a:t>www.homenature.it</a:t>
            </a:r>
          </a:p>
        </p:txBody>
      </p:sp>
    </p:spTree>
  </p:cSld>
  <p:clrMapOvr>
    <a:masterClrMapping/>
  </p:clrMapOvr>
  <p:transition spd="med">
    <p:whee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1036638"/>
          </a:xfrm>
        </p:spPr>
        <p:txBody>
          <a:bodyPr>
            <a:normAutofit/>
          </a:bodyPr>
          <a:lstStyle/>
          <a:p>
            <a:pPr algn="ctr"/>
            <a:r>
              <a:rPr lang="it-IT" sz="4000" i="1" dirty="0">
                <a:solidFill>
                  <a:srgbClr val="C00000"/>
                </a:solidFill>
              </a:rPr>
              <a:t>Divino festival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6019800" cy="487375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dirty="0"/>
              <a:t>Per la promozione del nostro albergo diffuso abbiamo scelto il DIVINO FESTIVAL. L’edizione del divino festival, a Castelbuono (PA), il borgo delle Madonie diventerà la cornice ideale per degustazioni sotto le stelle, show </a:t>
            </a:r>
            <a:r>
              <a:rPr lang="it-IT" dirty="0" err="1"/>
              <a:t>cooking</a:t>
            </a:r>
            <a:r>
              <a:rPr lang="it-IT" dirty="0"/>
              <a:t>, concerti, eventi d’arte e incontri </a:t>
            </a:r>
            <a:r>
              <a:rPr lang="it-IT" dirty="0">
                <a:highlight>
                  <a:srgbClr val="FFFF00"/>
                </a:highlight>
              </a:rPr>
              <a:t>con</a:t>
            </a:r>
            <a:r>
              <a:rPr lang="it-IT" dirty="0"/>
              <a:t> le più importanti personalità del mondo enogastronomico italiano. </a:t>
            </a:r>
          </a:p>
          <a:p>
            <a:pPr algn="ctr">
              <a:buNone/>
            </a:pPr>
            <a:r>
              <a:rPr lang="it-IT" dirty="0"/>
              <a:t>Il Divino Festival è oggi entrato a pieno titolo nel circuito dei grandi appuntamenti del mondo dell’enologia internazionale: sono oltre 200 i produttori di vino che, provenienti dalla Sicilia e dalle più importanti cantine italiane ed estere, hanno confermato la loro presenza al Festival.</a:t>
            </a:r>
          </a:p>
          <a:p>
            <a:pPr algn="ctr"/>
            <a:endParaRPr lang="it-IT" dirty="0"/>
          </a:p>
        </p:txBody>
      </p:sp>
      <p:pic>
        <p:nvPicPr>
          <p:cNvPr id="26626" name="Picture 2" descr="A Castelbuono torna puntuale Divino Festival: tre giorni di eventi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143000"/>
            <a:ext cx="3646249" cy="51552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tente\Downloads\WhatsApp Image 2020-05-29 at 16.52.50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28600"/>
            <a:ext cx="3124200" cy="6629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1986" name="Picture 2" descr="C:\Users\utente\Downloads\WhatsApp Image 2020-05-29 at 16.52.50 (1)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52387"/>
            <a:ext cx="3048000" cy="6605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3010" name="Picture 2" descr="C:\Users\utente\Downloads\WhatsApp Image 2020-05-29 at 16.52.50 (2)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52400"/>
            <a:ext cx="3581400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b="1" dirty="0"/>
              <a:t>Politica promozionale del</a:t>
            </a:r>
            <a:br>
              <a:rPr lang="it-IT" sz="3200" b="1" dirty="0"/>
            </a:br>
            <a:r>
              <a:rPr lang="it-IT" sz="3200" b="1" dirty="0"/>
              <a:t>nostro albergo diffuso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/>
              <a:t>-BAMBINI SOTTO I 4 ANNI NON PAGANO</a:t>
            </a:r>
          </a:p>
          <a:p>
            <a:pPr>
              <a:buNone/>
            </a:pPr>
            <a:r>
              <a:rPr lang="it-IT" dirty="0"/>
              <a:t>-BAMBINI DAI 5 AI 13 ANNI AVRANNO UNA RIDUZIONE DEL PREZZO COMPLESSIVO PARI AL 75%.</a:t>
            </a:r>
          </a:p>
          <a:p>
            <a:pPr>
              <a:buNone/>
            </a:pPr>
            <a:r>
              <a:rPr lang="it-IT" dirty="0"/>
              <a:t>-SU RICHIESTA SI POTRA’ AVERE LA DISPONIBILITA’ DI PRANZARE O CENARE ALL’INTERNO DELLA STRUTTURA AL PREZZO DI 20€ (BEVANDE ESCLUSE).</a:t>
            </a:r>
          </a:p>
          <a:p>
            <a:pPr>
              <a:buNone/>
            </a:pPr>
            <a:r>
              <a:rPr lang="it-IT" dirty="0"/>
              <a:t>-PRANZI/CENE ALL’ESTERNO DELLA STRUTTURA AD UN PREZZO PARI A 25€ (BEVANDE ESCLUSE).</a:t>
            </a:r>
          </a:p>
          <a:p>
            <a:pPr>
              <a:buNone/>
            </a:pPr>
            <a:r>
              <a:rPr lang="it-IT" dirty="0"/>
              <a:t>-</a:t>
            </a:r>
            <a:r>
              <a:rPr lang="it-IT" dirty="0">
                <a:highlight>
                  <a:srgbClr val="FFFF00"/>
                </a:highlight>
              </a:rPr>
              <a:t>SARÀ AFFIDATO UN TUTOR AI CLIENTI CON DISABILITÀ FISICHE, IN MODO TALE DA ESSERE SEGUITI IN OGNI ATTIVITÀ DA NOI PROPOSTA.</a:t>
            </a:r>
          </a:p>
          <a:p>
            <a:pPr>
              <a:buNone/>
            </a:pPr>
            <a:r>
              <a:rPr lang="it-IT" dirty="0">
                <a:highlight>
                  <a:srgbClr val="FFFF00"/>
                </a:highlight>
              </a:rPr>
              <a:t>- A COLORO CHE VINCERANNO IL CONCORSO DI CUCINA REGIONALE DELL’HOME NATURE SARÀ OFFERTO UN BONUS, CHE CONSISTERÀ NELLA RIDUZIONE DEL PREZZO </a:t>
            </a:r>
            <a:r>
              <a:rPr lang="it-IT" dirty="0"/>
              <a:t>PER UNA PROSSIMA PRENOTAZIONE, </a:t>
            </a:r>
          </a:p>
        </p:txBody>
      </p:sp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57400" y="-152400"/>
            <a:ext cx="7086600" cy="792162"/>
          </a:xfrm>
        </p:spPr>
        <p:txBody>
          <a:bodyPr>
            <a:normAutofit/>
          </a:bodyPr>
          <a:lstStyle/>
          <a:p>
            <a:pPr algn="ctr"/>
            <a:r>
              <a:rPr lang="it-IT" sz="3200" dirty="0" err="1"/>
              <a:t>Menu’</a:t>
            </a:r>
            <a:r>
              <a:rPr lang="it-IT" sz="3200" dirty="0"/>
              <a:t> di benvenuto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04800" y="609600"/>
            <a:ext cx="11049000" cy="6248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2000" b="1" i="1" dirty="0"/>
              <a:t>Antipasto</a:t>
            </a:r>
            <a:r>
              <a:rPr lang="it-IT" sz="2000" dirty="0"/>
              <a:t>: Tartare di pesce spada con </a:t>
            </a:r>
            <a:r>
              <a:rPr lang="it-IT" sz="2000" dirty="0" err="1"/>
              <a:t>citronette</a:t>
            </a:r>
            <a:r>
              <a:rPr lang="it-IT" sz="2000" dirty="0"/>
              <a:t> di limoni di Siracusa IGP accompagnata</a:t>
            </a:r>
          </a:p>
          <a:p>
            <a:pPr>
              <a:buNone/>
            </a:pPr>
            <a:r>
              <a:rPr lang="it-IT" sz="2000" dirty="0"/>
              <a:t>con crostini di pane nero di Castelvetrano </a:t>
            </a:r>
            <a:r>
              <a:rPr lang="it-IT" sz="2000" dirty="0" err="1"/>
              <a:t>aromatizzatii</a:t>
            </a:r>
            <a:r>
              <a:rPr lang="it-IT" sz="2000" dirty="0"/>
              <a:t> all’aglio rosso di Nubia</a:t>
            </a:r>
          </a:p>
          <a:p>
            <a:pPr>
              <a:buNone/>
            </a:pPr>
            <a:r>
              <a:rPr lang="it-IT" sz="2000" b="1" i="1" dirty="0"/>
              <a:t>Abbinamento vino</a:t>
            </a:r>
            <a:r>
              <a:rPr lang="it-IT" sz="2000" dirty="0"/>
              <a:t>: Etna </a:t>
            </a:r>
            <a:r>
              <a:rPr lang="it-IT" sz="2000" dirty="0" err="1"/>
              <a:t>Doc</a:t>
            </a:r>
            <a:r>
              <a:rPr lang="it-IT" sz="2000" dirty="0"/>
              <a:t> 2018</a:t>
            </a:r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000" b="1" i="1" dirty="0"/>
              <a:t>Primo piatto</a:t>
            </a:r>
            <a:r>
              <a:rPr lang="it-IT" sz="2000" dirty="0"/>
              <a:t>: </a:t>
            </a:r>
            <a:r>
              <a:rPr lang="it-IT" sz="2000" dirty="0" err="1"/>
              <a:t>Busiate</a:t>
            </a:r>
            <a:r>
              <a:rPr lang="it-IT" sz="2000" dirty="0"/>
              <a:t> con gambero rosso di Mazara del Vallo e pesto di pistacchio di </a:t>
            </a:r>
          </a:p>
          <a:p>
            <a:pPr>
              <a:buNone/>
            </a:pPr>
            <a:r>
              <a:rPr lang="it-IT" sz="2000" dirty="0" err="1"/>
              <a:t>Bronte</a:t>
            </a:r>
            <a:r>
              <a:rPr lang="it-IT" sz="2000" dirty="0"/>
              <a:t> DOP</a:t>
            </a:r>
          </a:p>
          <a:p>
            <a:pPr>
              <a:buNone/>
            </a:pPr>
            <a:r>
              <a:rPr lang="it-IT" sz="2000" b="1" i="1" dirty="0"/>
              <a:t>Abbinamento vino: </a:t>
            </a:r>
            <a:r>
              <a:rPr lang="it-IT" sz="2000" dirty="0"/>
              <a:t>Chardonnay </a:t>
            </a:r>
            <a:r>
              <a:rPr lang="it-IT" sz="2000" dirty="0" err="1"/>
              <a:t>-Planeta</a:t>
            </a:r>
            <a:endParaRPr lang="it-IT" sz="2000" b="1" i="1" dirty="0"/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000" b="1" i="1" dirty="0"/>
              <a:t>Secondo piatto</a:t>
            </a:r>
            <a:r>
              <a:rPr lang="it-IT" sz="2000" dirty="0"/>
              <a:t>: Filetto di sgombro a bassa temperatura panato con mollica di pane al</a:t>
            </a:r>
          </a:p>
          <a:p>
            <a:pPr>
              <a:buNone/>
            </a:pPr>
            <a:r>
              <a:rPr lang="it-IT" sz="2000" dirty="0"/>
              <a:t>grano saraceno</a:t>
            </a:r>
          </a:p>
          <a:p>
            <a:pPr>
              <a:buNone/>
            </a:pPr>
            <a:r>
              <a:rPr lang="it-IT" sz="2000" b="1" i="1" dirty="0"/>
              <a:t>Abbinamento  vino:  </a:t>
            </a:r>
            <a:r>
              <a:rPr lang="it-IT" sz="2000" dirty="0" err="1"/>
              <a:t>Gaudensius</a:t>
            </a:r>
            <a:r>
              <a:rPr lang="it-IT" sz="2000" dirty="0"/>
              <a:t> </a:t>
            </a:r>
            <a:r>
              <a:rPr lang="it-IT" sz="2000" dirty="0" err="1"/>
              <a:t>-Firriato</a:t>
            </a:r>
            <a:endParaRPr lang="it-IT" sz="2000" b="1" i="1" dirty="0"/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000" b="1" i="1" dirty="0"/>
              <a:t>Contorno</a:t>
            </a:r>
            <a:r>
              <a:rPr lang="it-IT" sz="2000" dirty="0"/>
              <a:t>: Insalata mista di carote di </a:t>
            </a:r>
            <a:r>
              <a:rPr lang="it-IT" sz="2000" dirty="0" err="1"/>
              <a:t>Ispica</a:t>
            </a:r>
            <a:r>
              <a:rPr lang="it-IT" sz="2000" dirty="0"/>
              <a:t> IGP, radicchio e parmigiano Erice DOP</a:t>
            </a:r>
          </a:p>
          <a:p>
            <a:pPr>
              <a:buNone/>
            </a:pPr>
            <a:endParaRPr lang="it-IT" sz="2000" dirty="0"/>
          </a:p>
          <a:p>
            <a:pPr>
              <a:buNone/>
            </a:pPr>
            <a:r>
              <a:rPr lang="it-IT" sz="2000" b="1" i="1" dirty="0"/>
              <a:t>Dessert</a:t>
            </a:r>
            <a:r>
              <a:rPr lang="it-IT" sz="2000" dirty="0"/>
              <a:t>: Semifreddo al arancia di Ribera DOP</a:t>
            </a:r>
          </a:p>
          <a:p>
            <a:pPr>
              <a:buNone/>
            </a:pPr>
            <a:r>
              <a:rPr lang="it-IT" sz="2000" b="1" i="1" dirty="0"/>
              <a:t>Abbinamento  </a:t>
            </a:r>
            <a:r>
              <a:rPr lang="it-IT" sz="2000" b="1" dirty="0"/>
              <a:t>vino</a:t>
            </a:r>
            <a:r>
              <a:rPr lang="it-IT" sz="2000" b="1" i="1" dirty="0"/>
              <a:t>:  </a:t>
            </a:r>
            <a:r>
              <a:rPr lang="it-IT" sz="2000" dirty="0"/>
              <a:t>Moscato </a:t>
            </a:r>
            <a:r>
              <a:rPr lang="it-IT" sz="2000" dirty="0" err="1"/>
              <a:t>-Fazio</a:t>
            </a:r>
            <a:endParaRPr lang="it-IT" sz="2000" b="1" i="1" dirty="0"/>
          </a:p>
        </p:txBody>
      </p:sp>
    </p:spTree>
  </p:cSld>
  <p:clrMapOvr>
    <a:masterClrMapping/>
  </p:clrMapOvr>
  <p:transition spd="med">
    <p:newsfla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52400" y="0"/>
            <a:ext cx="11353800" cy="6858000"/>
          </a:xfrm>
        </p:spPr>
        <p:txBody>
          <a:bodyPr>
            <a:normAutofit fontScale="85000" lnSpcReduction="20000"/>
          </a:bodyPr>
          <a:lstStyle/>
          <a:p>
            <a:pPr marL="457200" indent="-457200" algn="ctr">
              <a:buNone/>
            </a:pPr>
            <a:r>
              <a:rPr lang="it-IT" dirty="0"/>
              <a:t>I servizi di base che offriremo nel nostro albergo sono i seguenti: </a:t>
            </a:r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Servizi di Reception (Accoglienza, informazioni)</a:t>
            </a:r>
          </a:p>
          <a:p>
            <a:pPr marL="457200" indent="-457200">
              <a:buAutoNum type="arabicPeriod"/>
            </a:pPr>
            <a:endParaRPr lang="it-IT" dirty="0"/>
          </a:p>
          <a:p>
            <a:pPr marL="457200" indent="-457200">
              <a:buAutoNum type="arabicPeriod"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Bar (apertivi, caffè, cocktail)</a:t>
            </a:r>
          </a:p>
          <a:p>
            <a:pPr marL="457200" indent="-457200"/>
            <a:endParaRPr lang="it-IT" dirty="0"/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Ristorante</a:t>
            </a:r>
          </a:p>
          <a:p>
            <a:pPr marL="457200" indent="-457200">
              <a:buAutoNum type="arabicPeriod"/>
            </a:pPr>
            <a:endParaRPr lang="it-IT" dirty="0"/>
          </a:p>
          <a:p>
            <a:pPr marL="457200" indent="-457200">
              <a:buAutoNum type="arabicPeriod"/>
            </a:pPr>
            <a:endParaRPr lang="it-IT" dirty="0"/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SPA</a:t>
            </a:r>
          </a:p>
          <a:p>
            <a:pPr marL="457200" indent="-457200">
              <a:buAutoNum type="arabicPeriod"/>
            </a:pPr>
            <a:endParaRPr lang="it-IT" dirty="0"/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Campo da tennis e da calcio</a:t>
            </a:r>
            <a:r>
              <a:rPr lang="it-IT" dirty="0">
                <a:highlight>
                  <a:srgbClr val="FFFF00"/>
                </a:highlight>
              </a:rPr>
              <a:t>*</a:t>
            </a:r>
            <a:r>
              <a:rPr lang="it-IT" dirty="0"/>
              <a:t> </a:t>
            </a:r>
          </a:p>
          <a:p>
            <a:pPr marL="457200" indent="-457200">
              <a:buNone/>
            </a:pPr>
            <a:endParaRPr lang="it-IT" dirty="0"/>
          </a:p>
          <a:p>
            <a:pPr marL="457200" indent="-457200">
              <a:buFont typeface="Arial" pitchFamily="34" charset="0"/>
              <a:buChar char="•"/>
            </a:pPr>
            <a:r>
              <a:rPr lang="it-IT" dirty="0"/>
              <a:t>Piscina esterna</a:t>
            </a:r>
            <a:r>
              <a:rPr lang="it-IT" dirty="0">
                <a:highlight>
                  <a:srgbClr val="FFFF00"/>
                </a:highlight>
              </a:rPr>
              <a:t>*</a:t>
            </a:r>
          </a:p>
          <a:p>
            <a:pPr>
              <a:buNone/>
            </a:pPr>
            <a:endParaRPr lang="it-IT" dirty="0"/>
          </a:p>
          <a:p>
            <a:pPr>
              <a:buFont typeface="Arial" pitchFamily="34" charset="0"/>
              <a:buChar char="•"/>
            </a:pPr>
            <a:r>
              <a:rPr lang="it-IT" dirty="0"/>
              <a:t>   </a:t>
            </a:r>
            <a:r>
              <a:rPr lang="it-IT" dirty="0" err="1"/>
              <a:t>Wi-fi</a:t>
            </a:r>
            <a:r>
              <a:rPr lang="it-IT" dirty="0"/>
              <a:t> gratuito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2103D32F-D7D1-1E41-86D3-E2C4C1AB98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81000"/>
            <a:ext cx="2362200" cy="1295400"/>
          </a:xfrm>
          <a:prstGeom prst="rect">
            <a:avLst/>
          </a:prstGeom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16DF5062-4920-0043-8DCB-BC7F7D758B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57200"/>
            <a:ext cx="1865376" cy="1219200"/>
          </a:xfrm>
          <a:prstGeom prst="rect">
            <a:avLst/>
          </a:prstGeom>
        </p:spPr>
      </p:pic>
      <p:pic>
        <p:nvPicPr>
          <p:cNvPr id="6" name="Immagine 8">
            <a:extLst>
              <a:ext uri="{FF2B5EF4-FFF2-40B4-BE49-F238E27FC236}">
                <a16:creationId xmlns:a16="http://schemas.microsoft.com/office/drawing/2014/main" id="{67B0F33E-F67B-7A4C-9DE8-83163717CB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990600"/>
            <a:ext cx="2021543" cy="1318552"/>
          </a:xfrm>
          <a:prstGeom prst="rect">
            <a:avLst/>
          </a:prstGeom>
        </p:spPr>
      </p:pic>
      <p:pic>
        <p:nvPicPr>
          <p:cNvPr id="7" name="Immagine 10">
            <a:extLst>
              <a:ext uri="{FF2B5EF4-FFF2-40B4-BE49-F238E27FC236}">
                <a16:creationId xmlns:a16="http://schemas.microsoft.com/office/drawing/2014/main" id="{91D6595F-1762-2448-93B9-7A6B47AB1F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86000"/>
            <a:ext cx="2209800" cy="1129917"/>
          </a:xfrm>
          <a:prstGeom prst="rect">
            <a:avLst/>
          </a:prstGeom>
        </p:spPr>
      </p:pic>
      <p:pic>
        <p:nvPicPr>
          <p:cNvPr id="8" name="Immagine 12">
            <a:extLst>
              <a:ext uri="{FF2B5EF4-FFF2-40B4-BE49-F238E27FC236}">
                <a16:creationId xmlns:a16="http://schemas.microsoft.com/office/drawing/2014/main" id="{873167B5-9160-CF4F-ADB6-353B91E7A5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581400"/>
            <a:ext cx="2336753" cy="1143000"/>
          </a:xfrm>
          <a:prstGeom prst="rect">
            <a:avLst/>
          </a:prstGeom>
        </p:spPr>
      </p:pic>
      <p:pic>
        <p:nvPicPr>
          <p:cNvPr id="9" name="Immagine 14">
            <a:extLst>
              <a:ext uri="{FF2B5EF4-FFF2-40B4-BE49-F238E27FC236}">
                <a16:creationId xmlns:a16="http://schemas.microsoft.com/office/drawing/2014/main" id="{171F65FE-9203-A04E-A973-2FC32C1B2C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114800"/>
            <a:ext cx="2729650" cy="1416327"/>
          </a:xfrm>
          <a:prstGeom prst="rect">
            <a:avLst/>
          </a:prstGeom>
        </p:spPr>
      </p:pic>
      <p:pic>
        <p:nvPicPr>
          <p:cNvPr id="10" name="Immagine 16">
            <a:extLst>
              <a:ext uri="{FF2B5EF4-FFF2-40B4-BE49-F238E27FC236}">
                <a16:creationId xmlns:a16="http://schemas.microsoft.com/office/drawing/2014/main" id="{96B63E3E-D5C4-454E-B7D2-7FACA14AD0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114800"/>
            <a:ext cx="3097062" cy="1423544"/>
          </a:xfrm>
          <a:prstGeom prst="rect">
            <a:avLst/>
          </a:prstGeom>
        </p:spPr>
      </p:pic>
      <p:pic>
        <p:nvPicPr>
          <p:cNvPr id="11" name="Immagine 18">
            <a:extLst>
              <a:ext uri="{FF2B5EF4-FFF2-40B4-BE49-F238E27FC236}">
                <a16:creationId xmlns:a16="http://schemas.microsoft.com/office/drawing/2014/main" id="{09BF8B3B-669A-ED4C-91FE-2CF6FC6D32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638800"/>
            <a:ext cx="2248197" cy="9906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9088592-C429-4750-995C-940207F6CD8C}"/>
              </a:ext>
            </a:extLst>
          </p:cNvPr>
          <p:cNvSpPr txBox="1"/>
          <p:nvPr/>
        </p:nvSpPr>
        <p:spPr>
          <a:xfrm>
            <a:off x="7771237" y="6169206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ighlight>
                  <a:srgbClr val="FFFF00"/>
                </a:highlight>
              </a:rPr>
              <a:t>* Servizi in </a:t>
            </a:r>
            <a:r>
              <a:rPr lang="it-IT" dirty="0" err="1">
                <a:highlight>
                  <a:srgbClr val="FFFF00"/>
                </a:highlight>
              </a:rPr>
              <a:t>comarketing</a:t>
            </a:r>
            <a:r>
              <a:rPr lang="it-IT" dirty="0">
                <a:highlight>
                  <a:srgbClr val="FFFF00"/>
                </a:highlight>
              </a:rPr>
              <a:t> con altre strutture del territorio</a:t>
            </a:r>
          </a:p>
        </p:txBody>
      </p:sp>
    </p:spTree>
  </p:cSld>
  <p:clrMapOvr>
    <a:masterClrMapping/>
  </p:clrMapOvr>
  <p:transition spd="med"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52400" y="304800"/>
            <a:ext cx="8382000" cy="6324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/>
              <a:t>Nel nostro albergo sarà possibile scegliere fra 2 percorsi.</a:t>
            </a:r>
          </a:p>
          <a:p>
            <a:pPr>
              <a:buNone/>
            </a:pPr>
            <a:r>
              <a:rPr lang="it-IT" dirty="0"/>
              <a:t>I SAPORI DEL NOSTRO TERRITORIO</a:t>
            </a:r>
          </a:p>
          <a:p>
            <a:r>
              <a:rPr lang="it-IT" dirty="0"/>
              <a:t>Visita ad un uliveto e raccolta delle olive.</a:t>
            </a:r>
          </a:p>
          <a:p>
            <a:r>
              <a:rPr lang="it-IT" dirty="0"/>
              <a:t>Visita all’oleificio </a:t>
            </a:r>
            <a:r>
              <a:rPr lang="it-IT" dirty="0" err="1"/>
              <a:t>Todaro</a:t>
            </a:r>
            <a:r>
              <a:rPr lang="it-IT" dirty="0"/>
              <a:t> e grotta mangiapane (presepe vivente)</a:t>
            </a:r>
          </a:p>
          <a:p>
            <a:r>
              <a:rPr lang="it-IT" dirty="0"/>
              <a:t>Visita all’azienda </a:t>
            </a:r>
            <a:r>
              <a:rPr lang="it-IT" dirty="0" err="1"/>
              <a:t>Firriato</a:t>
            </a:r>
            <a:r>
              <a:rPr lang="it-IT" dirty="0"/>
              <a:t> e ai vigneti di borgo </a:t>
            </a:r>
            <a:r>
              <a:rPr lang="it-IT" dirty="0" err="1"/>
              <a:t>Guarini</a:t>
            </a:r>
            <a:r>
              <a:rPr lang="it-IT" dirty="0"/>
              <a:t>, degustazione dei vini dell’azienda.</a:t>
            </a:r>
          </a:p>
          <a:p>
            <a:r>
              <a:rPr lang="it-IT" dirty="0"/>
              <a:t>Visita all’azienda e ai vigneti della Fazio, degustazione dei vini dell’azienda.</a:t>
            </a:r>
          </a:p>
          <a:p>
            <a:r>
              <a:rPr lang="it-IT" dirty="0"/>
              <a:t>Attività di trekking presso il parco urbano di </a:t>
            </a:r>
            <a:r>
              <a:rPr lang="it-IT" dirty="0" err="1"/>
              <a:t>Valderice</a:t>
            </a:r>
            <a:r>
              <a:rPr lang="it-IT" dirty="0"/>
              <a:t>, </a:t>
            </a:r>
            <a:r>
              <a:rPr lang="it-IT" dirty="0" err="1"/>
              <a:t>pic</a:t>
            </a:r>
            <a:r>
              <a:rPr lang="it-IT" dirty="0"/>
              <a:t> </a:t>
            </a:r>
            <a:r>
              <a:rPr lang="it-IT" dirty="0" err="1"/>
              <a:t>nic</a:t>
            </a:r>
            <a:r>
              <a:rPr lang="it-IT" dirty="0"/>
              <a:t> all’aperto, visita alla città di Trapani.</a:t>
            </a:r>
          </a:p>
          <a:p>
            <a:r>
              <a:rPr lang="it-IT" dirty="0"/>
              <a:t>Visita al borgo di Erice (balio, castello di venere, chiesa madre </a:t>
            </a:r>
            <a:r>
              <a:rPr lang="it-IT" dirty="0">
                <a:highlight>
                  <a:srgbClr val="FFFF00"/>
                </a:highlight>
              </a:rPr>
              <a:t>ecc.).</a:t>
            </a:r>
          </a:p>
          <a:p>
            <a:r>
              <a:rPr lang="it-IT" dirty="0"/>
              <a:t>Visita al parco archeologico di Segesta e percorso relax alle terme </a:t>
            </a:r>
            <a:r>
              <a:rPr lang="it-IT" dirty="0" err="1"/>
              <a:t>segestane</a:t>
            </a:r>
            <a:r>
              <a:rPr lang="it-IT" dirty="0"/>
              <a:t>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</p:txBody>
      </p:sp>
      <p:pic>
        <p:nvPicPr>
          <p:cNvPr id="22530" name="Picture 2" descr="IL PRIMO VINO VEGANO? Ã IL SICILIANO FIRRIATO - BE shopp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1524000"/>
            <a:ext cx="3148583" cy="1602332"/>
          </a:xfrm>
          <a:prstGeom prst="rect">
            <a:avLst/>
          </a:prstGeom>
          <a:noFill/>
        </p:spPr>
      </p:pic>
      <p:pic>
        <p:nvPicPr>
          <p:cNvPr id="22532" name="Picture 4" descr="Parco urbano di Misericordia | Valderice on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0" y="3810000"/>
            <a:ext cx="3124200" cy="15621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09600" y="533400"/>
            <a:ext cx="9956800" cy="59405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600" dirty="0"/>
              <a:t>WALKING IN NATURE</a:t>
            </a:r>
          </a:p>
          <a:p>
            <a:r>
              <a:rPr lang="it-IT" dirty="0"/>
              <a:t>Visita del molino </a:t>
            </a:r>
            <a:r>
              <a:rPr lang="it-IT" dirty="0" err="1"/>
              <a:t>Excelsior</a:t>
            </a:r>
            <a:r>
              <a:rPr lang="it-IT" dirty="0"/>
              <a:t> (tecniche di lavorazione antiche) e confronto con il molino </a:t>
            </a:r>
            <a:r>
              <a:rPr lang="it-IT" dirty="0" err="1"/>
              <a:t>Oddo</a:t>
            </a:r>
            <a:r>
              <a:rPr lang="it-IT" dirty="0"/>
              <a:t> (tecniche di lavorazione moderne). Preparazione e degustazione di un prodotto tipico trapanese, preparato, anche, con farine particolari, quale le </a:t>
            </a:r>
            <a:r>
              <a:rPr lang="it-IT" dirty="0" err="1"/>
              <a:t>busiate</a:t>
            </a:r>
            <a:r>
              <a:rPr lang="it-IT" dirty="0"/>
              <a:t> al pesto alla trapanese e abbinamento a vini delle aziende vinicole Fazio e </a:t>
            </a:r>
            <a:r>
              <a:rPr lang="it-IT" dirty="0" err="1"/>
              <a:t>Firriato</a:t>
            </a:r>
            <a:r>
              <a:rPr lang="it-IT" dirty="0"/>
              <a:t>.</a:t>
            </a:r>
          </a:p>
          <a:p>
            <a:r>
              <a:rPr lang="it-IT" dirty="0"/>
              <a:t>Attività di trekking nel sentiero montano di Cofano, </a:t>
            </a:r>
            <a:r>
              <a:rPr lang="it-IT" dirty="0" err="1"/>
              <a:t>pic</a:t>
            </a:r>
            <a:r>
              <a:rPr lang="it-IT" dirty="0"/>
              <a:t> </a:t>
            </a:r>
            <a:r>
              <a:rPr lang="it-IT" dirty="0" err="1"/>
              <a:t>nic</a:t>
            </a:r>
            <a:r>
              <a:rPr lang="it-IT" dirty="0"/>
              <a:t> e visita alla tonnara di Cofano.</a:t>
            </a:r>
          </a:p>
          <a:p>
            <a:r>
              <a:rPr lang="it-IT" dirty="0"/>
              <a:t>Visita alla tonnara di </a:t>
            </a:r>
            <a:r>
              <a:rPr lang="it-IT" dirty="0" err="1"/>
              <a:t>Bonagia</a:t>
            </a:r>
            <a:r>
              <a:rPr lang="it-IT" dirty="0"/>
              <a:t>, San </a:t>
            </a:r>
            <a:r>
              <a:rPr lang="it-IT" dirty="0" err="1"/>
              <a:t>Cusumano</a:t>
            </a:r>
            <a:r>
              <a:rPr lang="it-IT" dirty="0"/>
              <a:t> e Nubia.</a:t>
            </a:r>
          </a:p>
          <a:p>
            <a:r>
              <a:rPr lang="it-IT" dirty="0"/>
              <a:t> Visita al museo del sale di Nubia e alle saline.</a:t>
            </a:r>
          </a:p>
          <a:p>
            <a:r>
              <a:rPr lang="it-IT" dirty="0"/>
              <a:t>Visita ad un vigneto, raccolta delle uve e visita della cantina </a:t>
            </a:r>
            <a:r>
              <a:rPr lang="it-IT" dirty="0" err="1"/>
              <a:t>Firriato</a:t>
            </a:r>
            <a:r>
              <a:rPr lang="it-IT" dirty="0"/>
              <a:t> per osservare le procedure di vinificazione e degustare alcuni vini.</a:t>
            </a:r>
          </a:p>
          <a:p>
            <a:r>
              <a:rPr lang="it-IT" dirty="0"/>
              <a:t>Escursione in barca, da </a:t>
            </a:r>
            <a:r>
              <a:rPr lang="it-IT" dirty="0" err="1"/>
              <a:t>Bonagia</a:t>
            </a:r>
            <a:r>
              <a:rPr lang="it-IT" dirty="0"/>
              <a:t> a San Vito lo Capo, attività di pesca, utilizzare il pescato per la preparazione del </a:t>
            </a:r>
            <a:r>
              <a:rPr lang="it-IT" dirty="0" err="1"/>
              <a:t>cous</a:t>
            </a:r>
            <a:r>
              <a:rPr lang="it-IT" dirty="0"/>
              <a:t> </a:t>
            </a:r>
            <a:r>
              <a:rPr lang="it-IT" dirty="0" err="1"/>
              <a:t>cous</a:t>
            </a:r>
            <a:r>
              <a:rPr lang="it-IT" dirty="0"/>
              <a:t>, di seguito, degustazione di questo piatto.</a:t>
            </a:r>
          </a:p>
          <a:p>
            <a:r>
              <a:rPr lang="it-IT" dirty="0"/>
              <a:t>Giornata relax nella spiaggia di </a:t>
            </a:r>
            <a:r>
              <a:rPr lang="it-IT" dirty="0" err="1"/>
              <a:t>Cornino</a:t>
            </a:r>
            <a:r>
              <a:rPr lang="it-IT" dirty="0"/>
              <a:t>, attesa dello sbarco della Madonna di </a:t>
            </a:r>
            <a:r>
              <a:rPr lang="it-IT" dirty="0" err="1"/>
              <a:t>Custonaci</a:t>
            </a:r>
            <a:r>
              <a:rPr lang="it-IT" dirty="0"/>
              <a:t> e partecipazione alla processione.</a:t>
            </a:r>
          </a:p>
          <a:p>
            <a:pPr>
              <a:buNone/>
            </a:pPr>
            <a:r>
              <a:rPr lang="it-IT" dirty="0"/>
              <a:t>Per entrambi i percorsi sarà messo a disposizione un </a:t>
            </a:r>
            <a:r>
              <a:rPr lang="it-IT" u="sng" dirty="0"/>
              <a:t>transfer</a:t>
            </a:r>
            <a:r>
              <a:rPr lang="it-IT" dirty="0"/>
              <a:t>, che</a:t>
            </a:r>
          </a:p>
          <a:p>
            <a:pPr>
              <a:buNone/>
            </a:pPr>
            <a:r>
              <a:rPr lang="it-IT" dirty="0"/>
              <a:t>permetterà di spostarsi con facilità e raggiungere mete più lontane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ransition>
    <p:spli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9956800" cy="1143000"/>
          </a:xfrm>
        </p:spPr>
        <p:txBody>
          <a:bodyPr/>
          <a:lstStyle/>
          <a:p>
            <a:r>
              <a:rPr lang="it-IT" dirty="0"/>
              <a:t>Analisi dei prezzi della concorrenza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47800" y="2895600"/>
          <a:ext cx="8128000" cy="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Foglio di lavoro" r:id="rId3" imgW="311515005" imgH="200021" progId="Excel.Sheet.12">
                  <p:embed/>
                </p:oleObj>
              </mc:Choice>
              <mc:Fallback>
                <p:oleObj name="Foglio di lavoro" r:id="rId3" imgW="311515005" imgH="200021" progId="Excel.Shee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895600"/>
                        <a:ext cx="8128000" cy="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04800" y="2362200"/>
          <a:ext cx="11263550" cy="165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Foglio di lavoro" r:id="rId5" imgW="9153425" imgH="1342920" progId="Excel.Sheet.12">
                  <p:embed/>
                </p:oleObj>
              </mc:Choice>
              <mc:Fallback>
                <p:oleObj name="Foglio di lavoro" r:id="rId5" imgW="9153425" imgH="1342920" progId="Excel.Sheet.12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62200"/>
                        <a:ext cx="11263550" cy="165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681D6B-08A9-4CA3-B359-DC3E98D0718E}"/>
              </a:ext>
            </a:extLst>
          </p:cNvPr>
          <p:cNvSpPr txBox="1"/>
          <p:nvPr/>
        </p:nvSpPr>
        <p:spPr>
          <a:xfrm>
            <a:off x="914400" y="1371600"/>
            <a:ext cx="9829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i="1" dirty="0">
                <a:solidFill>
                  <a:schemeClr val="tx2"/>
                </a:solidFill>
              </a:rPr>
              <a:t>ALCUNE ATTRATTIVE DEL NOSTRO TERRITORIO</a:t>
            </a:r>
          </a:p>
          <a:p>
            <a:pPr algn="ctr"/>
            <a:endParaRPr lang="it-IT" sz="4400" dirty="0"/>
          </a:p>
        </p:txBody>
      </p:sp>
      <p:sp>
        <p:nvSpPr>
          <p:cNvPr id="6" name="Callout: linea piegata con barra in risalto 5">
            <a:extLst>
              <a:ext uri="{FF2B5EF4-FFF2-40B4-BE49-F238E27FC236}">
                <a16:creationId xmlns:a16="http://schemas.microsoft.com/office/drawing/2014/main" id="{E4BED7C1-C13E-4C27-A7FC-852F506431EA}"/>
              </a:ext>
            </a:extLst>
          </p:cNvPr>
          <p:cNvSpPr/>
          <p:nvPr/>
        </p:nvSpPr>
        <p:spPr>
          <a:xfrm>
            <a:off x="8763000" y="152400"/>
            <a:ext cx="2514600" cy="990600"/>
          </a:xfrm>
          <a:prstGeom prst="accent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Slide aggiunta</a:t>
            </a:r>
          </a:p>
        </p:txBody>
      </p:sp>
    </p:spTree>
  </p:cSld>
  <p:clrMapOvr>
    <a:masterClrMapping/>
  </p:clrMapOvr>
  <p:transition spd="med"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52400" y="152400"/>
            <a:ext cx="8001000" cy="6705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500" dirty="0"/>
              <a:t>Abbiamo la fortuna di vivere in un territorio ricco di risorse naturali e attrattive turistiche. </a:t>
            </a:r>
          </a:p>
          <a:p>
            <a:pPr algn="ctr">
              <a:buNone/>
            </a:pPr>
            <a:r>
              <a:rPr lang="it-IT" sz="1500" dirty="0"/>
              <a:t>Le attrattive più vicine a </a:t>
            </a:r>
            <a:r>
              <a:rPr lang="it-IT" sz="1500" dirty="0" err="1"/>
              <a:t>Valderice</a:t>
            </a:r>
            <a:r>
              <a:rPr lang="it-IT" sz="1500" dirty="0"/>
              <a:t> sono:  il borgo di Erice, il paradiso naturale e marittimo della città di San Vito Lo Capo e la città di Trapani.</a:t>
            </a:r>
          </a:p>
          <a:p>
            <a:pPr algn="ctr">
              <a:buNone/>
            </a:pPr>
            <a:r>
              <a:rPr lang="it-IT" sz="2000" b="1" dirty="0">
                <a:latin typeface="Baskerville Old Face" pitchFamily="18" charset="0"/>
              </a:rPr>
              <a:t>ERICE</a:t>
            </a:r>
            <a:endParaRPr lang="it-IT" sz="3600" b="1" i="1" dirty="0">
              <a:latin typeface="Baskerville Old Face" pitchFamily="18" charset="0"/>
            </a:endParaRPr>
          </a:p>
          <a:p>
            <a:pPr algn="ctr">
              <a:buNone/>
            </a:pPr>
            <a:r>
              <a:rPr lang="it-IT" sz="1700" dirty="0">
                <a:latin typeface="+mj-lt"/>
              </a:rPr>
              <a:t>Erice, meraviglioso paese, è un'attrazione turistica situata a ben 800 metri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dal mare, unica in ogni genere per tutti i visitatori. È una cittadina medievale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purissima con strutture rurali, che offre una vista mozzafiato da qualunque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lato la si guardi. Erice, offre un'esperienza magnifica per i turisti, che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percorrendo quelle stradine ricche di cultura e di tradizione culinaria hanno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la possibilità di attivare i propri sensi ed immergersi nel borgo medievale.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Come principali attrazioni, Erice dispone: del Castello di Venere, la </a:t>
            </a:r>
            <a:r>
              <a:rPr lang="it-IT" sz="1700" dirty="0" err="1">
                <a:latin typeface="+mj-lt"/>
              </a:rPr>
              <a:t>Madrice</a:t>
            </a:r>
            <a:r>
              <a:rPr lang="it-IT" sz="1700" dirty="0">
                <a:latin typeface="+mj-lt"/>
              </a:rPr>
              <a:t>,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il Quartiere Spagnolo, la torre Campanaria, le Mura Elimo-Puniche e la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Chiesa Sant'Orsola.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Inoltre, è immensa la tradizione culinaria di cui dispone, famosa in tutto il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mondo per la specialità come le genovesi alla crema pasticciera, le arancine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alla carne e al burro ed il famoso e rinomato pesto alla trapanese.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Insomma, Erice è una delle più grandi espressioni di cultura e tradizione</a:t>
            </a:r>
          </a:p>
          <a:p>
            <a:pPr algn="ctr">
              <a:buNone/>
            </a:pPr>
            <a:r>
              <a:rPr lang="it-IT" sz="1700" dirty="0">
                <a:latin typeface="+mj-lt"/>
              </a:rPr>
              <a:t>culinarie di cui la nostra fantastica isola dispone.</a:t>
            </a:r>
          </a:p>
        </p:txBody>
      </p:sp>
      <p:pic>
        <p:nvPicPr>
          <p:cNvPr id="6146" name="Picture 2" descr="Erice Cosa Vedere - Idee di viaggio - Zingarate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18750">
            <a:off x="8071229" y="3395444"/>
            <a:ext cx="3426341" cy="1763557"/>
          </a:xfrm>
          <a:prstGeom prst="rect">
            <a:avLst/>
          </a:prstGeom>
          <a:noFill/>
        </p:spPr>
      </p:pic>
      <p:pic>
        <p:nvPicPr>
          <p:cNvPr id="6148" name="Picture 4" descr="Il Borgo incantato di Erice tra mercatini di Natale e bellezza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7033">
            <a:off x="8257598" y="1071185"/>
            <a:ext cx="3340630" cy="1887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7855176"/>
      </p:ext>
    </p:extLst>
  </p:cSld>
  <p:clrMapOvr>
    <a:masterClrMapping/>
  </p:clrMapOvr>
  <p:transition spd="med">
    <p:newsfla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Quartiere Spagnolo (Erice): AGGIORNATO 2020 - tutto quello che c'Ã¨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971800"/>
            <a:ext cx="2962275" cy="3505200"/>
          </a:xfrm>
          <a:prstGeom prst="rect">
            <a:avLst/>
          </a:prstGeom>
          <a:noFill/>
        </p:spPr>
      </p:pic>
      <p:sp>
        <p:nvSpPr>
          <p:cNvPr id="21" name="Segnaposto contenuto 20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6553200" cy="449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200" b="1" i="1" dirty="0">
                <a:solidFill>
                  <a:schemeClr val="tx2"/>
                </a:solidFill>
                <a:latin typeface="+mj-lt"/>
              </a:rPr>
              <a:t>LE TAPPE DEL NOSTRO ITINERARIO</a:t>
            </a:r>
          </a:p>
          <a:p>
            <a:pPr>
              <a:buNone/>
            </a:pPr>
            <a:r>
              <a:rPr lang="it-IT" sz="2300" dirty="0"/>
              <a:t>-Chiesa </a:t>
            </a:r>
            <a:r>
              <a:rPr lang="it-IT" sz="2300" dirty="0" err="1"/>
              <a:t>Madrice</a:t>
            </a:r>
            <a:r>
              <a:rPr lang="it-IT" sz="2300" dirty="0"/>
              <a:t> e Torre Campanaria</a:t>
            </a:r>
          </a:p>
          <a:p>
            <a:pPr>
              <a:buNone/>
            </a:pPr>
            <a:r>
              <a:rPr lang="it-IT" sz="2300" dirty="0"/>
              <a:t>-Museo </a:t>
            </a:r>
            <a:r>
              <a:rPr lang="it-IT" sz="2300" dirty="0" err="1"/>
              <a:t>Cordici</a:t>
            </a:r>
            <a:endParaRPr lang="it-IT" sz="2300" dirty="0"/>
          </a:p>
          <a:p>
            <a:pPr>
              <a:buNone/>
            </a:pPr>
            <a:r>
              <a:rPr lang="it-IT" sz="2300" dirty="0"/>
              <a:t>-Giardino del </a:t>
            </a:r>
            <a:r>
              <a:rPr lang="it-IT" sz="2300" dirty="0" err="1"/>
              <a:t>Balio</a:t>
            </a:r>
            <a:endParaRPr lang="it-IT" sz="2300" dirty="0"/>
          </a:p>
          <a:p>
            <a:pPr>
              <a:buNone/>
            </a:pPr>
            <a:r>
              <a:rPr lang="it-IT" sz="2300" dirty="0"/>
              <a:t>-Castello di Venere</a:t>
            </a:r>
          </a:p>
          <a:p>
            <a:pPr>
              <a:buNone/>
            </a:pPr>
            <a:r>
              <a:rPr lang="it-IT" sz="2300" dirty="0"/>
              <a:t>-Mura </a:t>
            </a:r>
            <a:r>
              <a:rPr lang="it-IT" sz="2300" dirty="0" err="1"/>
              <a:t>Elimo-Puniche</a:t>
            </a:r>
            <a:endParaRPr lang="it-IT" sz="2300" dirty="0"/>
          </a:p>
          <a:p>
            <a:pPr>
              <a:buNone/>
            </a:pPr>
            <a:r>
              <a:rPr lang="it-IT" sz="2300" dirty="0"/>
              <a:t>-Chiesa Sant'Orsola</a:t>
            </a:r>
          </a:p>
          <a:p>
            <a:pPr>
              <a:buNone/>
            </a:pPr>
            <a:r>
              <a:rPr lang="it-IT" sz="2300" dirty="0"/>
              <a:t>-Quartiere Spagnolo</a:t>
            </a:r>
          </a:p>
        </p:txBody>
      </p:sp>
      <p:pic>
        <p:nvPicPr>
          <p:cNvPr id="5122" name="Picture 2" descr="Giardini del Balio (Erice): AGGIORNATO 2020 - tutto quello che c'Ã¨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"/>
            <a:ext cx="3641624" cy="2647950"/>
          </a:xfrm>
          <a:prstGeom prst="rect">
            <a:avLst/>
          </a:prstGeom>
          <a:noFill/>
        </p:spPr>
      </p:pic>
      <p:pic>
        <p:nvPicPr>
          <p:cNvPr id="5124" name="Picture 4" descr="Chiesa Madre - Cosa vedere a Erice - Castelli, chiese, monumenti e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038600"/>
            <a:ext cx="3750253" cy="2590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orient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34200" y="0"/>
            <a:ext cx="2133600" cy="731838"/>
          </a:xfrm>
        </p:spPr>
        <p:txBody>
          <a:bodyPr/>
          <a:lstStyle/>
          <a:p>
            <a:r>
              <a:rPr lang="it-IT" sz="3600" b="1" i="1" dirty="0">
                <a:latin typeface="Baskerville Old Face" panose="02020602080505020303" pitchFamily="18" charset="0"/>
              </a:rPr>
              <a:t>Trapani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3657600" y="762000"/>
            <a:ext cx="7924800" cy="6096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700" dirty="0"/>
              <a:t>Trapani, una delle città più antiche del mediterraneo, particolare la sua</a:t>
            </a:r>
          </a:p>
          <a:p>
            <a:pPr algn="ctr">
              <a:buNone/>
            </a:pPr>
            <a:r>
              <a:rPr lang="it-IT" sz="1700" dirty="0"/>
              <a:t>forma a punta rivolta ad uno sguardo di amore verso le isole Egadi.</a:t>
            </a:r>
          </a:p>
          <a:p>
            <a:pPr algn="ctr">
              <a:buNone/>
            </a:pPr>
            <a:r>
              <a:rPr lang="it-IT" sz="1700" dirty="0"/>
              <a:t>Originariamente abitata dagli </a:t>
            </a:r>
            <a:r>
              <a:rPr lang="it-IT" sz="1700" dirty="0" err="1"/>
              <a:t>elimi</a:t>
            </a:r>
            <a:r>
              <a:rPr lang="it-IT" sz="1700" dirty="0"/>
              <a:t> che la utilizzavano come porto, e</a:t>
            </a:r>
          </a:p>
          <a:p>
            <a:pPr algn="ctr">
              <a:buNone/>
            </a:pPr>
            <a:r>
              <a:rPr lang="it-IT" sz="1700" dirty="0"/>
              <a:t>successivamente colonizzata dai fenici e sfruttata per la sua particolare</a:t>
            </a:r>
          </a:p>
          <a:p>
            <a:pPr algn="ctr">
              <a:buNone/>
            </a:pPr>
            <a:r>
              <a:rPr lang="it-IT" sz="1700" dirty="0"/>
              <a:t>posizione geografica la resero un efficiente scalo marittimo commerciale.</a:t>
            </a:r>
          </a:p>
          <a:p>
            <a:pPr algn="ctr">
              <a:buNone/>
            </a:pPr>
            <a:r>
              <a:rPr lang="it-IT" sz="1700" dirty="0"/>
              <a:t>Città famosa per il sale e le sue saline, la pesca e la produzione del tonno</a:t>
            </a:r>
          </a:p>
          <a:p>
            <a:pPr algn="ctr">
              <a:buNone/>
            </a:pPr>
            <a:r>
              <a:rPr lang="it-IT" sz="1700" dirty="0"/>
              <a:t>fresco, i mulini a vento. Possiede una vastissima tradizione del cibo, dove si</a:t>
            </a:r>
          </a:p>
          <a:p>
            <a:pPr algn="ctr">
              <a:buNone/>
            </a:pPr>
            <a:r>
              <a:rPr lang="it-IT" sz="1700" dirty="0"/>
              <a:t>può degustare: la Caponata di melanzane, il panino con le </a:t>
            </a:r>
            <a:r>
              <a:rPr lang="it-IT" sz="1700" dirty="0" err="1"/>
              <a:t>Panelle</a:t>
            </a:r>
            <a:r>
              <a:rPr lang="it-IT" sz="1700" dirty="0"/>
              <a:t>, il pesto</a:t>
            </a:r>
          </a:p>
          <a:p>
            <a:pPr algn="ctr">
              <a:buNone/>
            </a:pPr>
            <a:r>
              <a:rPr lang="it-IT" sz="1700" dirty="0"/>
              <a:t>alla Trapanese, i dolci: come la Cassata, il cannolo con la ricotta e molto</a:t>
            </a:r>
          </a:p>
          <a:p>
            <a:pPr algn="ctr">
              <a:buNone/>
            </a:pPr>
            <a:r>
              <a:rPr lang="it-IT" sz="1700" dirty="0"/>
              <a:t>altro.</a:t>
            </a:r>
          </a:p>
          <a:p>
            <a:pPr algn="ctr">
              <a:buNone/>
            </a:pPr>
            <a:r>
              <a:rPr lang="it-IT" sz="1700" dirty="0"/>
              <a:t>Questa bellissima città è ricca di storia che i nostri antenati ci hanno</a:t>
            </a:r>
          </a:p>
          <a:p>
            <a:pPr algn="ctr">
              <a:buNone/>
            </a:pPr>
            <a:r>
              <a:rPr lang="it-IT" sz="1700" dirty="0"/>
              <a:t>tramandato e che adesso noi concittadini porteremo avanti nel tempo</a:t>
            </a:r>
          </a:p>
          <a:p>
            <a:pPr algn="ctr">
              <a:buNone/>
            </a:pPr>
            <a:r>
              <a:rPr lang="it-IT" sz="1700" dirty="0"/>
              <a:t>prendendone cura. È possibile visitare luoghi e monumenti magnifici come: il</a:t>
            </a:r>
          </a:p>
          <a:p>
            <a:pPr algn="ctr">
              <a:buNone/>
            </a:pPr>
            <a:r>
              <a:rPr lang="it-IT" sz="1700" dirty="0"/>
              <a:t>museo regionale Conte Agostino </a:t>
            </a:r>
            <a:r>
              <a:rPr lang="it-IT" sz="1700" dirty="0" err="1"/>
              <a:t>Pepoli</a:t>
            </a:r>
            <a:r>
              <a:rPr lang="it-IT" sz="1700" dirty="0"/>
              <a:t>, la Riserva Naturale delle Saline di</a:t>
            </a:r>
          </a:p>
          <a:p>
            <a:pPr algn="ctr">
              <a:buNone/>
            </a:pPr>
            <a:r>
              <a:rPr lang="it-IT" sz="1700" dirty="0"/>
              <a:t>trapani, il Mercato del Pesce, Torre di </a:t>
            </a:r>
            <a:r>
              <a:rPr lang="it-IT" sz="1700" dirty="0" err="1"/>
              <a:t>Ligny</a:t>
            </a:r>
            <a:r>
              <a:rPr lang="it-IT" sz="1700" dirty="0"/>
              <a:t>, la Chiesa del Purgatorio e tanto</a:t>
            </a:r>
          </a:p>
          <a:p>
            <a:pPr algn="ctr">
              <a:buNone/>
            </a:pPr>
            <a:r>
              <a:rPr lang="it-IT" sz="1700" dirty="0"/>
              <a:t>altro..</a:t>
            </a:r>
          </a:p>
          <a:p>
            <a:pPr algn="ctr">
              <a:buNone/>
            </a:pPr>
            <a:r>
              <a:rPr lang="it-IT" sz="1700" dirty="0"/>
              <a:t> Immenso è l'amore che questa città può donare al visitatore</a:t>
            </a:r>
          </a:p>
          <a:p>
            <a:pPr algn="ctr">
              <a:buNone/>
            </a:pPr>
            <a:r>
              <a:rPr lang="it-IT" sz="1700" dirty="0"/>
              <a:t>disponendo di elevate risorse culturali e di tradizioni verso il cibo.</a:t>
            </a:r>
          </a:p>
        </p:txBody>
      </p:sp>
      <p:pic>
        <p:nvPicPr>
          <p:cNvPr id="1026" name="Picture 2" descr="Trapani - Wikip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26864">
            <a:off x="315911" y="2213021"/>
            <a:ext cx="3492419" cy="23717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24600" y="152400"/>
            <a:ext cx="3505200" cy="1143000"/>
          </a:xfrm>
        </p:spPr>
        <p:txBody>
          <a:bodyPr>
            <a:normAutofit/>
          </a:bodyPr>
          <a:lstStyle/>
          <a:p>
            <a:r>
              <a:rPr lang="it-IT" sz="3200" b="1" i="1" dirty="0"/>
              <a:t>ITINERARIO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5715000" y="1295400"/>
            <a:ext cx="5791200" cy="3810000"/>
          </a:xfrm>
        </p:spPr>
        <p:txBody>
          <a:bodyPr/>
          <a:lstStyle/>
          <a:p>
            <a:pPr>
              <a:buNone/>
            </a:pPr>
            <a:r>
              <a:rPr lang="it-IT" dirty="0"/>
              <a:t>-Museo Regionale Conte Agostino</a:t>
            </a:r>
          </a:p>
          <a:p>
            <a:pPr>
              <a:buNone/>
            </a:pPr>
            <a:r>
              <a:rPr lang="it-IT" dirty="0"/>
              <a:t> </a:t>
            </a:r>
            <a:r>
              <a:rPr lang="it-IT" dirty="0" err="1"/>
              <a:t>Pepoli</a:t>
            </a:r>
            <a:r>
              <a:rPr lang="it-IT" dirty="0"/>
              <a:t> e Riserva Naturale Saline di</a:t>
            </a:r>
          </a:p>
          <a:p>
            <a:pPr>
              <a:buNone/>
            </a:pPr>
            <a:r>
              <a:rPr lang="it-IT" dirty="0"/>
              <a:t> Trapani e </a:t>
            </a:r>
            <a:r>
              <a:rPr lang="it-IT" dirty="0" err="1"/>
              <a:t>Paceco</a:t>
            </a:r>
            <a:r>
              <a:rPr lang="it-IT" dirty="0"/>
              <a:t> </a:t>
            </a:r>
          </a:p>
          <a:p>
            <a:pPr>
              <a:buNone/>
            </a:pPr>
            <a:r>
              <a:rPr lang="it-IT" dirty="0"/>
              <a:t>-Mercato del Pesce e Bastione Conca</a:t>
            </a:r>
          </a:p>
          <a:p>
            <a:pPr>
              <a:buNone/>
            </a:pPr>
            <a:r>
              <a:rPr lang="it-IT" dirty="0"/>
              <a:t> Trapani</a:t>
            </a:r>
          </a:p>
          <a:p>
            <a:pPr>
              <a:buNone/>
            </a:pPr>
            <a:r>
              <a:rPr lang="it-IT" dirty="0"/>
              <a:t> -Torre </a:t>
            </a:r>
            <a:r>
              <a:rPr lang="it-IT" dirty="0" err="1"/>
              <a:t>Ligny</a:t>
            </a:r>
            <a:r>
              <a:rPr lang="it-IT" dirty="0"/>
              <a:t> </a:t>
            </a:r>
          </a:p>
          <a:p>
            <a:pPr>
              <a:buNone/>
            </a:pPr>
            <a:r>
              <a:rPr lang="it-IT" dirty="0"/>
              <a:t>-Chiesa del purgatorio </a:t>
            </a:r>
          </a:p>
        </p:txBody>
      </p:sp>
      <p:pic>
        <p:nvPicPr>
          <p:cNvPr id="3074" name="Picture 2" descr="Torre di ligny - Trapani - Italy | La torre di Ligny (Turrigâ¦ | Flick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56955">
            <a:off x="646494" y="900604"/>
            <a:ext cx="4334933" cy="2438400"/>
          </a:xfrm>
          <a:prstGeom prst="rect">
            <a:avLst/>
          </a:prstGeom>
          <a:noFill/>
        </p:spPr>
      </p:pic>
      <p:pic>
        <p:nvPicPr>
          <p:cNvPr id="3076" name="Picture 4" descr="Riserva Naturale Saline Di Trapani E Paceco: AGGIORNATO 2020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70183">
            <a:off x="1345413" y="3682558"/>
            <a:ext cx="3838291" cy="2819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4191000" cy="655638"/>
          </a:xfrm>
        </p:spPr>
        <p:txBody>
          <a:bodyPr>
            <a:noAutofit/>
          </a:bodyPr>
          <a:lstStyle/>
          <a:p>
            <a:r>
              <a:rPr lang="it-IT" sz="3600" b="1" i="1" dirty="0">
                <a:latin typeface="Baskerville Old Face" panose="02020602080505020303" pitchFamily="18" charset="0"/>
              </a:rPr>
              <a:t>San Vito Lo Capo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52400" y="990600"/>
            <a:ext cx="7239000" cy="5562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1800" dirty="0"/>
              <a:t>San Vito, è una località balneare che dista circa 40 km da Trapani,</a:t>
            </a:r>
          </a:p>
          <a:p>
            <a:pPr algn="ctr">
              <a:buNone/>
            </a:pPr>
            <a:r>
              <a:rPr lang="it-IT" sz="1800" dirty="0"/>
              <a:t>è famosa in tutto per il </a:t>
            </a:r>
            <a:r>
              <a:rPr lang="it-IT" sz="1800" dirty="0" err="1"/>
              <a:t>Cous</a:t>
            </a:r>
            <a:r>
              <a:rPr lang="it-IT" sz="1800" dirty="0"/>
              <a:t> </a:t>
            </a:r>
            <a:r>
              <a:rPr lang="it-IT" sz="1800" dirty="0" err="1"/>
              <a:t>Cous</a:t>
            </a:r>
            <a:r>
              <a:rPr lang="it-IT" sz="1800" dirty="0"/>
              <a:t> dove ogni anno i cittadini</a:t>
            </a:r>
          </a:p>
          <a:p>
            <a:pPr algn="ctr">
              <a:buNone/>
            </a:pPr>
            <a:r>
              <a:rPr lang="it-IT" sz="1800" dirty="0"/>
              <a:t>celebrano una vera e propria saga che prende il nome</a:t>
            </a:r>
          </a:p>
          <a:p>
            <a:pPr algn="ctr">
              <a:buNone/>
            </a:pPr>
            <a:r>
              <a:rPr lang="it-IT" sz="1800" dirty="0"/>
              <a:t>di "</a:t>
            </a:r>
            <a:r>
              <a:rPr lang="it-IT" sz="1800" dirty="0" err="1"/>
              <a:t>Cous</a:t>
            </a:r>
            <a:r>
              <a:rPr lang="it-IT" sz="1800" dirty="0"/>
              <a:t> </a:t>
            </a:r>
            <a:r>
              <a:rPr lang="it-IT" sz="1800" dirty="0" err="1"/>
              <a:t>Cous</a:t>
            </a:r>
            <a:r>
              <a:rPr lang="it-IT" sz="1800" dirty="0"/>
              <a:t> </a:t>
            </a:r>
            <a:r>
              <a:rPr lang="it-IT" sz="1800" dirty="0" err="1"/>
              <a:t>Fest</a:t>
            </a:r>
            <a:r>
              <a:rPr lang="it-IT" sz="1800" dirty="0"/>
              <a:t>", inoltre, è rinomata grazie al fatto di essere</a:t>
            </a:r>
          </a:p>
          <a:p>
            <a:pPr algn="ctr">
              <a:buNone/>
            </a:pPr>
            <a:r>
              <a:rPr lang="it-IT" sz="1800" dirty="0"/>
              <a:t>una delle 10 località balneari più belle d'Italia, con una spiaggia caraibica lunga circa 4,5 km.</a:t>
            </a:r>
          </a:p>
          <a:p>
            <a:pPr algn="ctr">
              <a:buNone/>
            </a:pPr>
            <a:r>
              <a:rPr lang="it-IT" sz="1800" dirty="0"/>
              <a:t>Bellissimo Borgo, composto da piccole vie che si incontrano nel centro del paese con architettura che richiama la Grecia e con sensazioni orientali passeggiando per le vie sorseggiando una granita al limone.</a:t>
            </a:r>
          </a:p>
          <a:p>
            <a:pPr algn="ctr">
              <a:buNone/>
            </a:pPr>
            <a:r>
              <a:rPr lang="it-IT" sz="1800" dirty="0"/>
              <a:t>Le principali attrazioni del luogo sono: La Riserva Naturale Orientata dello Zingaro, La Riserva di Monte Monaco, Il Santuario di San Vito ed Il Lago di Venere.</a:t>
            </a:r>
          </a:p>
          <a:p>
            <a:pPr algn="ctr">
              <a:buNone/>
            </a:pPr>
            <a:r>
              <a:rPr lang="it-IT" sz="1800" dirty="0"/>
              <a:t>In conclusione, magnifica località balneare consigliata a tutti i visitatori per trascorrere le</a:t>
            </a:r>
          </a:p>
          <a:p>
            <a:pPr algn="ctr">
              <a:buNone/>
            </a:pPr>
            <a:r>
              <a:rPr lang="it-IT" sz="1800" dirty="0"/>
              <a:t>vacanze con un connubio perfetto di cultura e cibo.</a:t>
            </a:r>
            <a:br>
              <a:rPr lang="it-IT" sz="1800" dirty="0"/>
            </a:br>
            <a:endParaRPr lang="it-IT" sz="1800" dirty="0"/>
          </a:p>
        </p:txBody>
      </p:sp>
      <p:pic>
        <p:nvPicPr>
          <p:cNvPr id="2052" name="Picture 4" descr="Cosa fare a San Vito Lo Capo: il sentiero di Monte Monaco - Russo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617">
            <a:off x="7460804" y="2315935"/>
            <a:ext cx="4119301" cy="24242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2667000" cy="655638"/>
          </a:xfrm>
        </p:spPr>
        <p:txBody>
          <a:bodyPr>
            <a:normAutofit fontScale="90000"/>
          </a:bodyPr>
          <a:lstStyle/>
          <a:p>
            <a:r>
              <a:rPr lang="it-IT" sz="3600" b="1" i="1" dirty="0"/>
              <a:t>Itinerario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5486400" cy="4873752"/>
          </a:xfrm>
        </p:spPr>
        <p:txBody>
          <a:bodyPr/>
          <a:lstStyle/>
          <a:p>
            <a:pPr>
              <a:buNone/>
            </a:pPr>
            <a:r>
              <a:rPr lang="it-IT" dirty="0"/>
              <a:t>-Monte Monaco </a:t>
            </a:r>
          </a:p>
          <a:p>
            <a:pPr>
              <a:buNone/>
            </a:pPr>
            <a:r>
              <a:rPr lang="it-IT" dirty="0"/>
              <a:t>-Riserva Naturale orientata dello</a:t>
            </a:r>
          </a:p>
          <a:p>
            <a:pPr>
              <a:buNone/>
            </a:pPr>
            <a:r>
              <a:rPr lang="it-IT" dirty="0"/>
              <a:t> Zingaro</a:t>
            </a:r>
          </a:p>
          <a:p>
            <a:pPr>
              <a:buNone/>
            </a:pPr>
            <a:r>
              <a:rPr lang="it-IT" dirty="0"/>
              <a:t> -Santuario di San Vito </a:t>
            </a:r>
          </a:p>
          <a:p>
            <a:pPr>
              <a:buNone/>
            </a:pPr>
            <a:r>
              <a:rPr lang="it-IT" dirty="0"/>
              <a:t>-Riserva Naturale orientata monte</a:t>
            </a:r>
          </a:p>
          <a:p>
            <a:pPr>
              <a:buNone/>
            </a:pPr>
            <a:r>
              <a:rPr lang="it-IT" dirty="0"/>
              <a:t> Cofano </a:t>
            </a:r>
          </a:p>
          <a:p>
            <a:pPr>
              <a:buNone/>
            </a:pPr>
            <a:r>
              <a:rPr lang="it-IT" dirty="0"/>
              <a:t>-Grotta dei Cavalli </a:t>
            </a:r>
          </a:p>
          <a:p>
            <a:pPr>
              <a:buNone/>
            </a:pPr>
            <a:r>
              <a:rPr lang="it-IT" dirty="0"/>
              <a:t>-Lago di Venere </a:t>
            </a:r>
          </a:p>
        </p:txBody>
      </p:sp>
      <p:pic>
        <p:nvPicPr>
          <p:cNvPr id="4098" name="Picture 2" descr="Lago di Venere, un luogo magico vicino San Vito lo Capo - Foto di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457200"/>
            <a:ext cx="3475546" cy="1952625"/>
          </a:xfrm>
          <a:prstGeom prst="rect">
            <a:avLst/>
          </a:prstGeom>
          <a:noFill/>
        </p:spPr>
      </p:pic>
      <p:pic>
        <p:nvPicPr>
          <p:cNvPr id="4100" name="Picture 4" descr="Meta a San Vito Lo Capo - La Riserva Naturale dello Zinga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1905000"/>
            <a:ext cx="3416692" cy="2247543"/>
          </a:xfrm>
          <a:prstGeom prst="rect">
            <a:avLst/>
          </a:prstGeom>
          <a:noFill/>
        </p:spPr>
      </p:pic>
      <p:pic>
        <p:nvPicPr>
          <p:cNvPr id="4102" name="Picture 6" descr="Santuario San Vito Lo Capo - San Vito W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962400"/>
            <a:ext cx="4000499" cy="26803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lus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1165</TotalTime>
  <Words>2162</Words>
  <Application>Microsoft Office PowerPoint</Application>
  <PresentationFormat>Widescreen</PresentationFormat>
  <Paragraphs>176</Paragraphs>
  <Slides>29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6" baseType="lpstr">
      <vt:lpstr>Arial</vt:lpstr>
      <vt:lpstr>Baskerville Old Face</vt:lpstr>
      <vt:lpstr>Century Schoolbook</vt:lpstr>
      <vt:lpstr>Wingdings</vt:lpstr>
      <vt:lpstr>Wingdings 2</vt:lpstr>
      <vt:lpstr>Loggia</vt:lpstr>
      <vt:lpstr>Foglio di lavoro</vt:lpstr>
      <vt:lpstr>Progetto “Albergo diffuso a Valderice”</vt:lpstr>
      <vt:lpstr>Presentazione standard di PowerPoint</vt:lpstr>
      <vt:lpstr>Presentazione standard di PowerPoint</vt:lpstr>
      <vt:lpstr>Borgotufi albergo diffuso</vt:lpstr>
      <vt:lpstr>Scicli albergo diffuso</vt:lpstr>
      <vt:lpstr> ALBERGO DIFFUSO HOME NATURE «TRA UN PANORAMA INAUDITO  E STORICHE BELLEZZE»</vt:lpstr>
      <vt:lpstr>LA MISSIONE  STRATEGICA DELL’IMPRESA</vt:lpstr>
      <vt:lpstr>FORMA GIURIDICA DEL NOSTRO ALBERGO DIFFUSO </vt:lpstr>
      <vt:lpstr>Per avviare l’albergo bisogna fare una Segnalazione Certificata di Inizio Impresa (SCIA), di cui mostriamo solo la prima pagina</vt:lpstr>
      <vt:lpstr>Per avviarlo inoltre bisogna fare una comunicazione all’agenzia delle entrate, che ci consente di aprire la partita iva</vt:lpstr>
      <vt:lpstr>Presentazione standard di PowerPoint</vt:lpstr>
      <vt:lpstr>Presentazione standard di PowerPoint</vt:lpstr>
      <vt:lpstr>Divino festival</vt:lpstr>
      <vt:lpstr>Presentazione standard di PowerPoint</vt:lpstr>
      <vt:lpstr>Presentazione standard di PowerPoint</vt:lpstr>
      <vt:lpstr>Presentazione standard di PowerPoint</vt:lpstr>
      <vt:lpstr>Politica promozionale del nostro albergo diffuso</vt:lpstr>
      <vt:lpstr>Menu’ di benvenuto</vt:lpstr>
      <vt:lpstr>Presentazione standard di PowerPoint</vt:lpstr>
      <vt:lpstr>Presentazione standard di PowerPoint</vt:lpstr>
      <vt:lpstr>Presentazione standard di PowerPoint</vt:lpstr>
      <vt:lpstr>Analisi dei prezzi della concorrenza</vt:lpstr>
      <vt:lpstr>Presentazione standard di PowerPoint</vt:lpstr>
      <vt:lpstr>Presentazione standard di PowerPoint</vt:lpstr>
      <vt:lpstr>Presentazione standard di PowerPoint</vt:lpstr>
      <vt:lpstr>Trapani </vt:lpstr>
      <vt:lpstr>ITINERARIO</vt:lpstr>
      <vt:lpstr>San Vito Lo Capo</vt:lpstr>
      <vt:lpstr>Itinerario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davidetosto709@gmail.com</dc:creator>
  <cp:lastModifiedBy>maria</cp:lastModifiedBy>
  <cp:revision>150</cp:revision>
  <dcterms:created xsi:type="dcterms:W3CDTF">2020-05-09T11:33:43Z</dcterms:created>
  <dcterms:modified xsi:type="dcterms:W3CDTF">2020-06-03T20:58:02Z</dcterms:modified>
</cp:coreProperties>
</file>