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
      <p:font typeface="Libre Baskerville" panose="020B0604020202020204" charset="0"/>
      <p:regular r:id="rId36"/>
      <p:bold r:id="rId37"/>
      <p: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AC811C5-91B0-4469-8AFF-9A436530A748}">
  <a:tblStyle styleId="{0AC811C5-91B0-4469-8AFF-9A436530A74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192CD4A-7A34-4A00-9A1E-E1DDB3D40EB5}"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1304" y="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4" name="Google Shape;14;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1" name="Google Shape;31;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8" name="Google Shape;38;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4" name="Google Shape;44;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5" name="Google Shape;45;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6" name="Google Shape;46;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7" name="Google Shape;47;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olo e testo verticale"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hotel2marisicilia.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facebook.com/Albergo-diffuso-Due-mari-100334905046086"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611560" y="0"/>
            <a:ext cx="7772400" cy="661459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4800"/>
              <a:buFont typeface="Calibri"/>
              <a:buNone/>
            </a:pPr>
            <a:r>
              <a:rPr lang="it-IT" sz="4800" i="1">
                <a:solidFill>
                  <a:srgbClr val="FF0000"/>
                </a:solidFill>
              </a:rPr>
              <a:t>Progetto PON per la realizzazione di un albergo diffuso nel territorio di Trapani realizzato da </a:t>
            </a:r>
            <a:br>
              <a:rPr lang="it-IT" sz="4800" i="1">
                <a:solidFill>
                  <a:srgbClr val="FF0000"/>
                </a:solidFill>
              </a:rPr>
            </a:br>
            <a:r>
              <a:rPr lang="it-IT" sz="4800" i="1">
                <a:solidFill>
                  <a:srgbClr val="FF0000"/>
                </a:solidFill>
              </a:rPr>
              <a:t>Marco Lamia </a:t>
            </a:r>
            <a:br>
              <a:rPr lang="it-IT" sz="4800" i="1">
                <a:solidFill>
                  <a:srgbClr val="FF0000"/>
                </a:solidFill>
              </a:rPr>
            </a:br>
            <a:r>
              <a:rPr lang="it-IT" sz="4800" i="1">
                <a:solidFill>
                  <a:srgbClr val="FF0000"/>
                </a:solidFill>
              </a:rPr>
              <a:t>Maria Simona Daidone Massimiliano Miceli.</a:t>
            </a:r>
            <a:endParaRPr sz="4800" i="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5"/>
          <p:cNvSpPr txBox="1">
            <a:spLocks noGrp="1"/>
          </p:cNvSpPr>
          <p:nvPr>
            <p:ph type="body" idx="1"/>
          </p:nvPr>
        </p:nvSpPr>
        <p:spPr>
          <a:xfrm>
            <a:off x="0" y="0"/>
            <a:ext cx="9144000" cy="6858000"/>
          </a:xfrm>
          <a:prstGeom prst="rect">
            <a:avLst/>
          </a:prstGeom>
          <a:blipFill rotWithShape="1">
            <a:blip r:embed="rId3">
              <a:alphaModFix amt="52999"/>
            </a:blip>
            <a:stretch>
              <a:fillRect/>
            </a:stretch>
          </a:blip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0000"/>
              </a:buClr>
              <a:buSzPts val="2375"/>
              <a:buNone/>
            </a:pPr>
            <a:r>
              <a:rPr lang="it-IT" sz="2375" b="1">
                <a:solidFill>
                  <a:srgbClr val="FF0000"/>
                </a:solidFill>
              </a:rPr>
              <a:t>Il benchmarking </a:t>
            </a:r>
            <a:r>
              <a:rPr lang="it-IT" sz="2312" b="1"/>
              <a:t>è un valido strumento che permette di aiutare l'azienda a migliorare con i propri processi apprendendo dall'esperienza di altri.</a:t>
            </a:r>
            <a:endParaRPr/>
          </a:p>
          <a:p>
            <a:pPr marL="0" lvl="0" indent="0" algn="l" rtl="0">
              <a:lnSpc>
                <a:spcPct val="100000"/>
              </a:lnSpc>
              <a:spcBef>
                <a:spcPts val="462"/>
              </a:spcBef>
              <a:spcAft>
                <a:spcPts val="0"/>
              </a:spcAft>
              <a:buClr>
                <a:schemeClr val="dk1"/>
              </a:buClr>
              <a:buSzPts val="2312"/>
              <a:buNone/>
            </a:pPr>
            <a:r>
              <a:rPr lang="it-IT" sz="2312" b="1"/>
              <a:t>Il termine inglese benchmarking è traducibile con </a:t>
            </a:r>
            <a:r>
              <a:rPr lang="it-IT" sz="2312" b="1">
                <a:solidFill>
                  <a:srgbClr val="FF0000"/>
                </a:solidFill>
              </a:rPr>
              <a:t>"parametro di riferimento" </a:t>
            </a:r>
            <a:r>
              <a:rPr lang="it-IT" sz="2312" b="1"/>
              <a:t>e definisce lo standard con cui rapportarsi.</a:t>
            </a:r>
            <a:endParaRPr/>
          </a:p>
          <a:p>
            <a:pPr marL="0" lvl="0" indent="0" algn="l" rtl="0">
              <a:lnSpc>
                <a:spcPct val="100000"/>
              </a:lnSpc>
              <a:spcBef>
                <a:spcPts val="462"/>
              </a:spcBef>
              <a:spcAft>
                <a:spcPts val="0"/>
              </a:spcAft>
              <a:buClr>
                <a:schemeClr val="dk1"/>
              </a:buClr>
              <a:buSzPts val="2312"/>
              <a:buNone/>
            </a:pPr>
            <a:endParaRPr sz="2312" b="1"/>
          </a:p>
          <a:p>
            <a:pPr marL="0" lvl="0" indent="0" algn="l" rtl="0">
              <a:lnSpc>
                <a:spcPct val="100000"/>
              </a:lnSpc>
              <a:spcBef>
                <a:spcPts val="462"/>
              </a:spcBef>
              <a:spcAft>
                <a:spcPts val="0"/>
              </a:spcAft>
              <a:buClr>
                <a:schemeClr val="dk1"/>
              </a:buClr>
              <a:buSzPts val="2312"/>
              <a:buNone/>
            </a:pPr>
            <a:r>
              <a:rPr lang="it-IT" sz="2312" b="1"/>
              <a:t>Per prima cosa bisogna valutare i processi operativi per individuare i punti di forza e debolezza dell'azienda; occorre poi individuare le organizzazioni leader che operano con particolare efficienza e confrontarsi con esse al fine di ottenere informazioni utili per migliorare le proprie performance. </a:t>
            </a:r>
            <a:endParaRPr/>
          </a:p>
          <a:p>
            <a:pPr marL="0" lvl="0" indent="0" algn="l" rtl="0">
              <a:lnSpc>
                <a:spcPct val="100000"/>
              </a:lnSpc>
              <a:spcBef>
                <a:spcPts val="462"/>
              </a:spcBef>
              <a:spcAft>
                <a:spcPts val="0"/>
              </a:spcAft>
              <a:buClr>
                <a:schemeClr val="dk1"/>
              </a:buClr>
              <a:buSzPts val="2312"/>
              <a:buNone/>
            </a:pPr>
            <a:r>
              <a:rPr lang="it-IT" sz="2312" b="1"/>
              <a:t>Fu la Xerox, nel 1979, ad introdurre nell'industria contemporanea il concetto di benchmarking. </a:t>
            </a:r>
            <a:endParaRPr sz="2312" b="1"/>
          </a:p>
          <a:p>
            <a:pPr marL="0" lvl="0" indent="0" algn="l" rtl="0">
              <a:lnSpc>
                <a:spcPct val="100000"/>
              </a:lnSpc>
              <a:spcBef>
                <a:spcPts val="462"/>
              </a:spcBef>
              <a:spcAft>
                <a:spcPts val="0"/>
              </a:spcAft>
              <a:buClr>
                <a:schemeClr val="dk1"/>
              </a:buClr>
              <a:buSzPts val="2312"/>
              <a:buNone/>
            </a:pPr>
            <a:endParaRPr sz="2312" b="1"/>
          </a:p>
          <a:p>
            <a:pPr marL="0" lvl="0" indent="0" algn="l" rtl="0">
              <a:lnSpc>
                <a:spcPct val="100000"/>
              </a:lnSpc>
              <a:spcBef>
                <a:spcPts val="462"/>
              </a:spcBef>
              <a:spcAft>
                <a:spcPts val="0"/>
              </a:spcAft>
              <a:buClr>
                <a:schemeClr val="dk1"/>
              </a:buClr>
              <a:buSzPts val="2312"/>
              <a:buNone/>
            </a:pPr>
            <a:endParaRPr sz="2312" b="1"/>
          </a:p>
          <a:p>
            <a:pPr marL="0" lvl="0" indent="0" algn="l" rtl="0">
              <a:lnSpc>
                <a:spcPct val="100000"/>
              </a:lnSpc>
              <a:spcBef>
                <a:spcPts val="462"/>
              </a:spcBef>
              <a:spcAft>
                <a:spcPts val="0"/>
              </a:spcAft>
              <a:buClr>
                <a:schemeClr val="dk1"/>
              </a:buClr>
              <a:buSzPts val="2312"/>
              <a:buNone/>
            </a:pPr>
            <a:r>
              <a:rPr lang="it-IT" sz="2312" b="1"/>
              <a:t>Oggi, moltissime aziende dispongono di reparti dedicati al benchmarking, diretti da manager specializzati in questo campo.</a:t>
            </a:r>
            <a:endParaRPr/>
          </a:p>
          <a:p>
            <a:pPr marL="342900" lvl="0" indent="-200025" algn="l" rtl="0">
              <a:lnSpc>
                <a:spcPct val="100000"/>
              </a:lnSpc>
              <a:spcBef>
                <a:spcPts val="450"/>
              </a:spcBef>
              <a:spcAft>
                <a:spcPts val="0"/>
              </a:spcAft>
              <a:buClr>
                <a:srgbClr val="FF0000"/>
              </a:buClr>
              <a:buSzPts val="2250"/>
              <a:buNone/>
            </a:pPr>
            <a:endParaRPr sz="2250" b="1"/>
          </a:p>
          <a:p>
            <a:pPr marL="342900" lvl="0" indent="-200025" algn="l" rtl="0">
              <a:lnSpc>
                <a:spcPct val="100000"/>
              </a:lnSpc>
              <a:spcBef>
                <a:spcPts val="450"/>
              </a:spcBef>
              <a:spcAft>
                <a:spcPts val="0"/>
              </a:spcAft>
              <a:buClr>
                <a:srgbClr val="FF0000"/>
              </a:buClr>
              <a:buSzPts val="2250"/>
              <a:buNone/>
            </a:pPr>
            <a:endParaRPr sz="225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97"/>
        <p:cNvGrpSpPr/>
        <p:nvPr/>
      </p:nvGrpSpPr>
      <p:grpSpPr>
        <a:xfrm>
          <a:off x="0" y="0"/>
          <a:ext cx="0" cy="0"/>
          <a:chOff x="0" y="0"/>
          <a:chExt cx="0" cy="0"/>
        </a:xfrm>
      </p:grpSpPr>
      <p:sp>
        <p:nvSpPr>
          <p:cNvPr id="98" name="Google Shape;98;p16"/>
          <p:cNvSpPr txBox="1">
            <a:spLocks noGrp="1"/>
          </p:cNvSpPr>
          <p:nvPr>
            <p:ph type="body" idx="1"/>
          </p:nvPr>
        </p:nvSpPr>
        <p:spPr>
          <a:xfrm>
            <a:off x="179512" y="8336"/>
            <a:ext cx="8640960" cy="651700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FF0000"/>
              </a:buClr>
              <a:buSzPts val="2400"/>
              <a:buNone/>
            </a:pPr>
            <a:r>
              <a:rPr lang="it-IT" sz="2400" b="1">
                <a:solidFill>
                  <a:srgbClr val="FF0000"/>
                </a:solidFill>
              </a:rPr>
              <a:t>VANTAGGI :</a:t>
            </a:r>
            <a:endParaRPr sz="2400" b="1">
              <a:solidFill>
                <a:srgbClr val="FF0000"/>
              </a:solidFill>
            </a:endParaRPr>
          </a:p>
          <a:p>
            <a:pPr marL="0" lvl="0" indent="0" algn="l" rtl="0">
              <a:spcBef>
                <a:spcPts val="400"/>
              </a:spcBef>
              <a:spcAft>
                <a:spcPts val="0"/>
              </a:spcAft>
              <a:buClr>
                <a:srgbClr val="FF0000"/>
              </a:buClr>
              <a:buSzPts val="2000"/>
              <a:buNone/>
            </a:pPr>
            <a:r>
              <a:rPr lang="it-IT" sz="2000"/>
              <a:t>Il benchmarking permette un miglioramento continuo e un'evoluzione costante all'interno dell'organizzazione.</a:t>
            </a:r>
            <a:endParaRPr/>
          </a:p>
          <a:p>
            <a:pPr marL="0" lvl="0" indent="0" algn="l" rtl="0">
              <a:spcBef>
                <a:spcPts val="400"/>
              </a:spcBef>
              <a:spcAft>
                <a:spcPts val="0"/>
              </a:spcAft>
              <a:buClr>
                <a:srgbClr val="FF0000"/>
              </a:buClr>
              <a:buSzPts val="2000"/>
              <a:buNone/>
            </a:pPr>
            <a:r>
              <a:rPr lang="it-IT" sz="2000"/>
              <a:t>Grazie a questa tecnica si possono ottenere miglioramenti in dodici aree di attività aziendale:</a:t>
            </a:r>
            <a:endParaRPr/>
          </a:p>
          <a:p>
            <a:pPr marL="342900" lvl="0" indent="-342900" algn="l" rtl="0">
              <a:spcBef>
                <a:spcPts val="400"/>
              </a:spcBef>
              <a:spcAft>
                <a:spcPts val="0"/>
              </a:spcAft>
              <a:buClr>
                <a:srgbClr val="FF0000"/>
              </a:buClr>
              <a:buSzPts val="2000"/>
              <a:buChar char="•"/>
            </a:pPr>
            <a:r>
              <a:rPr lang="it-IT" sz="2000"/>
              <a:t>Soddisfare le attese dei clienti.</a:t>
            </a:r>
            <a:endParaRPr/>
          </a:p>
          <a:p>
            <a:pPr marL="342900" lvl="0" indent="-342900" algn="l" rtl="0">
              <a:spcBef>
                <a:spcPts val="400"/>
              </a:spcBef>
              <a:spcAft>
                <a:spcPts val="0"/>
              </a:spcAft>
              <a:buClr>
                <a:srgbClr val="FF0000"/>
              </a:buClr>
              <a:buSzPts val="2000"/>
              <a:buChar char="•"/>
            </a:pPr>
            <a:r>
              <a:rPr lang="it-IT" sz="2000"/>
              <a:t>Coinvolgere direttamente i membri dell'organizzazione.</a:t>
            </a:r>
            <a:endParaRPr/>
          </a:p>
          <a:p>
            <a:pPr marL="342900" lvl="0" indent="-342900" algn="l" rtl="0">
              <a:spcBef>
                <a:spcPts val="400"/>
              </a:spcBef>
              <a:spcAft>
                <a:spcPts val="0"/>
              </a:spcAft>
              <a:buClr>
                <a:srgbClr val="FF0000"/>
              </a:buClr>
              <a:buSzPts val="2000"/>
              <a:buChar char="•"/>
            </a:pPr>
            <a:r>
              <a:rPr lang="it-IT" sz="2000"/>
              <a:t>Incrementare la competitività.</a:t>
            </a:r>
            <a:endParaRPr/>
          </a:p>
          <a:p>
            <a:pPr marL="342900" lvl="0" indent="-342900" algn="l" rtl="0">
              <a:spcBef>
                <a:spcPts val="400"/>
              </a:spcBef>
              <a:spcAft>
                <a:spcPts val="0"/>
              </a:spcAft>
              <a:buClr>
                <a:srgbClr val="FF0000"/>
              </a:buClr>
              <a:buSzPts val="2000"/>
              <a:buChar char="•"/>
            </a:pPr>
            <a:r>
              <a:rPr lang="it-IT" sz="2000"/>
              <a:t>Determinare obiettivi pertinenti, realistici e raggiungibili.</a:t>
            </a:r>
            <a:endParaRPr sz="2000"/>
          </a:p>
          <a:p>
            <a:pPr marL="342900" lvl="0" indent="-342900" algn="l" rtl="0">
              <a:spcBef>
                <a:spcPts val="400"/>
              </a:spcBef>
              <a:spcAft>
                <a:spcPts val="0"/>
              </a:spcAft>
              <a:buClr>
                <a:srgbClr val="FF0000"/>
              </a:buClr>
              <a:buSzPts val="2000"/>
              <a:buChar char="•"/>
            </a:pPr>
            <a:r>
              <a:rPr lang="it-IT" sz="2000"/>
              <a:t>Sviluppare un'accurata misurazione della produttività.</a:t>
            </a:r>
            <a:endParaRPr/>
          </a:p>
          <a:p>
            <a:pPr marL="342900" lvl="0" indent="-342900" algn="l" rtl="0">
              <a:spcBef>
                <a:spcPts val="400"/>
              </a:spcBef>
              <a:spcAft>
                <a:spcPts val="0"/>
              </a:spcAft>
              <a:buClr>
                <a:srgbClr val="FF0000"/>
              </a:buClr>
              <a:buSzPts val="2000"/>
              <a:buChar char="•"/>
            </a:pPr>
            <a:r>
              <a:rPr lang="it-IT" sz="2000"/>
              <a:t>Creare supporto e slancio per un cambiamento culturale interno.</a:t>
            </a:r>
            <a:endParaRPr/>
          </a:p>
          <a:p>
            <a:pPr marL="342900" lvl="0" indent="-342900" algn="l" rtl="0">
              <a:spcBef>
                <a:spcPts val="400"/>
              </a:spcBef>
              <a:spcAft>
                <a:spcPts val="0"/>
              </a:spcAft>
              <a:buClr>
                <a:srgbClr val="FF0000"/>
              </a:buClr>
              <a:buSzPts val="2000"/>
              <a:buChar char="•"/>
            </a:pPr>
            <a:r>
              <a:rPr lang="it-IT" sz="2000"/>
              <a:t>Definire e affinare le strategie.</a:t>
            </a:r>
            <a:endParaRPr/>
          </a:p>
          <a:p>
            <a:pPr marL="342900" lvl="0" indent="-342900" algn="l" rtl="0">
              <a:spcBef>
                <a:spcPts val="400"/>
              </a:spcBef>
              <a:spcAft>
                <a:spcPts val="0"/>
              </a:spcAft>
              <a:buClr>
                <a:srgbClr val="FF0000"/>
              </a:buClr>
              <a:buSzPts val="2000"/>
              <a:buChar char="•"/>
            </a:pPr>
            <a:r>
              <a:rPr lang="it-IT" sz="2000"/>
              <a:t>Prevedere l'insuccesso.</a:t>
            </a:r>
            <a:endParaRPr/>
          </a:p>
          <a:p>
            <a:pPr marL="342900" lvl="0" indent="-342900" algn="l" rtl="0">
              <a:spcBef>
                <a:spcPts val="400"/>
              </a:spcBef>
              <a:spcAft>
                <a:spcPts val="0"/>
              </a:spcAft>
              <a:buClr>
                <a:srgbClr val="FF0000"/>
              </a:buClr>
              <a:buSzPts val="2000"/>
              <a:buChar char="•"/>
            </a:pPr>
            <a:r>
              <a:rPr lang="it-IT" sz="2000"/>
              <a:t>Testare l'efficacia del programma di qualità.</a:t>
            </a:r>
            <a:endParaRPr sz="2000"/>
          </a:p>
          <a:p>
            <a:pPr marL="342900" lvl="0" indent="-342900" algn="l" rtl="0">
              <a:spcBef>
                <a:spcPts val="400"/>
              </a:spcBef>
              <a:spcAft>
                <a:spcPts val="0"/>
              </a:spcAft>
              <a:buClr>
                <a:srgbClr val="FF0000"/>
              </a:buClr>
              <a:buSzPts val="2000"/>
              <a:buChar char="•"/>
            </a:pPr>
            <a:r>
              <a:rPr lang="it-IT" sz="2000"/>
              <a:t>Mettere in atto un reengineering.</a:t>
            </a:r>
            <a:endParaRPr/>
          </a:p>
          <a:p>
            <a:pPr marL="342900" lvl="0" indent="-342900" algn="l" rtl="0">
              <a:spcBef>
                <a:spcPts val="400"/>
              </a:spcBef>
              <a:spcAft>
                <a:spcPts val="0"/>
              </a:spcAft>
              <a:buClr>
                <a:srgbClr val="FF0000"/>
              </a:buClr>
              <a:buSzPts val="2000"/>
              <a:buChar char="•"/>
            </a:pPr>
            <a:r>
              <a:rPr lang="it-IT" sz="2000"/>
              <a:t>Promuovere metodi più efficaci di risoluzione dei problemi.</a:t>
            </a:r>
            <a:endParaRPr/>
          </a:p>
          <a:p>
            <a:pPr marL="342900" lvl="0" indent="-342900" algn="l" rtl="0">
              <a:spcBef>
                <a:spcPts val="400"/>
              </a:spcBef>
              <a:spcAft>
                <a:spcPts val="0"/>
              </a:spcAft>
              <a:buClr>
                <a:srgbClr val="FF0000"/>
              </a:buClr>
              <a:buSzPts val="2000"/>
              <a:buChar char="•"/>
            </a:pPr>
            <a:r>
              <a:rPr lang="it-IT" sz="2000"/>
              <a:t>Incentivare la spinta alla creatività.</a:t>
            </a:r>
            <a:endParaRPr/>
          </a:p>
          <a:p>
            <a:pPr marL="0" lvl="0" indent="0" algn="l" rtl="0">
              <a:spcBef>
                <a:spcPts val="320"/>
              </a:spcBef>
              <a:spcAft>
                <a:spcPts val="0"/>
              </a:spcAft>
              <a:buClr>
                <a:srgbClr val="FF0000"/>
              </a:buClr>
              <a:buSzPts val="1600"/>
              <a:buNone/>
            </a:pPr>
            <a:endParaRPr sz="1600"/>
          </a:p>
          <a:p>
            <a:pPr marL="0" lvl="0" indent="0" algn="l" rtl="0">
              <a:spcBef>
                <a:spcPts val="640"/>
              </a:spcBef>
              <a:spcAft>
                <a:spcPts val="0"/>
              </a:spcAft>
              <a:buClr>
                <a:srgbClr val="FF0000"/>
              </a:buClr>
              <a:buSzPts val="32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mt="57000"/>
          </a:blip>
          <a:stretch>
            <a:fillRect/>
          </a:stretch>
        </a:blipFill>
        <a:effectLst/>
      </p:bgPr>
    </p:bg>
    <p:spTree>
      <p:nvGrpSpPr>
        <p:cNvPr id="1" name="Shape 102"/>
        <p:cNvGrpSpPr/>
        <p:nvPr/>
      </p:nvGrpSpPr>
      <p:grpSpPr>
        <a:xfrm>
          <a:off x="0" y="0"/>
          <a:ext cx="0" cy="0"/>
          <a:chOff x="0" y="0"/>
          <a:chExt cx="0" cy="0"/>
        </a:xfrm>
      </p:grpSpPr>
      <p:sp>
        <p:nvSpPr>
          <p:cNvPr id="103" name="Google Shape;103;p17"/>
          <p:cNvSpPr txBox="1">
            <a:spLocks noGrp="1"/>
          </p:cNvSpPr>
          <p:nvPr>
            <p:ph type="ctrTitle"/>
          </p:nvPr>
        </p:nvSpPr>
        <p:spPr>
          <a:xfrm>
            <a:off x="395536" y="0"/>
            <a:ext cx="7772400" cy="69269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3959"/>
              <a:buFont typeface="Calibri"/>
              <a:buNone/>
            </a:pPr>
            <a:r>
              <a:rPr lang="it-IT" sz="3959">
                <a:solidFill>
                  <a:srgbClr val="FF0000"/>
                </a:solidFill>
              </a:rPr>
              <a:t> Albergo Diffuso Mannois***</a:t>
            </a:r>
            <a:endParaRPr sz="3959">
              <a:solidFill>
                <a:srgbClr val="FF0000"/>
              </a:solidFill>
            </a:endParaRPr>
          </a:p>
        </p:txBody>
      </p:sp>
      <p:sp>
        <p:nvSpPr>
          <p:cNvPr id="104" name="Google Shape;104;p17"/>
          <p:cNvSpPr txBox="1">
            <a:spLocks noGrp="1"/>
          </p:cNvSpPr>
          <p:nvPr>
            <p:ph type="subTitle" idx="1"/>
          </p:nvPr>
        </p:nvSpPr>
        <p:spPr>
          <a:xfrm>
            <a:off x="107504" y="836712"/>
            <a:ext cx="8784976" cy="6021288"/>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Clr>
                <a:schemeClr val="dk1"/>
              </a:buClr>
              <a:buSzPts val="2400"/>
              <a:buNone/>
            </a:pPr>
            <a:r>
              <a:rPr lang="it-IT" sz="2400" b="1">
                <a:solidFill>
                  <a:schemeClr val="dk1"/>
                </a:solidFill>
              </a:rPr>
              <a:t>La prima impresa che vogliamo presentare è l’albergo diffuso Mannois, situato nel centro Storico di Orosei, questo Albergo comprende 5 Edifici Storici ristrutturati, connessione Wi-Fi gratuita nelle camere e negli spazi comuni.</a:t>
            </a:r>
            <a:endParaRPr/>
          </a:p>
          <a:p>
            <a:pPr marL="0" lvl="0" indent="0" algn="just" rtl="0">
              <a:spcBef>
                <a:spcPts val="480"/>
              </a:spcBef>
              <a:spcAft>
                <a:spcPts val="0"/>
              </a:spcAft>
              <a:buClr>
                <a:schemeClr val="dk1"/>
              </a:buClr>
              <a:buSzPts val="2400"/>
              <a:buNone/>
            </a:pPr>
            <a:r>
              <a:rPr lang="it-IT" sz="2400" b="1">
                <a:solidFill>
                  <a:schemeClr val="dk1"/>
                </a:solidFill>
              </a:rPr>
              <a:t>Le camere sono arredate in stile tradizionale e tutte dispongono di bagno privato, minibar, Tv e alcune sono provviste di Balcone.</a:t>
            </a:r>
            <a:endParaRPr/>
          </a:p>
          <a:p>
            <a:pPr marL="0" lvl="0" indent="0" algn="just" rtl="0">
              <a:spcBef>
                <a:spcPts val="480"/>
              </a:spcBef>
              <a:spcAft>
                <a:spcPts val="0"/>
              </a:spcAft>
              <a:buClr>
                <a:srgbClr val="888888"/>
              </a:buClr>
              <a:buSzPts val="2400"/>
              <a:buNone/>
            </a:pPr>
            <a:endParaRPr sz="2400" b="1">
              <a:solidFill>
                <a:schemeClr val="dk1"/>
              </a:solidFill>
            </a:endParaRPr>
          </a:p>
          <a:p>
            <a:pPr marL="0" lvl="0" indent="0" algn="just" rtl="0">
              <a:spcBef>
                <a:spcPts val="480"/>
              </a:spcBef>
              <a:spcAft>
                <a:spcPts val="0"/>
              </a:spcAft>
              <a:buClr>
                <a:srgbClr val="888888"/>
              </a:buClr>
              <a:buSzPts val="2400"/>
              <a:buNone/>
            </a:pPr>
            <a:endParaRPr sz="2400" b="1">
              <a:solidFill>
                <a:schemeClr val="dk1"/>
              </a:solidFill>
            </a:endParaRPr>
          </a:p>
          <a:p>
            <a:pPr marL="0" lvl="0" indent="0" algn="just" rtl="0">
              <a:spcBef>
                <a:spcPts val="480"/>
              </a:spcBef>
              <a:spcAft>
                <a:spcPts val="0"/>
              </a:spcAft>
              <a:buClr>
                <a:schemeClr val="dk1"/>
              </a:buClr>
              <a:buSzPts val="2400"/>
              <a:buNone/>
            </a:pPr>
            <a:r>
              <a:rPr lang="it-IT" sz="2400" b="1">
                <a:solidFill>
                  <a:schemeClr val="dk1"/>
                </a:solidFill>
              </a:rPr>
              <a:t>Gli elementi che ci hanno portati alla scelta di questo albergo sono, la colazione tradizionale con prodotti biologici, le escursioni nel Golfo di Orosei, la possibilità di noleggiare bici elettriche e l’occasione di compiere escursioni in canoa, elementi che prenderemo in considerazione per l’apertura del nostro albergo diffuso e per la scelta dei vari servizi da offrire.</a:t>
            </a:r>
            <a:endParaRPr/>
          </a:p>
          <a:p>
            <a:pPr marL="0" lvl="0" indent="0" algn="just" rtl="0">
              <a:spcBef>
                <a:spcPts val="400"/>
              </a:spcBef>
              <a:spcAft>
                <a:spcPts val="0"/>
              </a:spcAft>
              <a:buClr>
                <a:srgbClr val="888888"/>
              </a:buClr>
              <a:buSzPts val="2000"/>
              <a:buNone/>
            </a:pPr>
            <a:endParaRPr sz="2000" b="1">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mt="60000"/>
          </a:blip>
          <a:stretch>
            <a:fillRect/>
          </a:stretch>
        </a:blipFill>
        <a:effectLst/>
      </p:bgPr>
    </p:bg>
    <p:spTree>
      <p:nvGrpSpPr>
        <p:cNvPr id="1" name="Shape 108"/>
        <p:cNvGrpSpPr/>
        <p:nvPr/>
      </p:nvGrpSpPr>
      <p:grpSpPr>
        <a:xfrm>
          <a:off x="0" y="0"/>
          <a:ext cx="0" cy="0"/>
          <a:chOff x="0" y="0"/>
          <a:chExt cx="0" cy="0"/>
        </a:xfrm>
      </p:grpSpPr>
      <p:sp>
        <p:nvSpPr>
          <p:cNvPr id="109" name="Google Shape;109;p18"/>
          <p:cNvSpPr txBox="1">
            <a:spLocks noGrp="1"/>
          </p:cNvSpPr>
          <p:nvPr>
            <p:ph type="title"/>
          </p:nvPr>
        </p:nvSpPr>
        <p:spPr>
          <a:xfrm>
            <a:off x="179512" y="0"/>
            <a:ext cx="8784976" cy="836712"/>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4400"/>
              <a:buFont typeface="Calibri"/>
              <a:buNone/>
            </a:pPr>
            <a:r>
              <a:rPr lang="it-IT" b="1">
                <a:solidFill>
                  <a:srgbClr val="FF0000"/>
                </a:solidFill>
              </a:rPr>
              <a:t>La Residenza Sveva </a:t>
            </a:r>
            <a:endParaRPr b="1">
              <a:solidFill>
                <a:srgbClr val="FF0000"/>
              </a:solidFill>
            </a:endParaRPr>
          </a:p>
        </p:txBody>
      </p:sp>
      <p:sp>
        <p:nvSpPr>
          <p:cNvPr id="110" name="Google Shape;110;p18"/>
          <p:cNvSpPr txBox="1">
            <a:spLocks noGrp="1"/>
          </p:cNvSpPr>
          <p:nvPr>
            <p:ph type="body" idx="1"/>
          </p:nvPr>
        </p:nvSpPr>
        <p:spPr>
          <a:xfrm>
            <a:off x="0" y="836712"/>
            <a:ext cx="9144000" cy="583264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400"/>
              <a:buNone/>
            </a:pPr>
            <a:r>
              <a:rPr lang="it-IT" sz="2400" b="1"/>
              <a:t>Il secondo albergo che abbiamo considerato è la Residenza Sveva, situata a Termoli, gode di una posizione privilegiata, a 100 metri dalla spiaggia, a pochi metri dall'imbarco per le Isole Tremiti.</a:t>
            </a:r>
            <a:endParaRPr/>
          </a:p>
          <a:p>
            <a:pPr marL="0" lvl="0" indent="0" algn="l" rtl="0">
              <a:spcBef>
                <a:spcPts val="480"/>
              </a:spcBef>
              <a:spcAft>
                <a:spcPts val="0"/>
              </a:spcAft>
              <a:buClr>
                <a:schemeClr val="dk1"/>
              </a:buClr>
              <a:buSzPts val="2400"/>
              <a:buNone/>
            </a:pPr>
            <a:endParaRPr sz="2400" b="1"/>
          </a:p>
          <a:p>
            <a:pPr marL="0" lvl="0" indent="0" algn="l" rtl="0">
              <a:spcBef>
                <a:spcPts val="480"/>
              </a:spcBef>
              <a:spcAft>
                <a:spcPts val="0"/>
              </a:spcAft>
              <a:buClr>
                <a:schemeClr val="dk1"/>
              </a:buClr>
              <a:buSzPts val="2400"/>
              <a:buNone/>
            </a:pPr>
            <a:endParaRPr sz="2400" b="1"/>
          </a:p>
          <a:p>
            <a:pPr marL="0" lvl="0" indent="0" algn="l" rtl="0">
              <a:spcBef>
                <a:spcPts val="480"/>
              </a:spcBef>
              <a:spcAft>
                <a:spcPts val="0"/>
              </a:spcAft>
              <a:buClr>
                <a:schemeClr val="dk1"/>
              </a:buClr>
              <a:buSzPts val="2400"/>
              <a:buNone/>
            </a:pPr>
            <a:endParaRPr sz="2400" b="1"/>
          </a:p>
          <a:p>
            <a:pPr marL="0" lvl="0" indent="0" algn="l" rtl="0">
              <a:spcBef>
                <a:spcPts val="480"/>
              </a:spcBef>
              <a:spcAft>
                <a:spcPts val="0"/>
              </a:spcAft>
              <a:buClr>
                <a:schemeClr val="dk1"/>
              </a:buClr>
              <a:buSzPts val="2400"/>
              <a:buNone/>
            </a:pPr>
            <a:endParaRPr sz="2400" b="1"/>
          </a:p>
          <a:p>
            <a:pPr marL="0" lvl="0" indent="0" algn="l" rtl="0">
              <a:spcBef>
                <a:spcPts val="480"/>
              </a:spcBef>
              <a:spcAft>
                <a:spcPts val="0"/>
              </a:spcAft>
              <a:buClr>
                <a:schemeClr val="dk1"/>
              </a:buClr>
              <a:buSzPts val="2400"/>
              <a:buNone/>
            </a:pPr>
            <a:endParaRPr sz="2400" b="1"/>
          </a:p>
          <a:p>
            <a:pPr marL="0" lvl="0" indent="0" algn="l" rtl="0">
              <a:spcBef>
                <a:spcPts val="480"/>
              </a:spcBef>
              <a:spcAft>
                <a:spcPts val="0"/>
              </a:spcAft>
              <a:buClr>
                <a:schemeClr val="dk1"/>
              </a:buClr>
              <a:buSzPts val="2400"/>
              <a:buNone/>
            </a:pPr>
            <a:r>
              <a:rPr lang="it-IT" sz="2400" b="1"/>
              <a:t>Abbiamo deciso di scegliere questo albergo per la particolarità dei suoi appartamenti, infatti presenta allestimenti dell’epoca antica.</a:t>
            </a:r>
            <a:endParaRPr/>
          </a:p>
          <a:p>
            <a:pPr marL="0" lvl="0" indent="0" algn="l" rtl="0">
              <a:spcBef>
                <a:spcPts val="480"/>
              </a:spcBef>
              <a:spcAft>
                <a:spcPts val="0"/>
              </a:spcAft>
              <a:buClr>
                <a:schemeClr val="dk1"/>
              </a:buClr>
              <a:buSzPts val="2400"/>
              <a:buNone/>
            </a:pPr>
            <a:r>
              <a:rPr lang="it-IT" sz="2400" b="1"/>
              <a:t>Questo tipo di ambiente, applicato al nostro albergo, permetterà ai nostri clienti di godersi al meglio i servizi relax da noi offerti, in un’ambiente insonorizzato, privo di disturbi esterni e ispirato alle antiche case del territorio trapanese.</a:t>
            </a:r>
            <a:endParaRPr/>
          </a:p>
          <a:p>
            <a:pPr marL="0" lvl="0" indent="0" algn="l" rtl="0">
              <a:spcBef>
                <a:spcPts val="480"/>
              </a:spcBef>
              <a:spcAft>
                <a:spcPts val="0"/>
              </a:spcAft>
              <a:buClr>
                <a:schemeClr val="dk1"/>
              </a:buClr>
              <a:buSzPts val="2400"/>
              <a:buNone/>
            </a:pPr>
            <a:r>
              <a:rPr lang="it-IT" sz="2400" b="1"/>
              <a:t> </a:t>
            </a:r>
            <a:endParaRPr sz="24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114"/>
        <p:cNvGrpSpPr/>
        <p:nvPr/>
      </p:nvGrpSpPr>
      <p:grpSpPr>
        <a:xfrm>
          <a:off x="0" y="0"/>
          <a:ext cx="0" cy="0"/>
          <a:chOff x="0" y="0"/>
          <a:chExt cx="0" cy="0"/>
        </a:xfrm>
      </p:grpSpPr>
      <p:sp>
        <p:nvSpPr>
          <p:cNvPr id="115" name="Google Shape;115;p19"/>
          <p:cNvSpPr txBox="1">
            <a:spLocks noGrp="1"/>
          </p:cNvSpPr>
          <p:nvPr>
            <p:ph type="title"/>
          </p:nvPr>
        </p:nvSpPr>
        <p:spPr>
          <a:xfrm>
            <a:off x="395536" y="1490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4400"/>
              <a:buFont typeface="Calibri"/>
              <a:buNone/>
            </a:pPr>
            <a:r>
              <a:rPr lang="it-IT" b="1">
                <a:solidFill>
                  <a:srgbClr val="FF0000"/>
                </a:solidFill>
              </a:rPr>
              <a:t>ALBERGO DIFFUSO DUE MARI</a:t>
            </a:r>
            <a:endParaRPr b="1">
              <a:solidFill>
                <a:srgbClr val="FF0000"/>
              </a:solidFill>
            </a:endParaRPr>
          </a:p>
        </p:txBody>
      </p:sp>
      <p:sp>
        <p:nvSpPr>
          <p:cNvPr id="116" name="Google Shape;116;p19"/>
          <p:cNvSpPr txBox="1">
            <a:spLocks noGrp="1"/>
          </p:cNvSpPr>
          <p:nvPr>
            <p:ph type="body" idx="1"/>
          </p:nvPr>
        </p:nvSpPr>
        <p:spPr>
          <a:xfrm>
            <a:off x="0" y="1124744"/>
            <a:ext cx="9144000" cy="5733256"/>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1850"/>
              <a:buNone/>
            </a:pPr>
            <a:r>
              <a:rPr lang="it-IT" sz="1850"/>
              <a:t>L’albergo diffuso che andremo a creare sarà situato nel centro storico di Trapani e verrà costituito da ben 23 appartamenti, di cui 7 con 5 posti letto, 8 con 4 posti letto, 5 con 2 posti letto e 3 appartamenti singoli.</a:t>
            </a:r>
            <a:endParaRPr/>
          </a:p>
          <a:p>
            <a:pPr marL="0" lvl="0" indent="0" algn="l" rtl="0">
              <a:lnSpc>
                <a:spcPct val="80000"/>
              </a:lnSpc>
              <a:spcBef>
                <a:spcPts val="370"/>
              </a:spcBef>
              <a:spcAft>
                <a:spcPts val="0"/>
              </a:spcAft>
              <a:buClr>
                <a:schemeClr val="dk1"/>
              </a:buClr>
              <a:buSzPts val="1850"/>
              <a:buNone/>
            </a:pPr>
            <a:r>
              <a:rPr lang="it-IT" sz="1850"/>
              <a:t>Ogni appartamento sarà provvisto da:</a:t>
            </a:r>
            <a:endParaRPr/>
          </a:p>
          <a:p>
            <a:pPr marL="342900" lvl="0" indent="-342900" algn="l" rtl="0">
              <a:lnSpc>
                <a:spcPct val="80000"/>
              </a:lnSpc>
              <a:spcBef>
                <a:spcPts val="370"/>
              </a:spcBef>
              <a:spcAft>
                <a:spcPts val="0"/>
              </a:spcAft>
              <a:buClr>
                <a:schemeClr val="dk1"/>
              </a:buClr>
              <a:buSzPts val="1850"/>
              <a:buChar char="•"/>
            </a:pPr>
            <a:r>
              <a:rPr lang="it-IT" sz="1850"/>
              <a:t>TV a schermo piatto</a:t>
            </a:r>
            <a:endParaRPr/>
          </a:p>
          <a:p>
            <a:pPr marL="342900" lvl="0" indent="-342900" algn="l" rtl="0">
              <a:lnSpc>
                <a:spcPct val="80000"/>
              </a:lnSpc>
              <a:spcBef>
                <a:spcPts val="370"/>
              </a:spcBef>
              <a:spcAft>
                <a:spcPts val="0"/>
              </a:spcAft>
              <a:buClr>
                <a:schemeClr val="dk1"/>
              </a:buClr>
              <a:buSzPts val="1850"/>
              <a:buChar char="•"/>
            </a:pPr>
            <a:r>
              <a:rPr lang="it-IT" sz="1850"/>
              <a:t>Aria condizionata</a:t>
            </a:r>
            <a:endParaRPr/>
          </a:p>
          <a:p>
            <a:pPr marL="342900" lvl="0" indent="-342900" algn="l" rtl="0">
              <a:lnSpc>
                <a:spcPct val="80000"/>
              </a:lnSpc>
              <a:spcBef>
                <a:spcPts val="370"/>
              </a:spcBef>
              <a:spcAft>
                <a:spcPts val="0"/>
              </a:spcAft>
              <a:buClr>
                <a:schemeClr val="dk1"/>
              </a:buClr>
              <a:buSzPts val="1850"/>
              <a:buChar char="•"/>
            </a:pPr>
            <a:r>
              <a:rPr lang="it-IT" sz="1850"/>
              <a:t>Bagno con vasca idromassaggio e servizi accessori</a:t>
            </a:r>
            <a:endParaRPr/>
          </a:p>
          <a:p>
            <a:pPr marL="342900" lvl="0" indent="-342900" algn="l" rtl="0">
              <a:lnSpc>
                <a:spcPct val="80000"/>
              </a:lnSpc>
              <a:spcBef>
                <a:spcPts val="370"/>
              </a:spcBef>
              <a:spcAft>
                <a:spcPts val="0"/>
              </a:spcAft>
              <a:buClr>
                <a:schemeClr val="dk1"/>
              </a:buClr>
              <a:buSzPts val="1850"/>
              <a:buChar char="•"/>
            </a:pPr>
            <a:r>
              <a:rPr lang="it-IT" sz="1850"/>
              <a:t>Cucina accessoriata </a:t>
            </a:r>
            <a:endParaRPr/>
          </a:p>
          <a:p>
            <a:pPr marL="342900" lvl="0" indent="-342900" algn="l" rtl="0">
              <a:lnSpc>
                <a:spcPct val="80000"/>
              </a:lnSpc>
              <a:spcBef>
                <a:spcPts val="370"/>
              </a:spcBef>
              <a:spcAft>
                <a:spcPts val="0"/>
              </a:spcAft>
              <a:buClr>
                <a:schemeClr val="dk1"/>
              </a:buClr>
              <a:buSzPts val="1850"/>
              <a:buChar char="•"/>
            </a:pPr>
            <a:r>
              <a:rPr lang="it-IT" sz="1850"/>
              <a:t>Cesto di BENVENUTO con prodotti tipici locali (trasportabili in aereo)</a:t>
            </a:r>
            <a:endParaRPr/>
          </a:p>
          <a:p>
            <a:pPr marL="342900" lvl="0" indent="-342900" algn="l" rtl="0">
              <a:lnSpc>
                <a:spcPct val="80000"/>
              </a:lnSpc>
              <a:spcBef>
                <a:spcPts val="370"/>
              </a:spcBef>
              <a:spcAft>
                <a:spcPts val="0"/>
              </a:spcAft>
              <a:buClr>
                <a:schemeClr val="dk1"/>
              </a:buClr>
              <a:buSzPts val="1850"/>
              <a:buChar char="•"/>
            </a:pPr>
            <a:r>
              <a:rPr lang="it-IT" sz="1850"/>
              <a:t>Telefono di servizio dell’albergo</a:t>
            </a:r>
            <a:endParaRPr sz="1850"/>
          </a:p>
          <a:p>
            <a:pPr marL="342900" lvl="0" indent="-342900" algn="l" rtl="0">
              <a:lnSpc>
                <a:spcPct val="80000"/>
              </a:lnSpc>
              <a:spcBef>
                <a:spcPts val="370"/>
              </a:spcBef>
              <a:spcAft>
                <a:spcPts val="0"/>
              </a:spcAft>
              <a:buClr>
                <a:schemeClr val="dk1"/>
              </a:buClr>
              <a:buSzPts val="1850"/>
              <a:buChar char="•"/>
            </a:pPr>
            <a:r>
              <a:rPr lang="it-IT" sz="1850"/>
              <a:t>Terrazza vista mare godibile dagli appartamenti, compresa di un piccolo salottino</a:t>
            </a:r>
            <a:endParaRPr/>
          </a:p>
          <a:p>
            <a:pPr marL="342900" lvl="0" indent="-342900" algn="l" rtl="0">
              <a:lnSpc>
                <a:spcPct val="80000"/>
              </a:lnSpc>
              <a:spcBef>
                <a:spcPts val="370"/>
              </a:spcBef>
              <a:spcAft>
                <a:spcPts val="0"/>
              </a:spcAft>
              <a:buClr>
                <a:schemeClr val="dk1"/>
              </a:buClr>
              <a:buSzPts val="1850"/>
              <a:buChar char="•"/>
            </a:pPr>
            <a:r>
              <a:rPr lang="it-IT" sz="1850"/>
              <a:t>Possibilità di pernottare in compagnia dei propri animali domestici</a:t>
            </a:r>
            <a:endParaRPr/>
          </a:p>
          <a:p>
            <a:pPr marL="342900" lvl="0" indent="-342900" algn="l" rtl="0">
              <a:lnSpc>
                <a:spcPct val="80000"/>
              </a:lnSpc>
              <a:spcBef>
                <a:spcPts val="370"/>
              </a:spcBef>
              <a:spcAft>
                <a:spcPts val="0"/>
              </a:spcAft>
              <a:buClr>
                <a:schemeClr val="dk1"/>
              </a:buClr>
              <a:buSzPts val="1850"/>
              <a:buChar char="•"/>
            </a:pPr>
            <a:r>
              <a:rPr lang="it-IT" sz="1850"/>
              <a:t>Servizio di baby sitting su richiesta</a:t>
            </a:r>
            <a:endParaRPr/>
          </a:p>
          <a:p>
            <a:pPr marL="342900" lvl="0" indent="-342900" algn="l" rtl="0">
              <a:lnSpc>
                <a:spcPct val="80000"/>
              </a:lnSpc>
              <a:spcBef>
                <a:spcPts val="370"/>
              </a:spcBef>
              <a:spcAft>
                <a:spcPts val="0"/>
              </a:spcAft>
              <a:buClr>
                <a:schemeClr val="dk1"/>
              </a:buClr>
              <a:buSzPts val="1850"/>
              <a:buChar char="•"/>
            </a:pPr>
            <a:r>
              <a:rPr lang="it-IT" sz="1850"/>
              <a:t>Possibilità di prenotare dei servizi massaggi praticati da operatori del benessere certificati </a:t>
            </a:r>
            <a:endParaRPr sz="1850"/>
          </a:p>
          <a:p>
            <a:pPr marL="0" lvl="0" indent="0" algn="l" rtl="0">
              <a:lnSpc>
                <a:spcPct val="80000"/>
              </a:lnSpc>
              <a:spcBef>
                <a:spcPts val="370"/>
              </a:spcBef>
              <a:spcAft>
                <a:spcPts val="0"/>
              </a:spcAft>
              <a:buClr>
                <a:schemeClr val="dk1"/>
              </a:buClr>
              <a:buSzPts val="1850"/>
              <a:buNone/>
            </a:pPr>
            <a:r>
              <a:rPr lang="it-IT" sz="1850"/>
              <a:t>Per lo sviluppo del nostro albergo e per aumentare la sua competitività, puntiamo sul benessere psicofisico dei nostri clienti, e sul loro avvicinamento alla nostra e alle nostre tradizioni.</a:t>
            </a:r>
            <a:endParaRPr/>
          </a:p>
          <a:p>
            <a:pPr marL="0" lvl="0" indent="0" algn="l" rtl="0">
              <a:lnSpc>
                <a:spcPct val="80000"/>
              </a:lnSpc>
              <a:spcBef>
                <a:spcPts val="370"/>
              </a:spcBef>
              <a:spcAft>
                <a:spcPts val="0"/>
              </a:spcAft>
              <a:buClr>
                <a:schemeClr val="dk1"/>
              </a:buClr>
              <a:buSzPts val="1850"/>
              <a:buNone/>
            </a:pPr>
            <a:r>
              <a:rPr lang="it-IT" sz="1850"/>
              <a:t>Puntiamo inoltre sui nostri appartamenti spaziosi e confortevoli, e sulla possibilità dei clienti di prenotare delle giornate con esperti del benessere per momenti di puro relax.</a:t>
            </a:r>
            <a:endParaRPr/>
          </a:p>
          <a:p>
            <a:pPr marL="342900" lvl="0" indent="-225425" algn="l" rtl="0">
              <a:lnSpc>
                <a:spcPct val="80000"/>
              </a:lnSpc>
              <a:spcBef>
                <a:spcPts val="370"/>
              </a:spcBef>
              <a:spcAft>
                <a:spcPts val="0"/>
              </a:spcAft>
              <a:buClr>
                <a:schemeClr val="dk1"/>
              </a:buClr>
              <a:buSzPts val="1850"/>
              <a:buNone/>
            </a:pPr>
            <a:endParaRPr sz="1850"/>
          </a:p>
          <a:p>
            <a:pPr marL="342900" lvl="0" indent="-201930" algn="l" rtl="0">
              <a:lnSpc>
                <a:spcPct val="80000"/>
              </a:lnSpc>
              <a:spcBef>
                <a:spcPts val="444"/>
              </a:spcBef>
              <a:spcAft>
                <a:spcPts val="0"/>
              </a:spcAft>
              <a:buClr>
                <a:schemeClr val="dk1"/>
              </a:buClr>
              <a:buSzPts val="2220"/>
              <a:buNone/>
            </a:pPr>
            <a:endParaRPr sz="2220"/>
          </a:p>
          <a:p>
            <a:pPr marL="342900" lvl="0" indent="-201930" algn="l" rtl="0">
              <a:lnSpc>
                <a:spcPct val="80000"/>
              </a:lnSpc>
              <a:spcBef>
                <a:spcPts val="444"/>
              </a:spcBef>
              <a:spcAft>
                <a:spcPts val="0"/>
              </a:spcAft>
              <a:buClr>
                <a:schemeClr val="dk1"/>
              </a:buClr>
              <a:buSzPts val="2220"/>
              <a:buNone/>
            </a:pPr>
            <a:endParaRPr sz="2220"/>
          </a:p>
          <a:p>
            <a:pPr marL="342900" lvl="0" indent="-201930" algn="l" rtl="0">
              <a:lnSpc>
                <a:spcPct val="80000"/>
              </a:lnSpc>
              <a:spcBef>
                <a:spcPts val="444"/>
              </a:spcBef>
              <a:spcAft>
                <a:spcPts val="0"/>
              </a:spcAft>
              <a:buClr>
                <a:schemeClr val="dk1"/>
              </a:buClr>
              <a:buSzPts val="2220"/>
              <a:buNone/>
            </a:pPr>
            <a:endParaRPr sz="2220"/>
          </a:p>
          <a:p>
            <a:pPr marL="342900" lvl="0" indent="-154940" algn="l" rtl="0">
              <a:lnSpc>
                <a:spcPct val="80000"/>
              </a:lnSpc>
              <a:spcBef>
                <a:spcPts val="592"/>
              </a:spcBef>
              <a:spcAft>
                <a:spcPts val="0"/>
              </a:spcAft>
              <a:buClr>
                <a:schemeClr val="dk1"/>
              </a:buClr>
              <a:buSzPts val="2960"/>
              <a:buNone/>
            </a:pPr>
            <a:endParaRPr sz="296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mt="78000"/>
          </a:blip>
          <a:stretch>
            <a:fillRect/>
          </a:stretch>
        </a:blipFill>
        <a:effectLst/>
      </p:bgPr>
    </p:bg>
    <p:spTree>
      <p:nvGrpSpPr>
        <p:cNvPr id="1" name="Shape 120"/>
        <p:cNvGrpSpPr/>
        <p:nvPr/>
      </p:nvGrpSpPr>
      <p:grpSpPr>
        <a:xfrm>
          <a:off x="0" y="0"/>
          <a:ext cx="0" cy="0"/>
          <a:chOff x="0" y="0"/>
          <a:chExt cx="0" cy="0"/>
        </a:xfrm>
      </p:grpSpPr>
      <p:sp>
        <p:nvSpPr>
          <p:cNvPr id="121" name="Google Shape;121;p20"/>
          <p:cNvSpPr txBox="1">
            <a:spLocks noGrp="1"/>
          </p:cNvSpPr>
          <p:nvPr>
            <p:ph type="title"/>
          </p:nvPr>
        </p:nvSpPr>
        <p:spPr>
          <a:xfrm>
            <a:off x="457200" y="116632"/>
            <a:ext cx="8229600" cy="108012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59"/>
              <a:buFont typeface="Calibri"/>
              <a:buNone/>
            </a:pPr>
            <a:br>
              <a:rPr lang="it-IT" sz="3959"/>
            </a:br>
            <a:r>
              <a:rPr lang="it-IT" sz="3959"/>
              <a:t>ANALISI DEL CONTESTO TURISTICO DI TRAPANI</a:t>
            </a:r>
            <a:br>
              <a:rPr lang="it-IT" sz="3959"/>
            </a:br>
            <a:endParaRPr sz="3959"/>
          </a:p>
        </p:txBody>
      </p:sp>
      <p:sp>
        <p:nvSpPr>
          <p:cNvPr id="122" name="Google Shape;122;p20"/>
          <p:cNvSpPr txBox="1">
            <a:spLocks noGrp="1"/>
          </p:cNvSpPr>
          <p:nvPr>
            <p:ph type="body" idx="1"/>
          </p:nvPr>
        </p:nvSpPr>
        <p:spPr>
          <a:xfrm>
            <a:off x="0" y="1340768"/>
            <a:ext cx="8553128" cy="5517232"/>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125"/>
              <a:buNone/>
            </a:pPr>
            <a:r>
              <a:rPr lang="it-IT" sz="2125" b="1"/>
              <a:t>Trapani è una città che vive delle proprie tradizioni che si sono consolidate nel tempo. È una città pura e ad oggi presenta molte strutture che rappresentano la civiltà Siciliana. </a:t>
            </a:r>
            <a:endParaRPr sz="2125" b="1"/>
          </a:p>
          <a:p>
            <a:pPr marL="0" lvl="0" indent="0" algn="l" rtl="0">
              <a:lnSpc>
                <a:spcPct val="80000"/>
              </a:lnSpc>
              <a:spcBef>
                <a:spcPts val="425"/>
              </a:spcBef>
              <a:spcAft>
                <a:spcPts val="0"/>
              </a:spcAft>
              <a:buClr>
                <a:schemeClr val="dk1"/>
              </a:buClr>
              <a:buSzPts val="2125"/>
              <a:buNone/>
            </a:pPr>
            <a:r>
              <a:rPr lang="it-IT" sz="2125" b="1"/>
              <a:t>Nelle vie di questa città potrete assaggiare piatti unici che lasceranno sicuramente qualcosa nei vostri ricordi!</a:t>
            </a:r>
            <a:endParaRPr/>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37"/>
              </a:spcBef>
              <a:spcAft>
                <a:spcPts val="0"/>
              </a:spcAft>
              <a:buClr>
                <a:schemeClr val="dk1"/>
              </a:buClr>
              <a:buSzPts val="2187"/>
              <a:buNone/>
            </a:pPr>
            <a:r>
              <a:rPr lang="it-IT" sz="2187" b="1"/>
              <a:t>Lungo la passeggiata dalla cinta muraria di Tramontana alla Torre Ligny a picco sul mare, potrete incontrare molti ristoranti e bar tipici nei quali potrete assaggiare molti dei nostri piatti tradizionali, o moderni, come la brioches con fonduta al pistacchio, la pasta con le sarde (un piatto condito con le sardine e finocchietto selvatico) oppure la caponata di melanzane (melanzana tagliata a cubetti arricchita con dei capperi di Pantelleria, aceto e altri ingredienti della nostra tradizione).</a:t>
            </a:r>
            <a:endParaRPr sz="2187" b="1"/>
          </a:p>
          <a:p>
            <a:pPr marL="0" lvl="0" indent="0" algn="l" rtl="0">
              <a:lnSpc>
                <a:spcPct val="80000"/>
              </a:lnSpc>
              <a:spcBef>
                <a:spcPts val="400"/>
              </a:spcBef>
              <a:spcAft>
                <a:spcPts val="0"/>
              </a:spcAft>
              <a:buClr>
                <a:schemeClr val="dk1"/>
              </a:buClr>
              <a:buSzPts val="2000"/>
              <a:buNone/>
            </a:pPr>
            <a:endParaRPr sz="20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mt="58000"/>
          </a:blip>
          <a:stretch>
            <a:fillRect/>
          </a:stretch>
        </a:blipFill>
        <a:effectLst/>
      </p:bgPr>
    </p:bg>
    <p:spTree>
      <p:nvGrpSpPr>
        <p:cNvPr id="1" name="Shape 126"/>
        <p:cNvGrpSpPr/>
        <p:nvPr/>
      </p:nvGrpSpPr>
      <p:grpSpPr>
        <a:xfrm>
          <a:off x="0" y="0"/>
          <a:ext cx="0" cy="0"/>
          <a:chOff x="0" y="0"/>
          <a:chExt cx="0" cy="0"/>
        </a:xfrm>
      </p:grpSpPr>
      <p:sp>
        <p:nvSpPr>
          <p:cNvPr id="127" name="Google Shape;127;p21"/>
          <p:cNvSpPr txBox="1">
            <a:spLocks noGrp="1"/>
          </p:cNvSpPr>
          <p:nvPr>
            <p:ph type="body" idx="1"/>
          </p:nvPr>
        </p:nvSpPr>
        <p:spPr>
          <a:xfrm>
            <a:off x="251520" y="116632"/>
            <a:ext cx="8568952" cy="655272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960"/>
              <a:buNone/>
            </a:pPr>
            <a:r>
              <a:rPr lang="it-IT" sz="2960" b="1"/>
              <a:t>Non possiamo tralasciare Erice, un incantevole borgo medievale caratterizzato da stradine, fortificazioni, antiche chiese, il Castello di Venere, un panorama mozzafiato e altri luoghi di interesse. </a:t>
            </a:r>
            <a:endParaRPr sz="2960" b="1"/>
          </a:p>
          <a:p>
            <a:pPr marL="0" lvl="0" indent="0" algn="l" rtl="0">
              <a:spcBef>
                <a:spcPts val="592"/>
              </a:spcBef>
              <a:spcAft>
                <a:spcPts val="0"/>
              </a:spcAft>
              <a:buClr>
                <a:schemeClr val="dk1"/>
              </a:buClr>
              <a:buSzPts val="2960"/>
              <a:buNone/>
            </a:pPr>
            <a:endParaRPr sz="2960" b="1"/>
          </a:p>
          <a:p>
            <a:pPr marL="0" lvl="0" indent="0" algn="l" rtl="0">
              <a:spcBef>
                <a:spcPts val="592"/>
              </a:spcBef>
              <a:spcAft>
                <a:spcPts val="0"/>
              </a:spcAft>
              <a:buClr>
                <a:schemeClr val="dk1"/>
              </a:buClr>
              <a:buSzPts val="2960"/>
              <a:buNone/>
            </a:pPr>
            <a:endParaRPr sz="2960" b="1"/>
          </a:p>
          <a:p>
            <a:pPr marL="0" lvl="0" indent="0" algn="l" rtl="0">
              <a:spcBef>
                <a:spcPts val="592"/>
              </a:spcBef>
              <a:spcAft>
                <a:spcPts val="0"/>
              </a:spcAft>
              <a:buClr>
                <a:schemeClr val="dk1"/>
              </a:buClr>
              <a:buSzPts val="2960"/>
              <a:buNone/>
            </a:pPr>
            <a:r>
              <a:rPr lang="it-IT" sz="2960" b="1"/>
              <a:t>In questo borgo potrete assaggiare pietanze tipiche, generalmente dolci, come la genovese e tanti altri principalmente a base di mandorla.</a:t>
            </a:r>
            <a:endParaRPr/>
          </a:p>
          <a:p>
            <a:pPr marL="0" lvl="0" indent="0" algn="l" rtl="0">
              <a:spcBef>
                <a:spcPts val="592"/>
              </a:spcBef>
              <a:spcAft>
                <a:spcPts val="0"/>
              </a:spcAft>
              <a:buClr>
                <a:schemeClr val="dk1"/>
              </a:buClr>
              <a:buSzPts val="2960"/>
              <a:buNone/>
            </a:pPr>
            <a:r>
              <a:rPr lang="it-IT" sz="2960" b="1"/>
              <a:t>Da Trapani si possono visitare le isole Egadi</a:t>
            </a:r>
            <a:endParaRPr/>
          </a:p>
          <a:p>
            <a:pPr marL="0" lvl="0" indent="0" algn="l" rtl="0">
              <a:spcBef>
                <a:spcPts val="592"/>
              </a:spcBef>
              <a:spcAft>
                <a:spcPts val="0"/>
              </a:spcAft>
              <a:buClr>
                <a:schemeClr val="dk1"/>
              </a:buClr>
              <a:buSzPts val="2960"/>
              <a:buNone/>
            </a:pPr>
            <a:r>
              <a:rPr lang="it-IT" sz="2960" b="1"/>
              <a:t> ( Favignana, Levanzo e Marettimo), isole fantastiche che ogni anno attirano tantissimi turisti.</a:t>
            </a:r>
            <a:endParaRPr/>
          </a:p>
          <a:p>
            <a:pPr marL="0" lvl="0" indent="0" algn="l" rtl="0">
              <a:spcBef>
                <a:spcPts val="592"/>
              </a:spcBef>
              <a:spcAft>
                <a:spcPts val="0"/>
              </a:spcAft>
              <a:buClr>
                <a:schemeClr val="dk1"/>
              </a:buClr>
              <a:buSzPts val="2960"/>
              <a:buNone/>
            </a:pPr>
            <a:endParaRPr sz="296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mt="71000"/>
          </a:blip>
          <a:stretch>
            <a:fillRect/>
          </a:stretch>
        </a:blipFill>
        <a:effectLst/>
      </p:bgPr>
    </p:bg>
    <p:spTree>
      <p:nvGrpSpPr>
        <p:cNvPr id="1" name="Shape 131"/>
        <p:cNvGrpSpPr/>
        <p:nvPr/>
      </p:nvGrpSpPr>
      <p:grpSpPr>
        <a:xfrm>
          <a:off x="0" y="0"/>
          <a:ext cx="0" cy="0"/>
          <a:chOff x="0" y="0"/>
          <a:chExt cx="0" cy="0"/>
        </a:xfrm>
      </p:grpSpPr>
      <p:sp>
        <p:nvSpPr>
          <p:cNvPr id="132" name="Google Shape;132;p22"/>
          <p:cNvSpPr txBox="1">
            <a:spLocks noGrp="1"/>
          </p:cNvSpPr>
          <p:nvPr>
            <p:ph type="body" idx="1"/>
          </p:nvPr>
        </p:nvSpPr>
        <p:spPr>
          <a:xfrm>
            <a:off x="107504" y="0"/>
            <a:ext cx="8784976" cy="6858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960"/>
              <a:buNone/>
            </a:pPr>
            <a:r>
              <a:rPr lang="it-IT" sz="2960" b="1"/>
              <a:t>Trapani è anche famosa per le sue saline, dove sono rimasti ormai in pochi i salinai che attuano la raccolta a mano del sale, producendo quello integrale.</a:t>
            </a:r>
            <a:endParaRPr/>
          </a:p>
          <a:p>
            <a:pPr marL="0" lvl="0" indent="0" algn="l" rtl="0">
              <a:spcBef>
                <a:spcPts val="592"/>
              </a:spcBef>
              <a:spcAft>
                <a:spcPts val="0"/>
              </a:spcAft>
              <a:buClr>
                <a:schemeClr val="dk1"/>
              </a:buClr>
              <a:buSzPts val="2960"/>
              <a:buNone/>
            </a:pPr>
            <a:r>
              <a:rPr lang="it-IT" sz="2960" b="1"/>
              <a:t>Un pezzo della storia del trapanese è rappresentato anche dalla chiesa del Purgatorio, dove sostano tutto l’anno le statue dei misteri, e che può essere visitata gratuitamente.</a:t>
            </a:r>
            <a:endParaRPr/>
          </a:p>
          <a:p>
            <a:pPr marL="0" lvl="0" indent="0" algn="l" rtl="0">
              <a:spcBef>
                <a:spcPts val="592"/>
              </a:spcBef>
              <a:spcAft>
                <a:spcPts val="0"/>
              </a:spcAft>
              <a:buClr>
                <a:schemeClr val="dk1"/>
              </a:buClr>
              <a:buSzPts val="2960"/>
              <a:buNone/>
            </a:pPr>
            <a:r>
              <a:rPr lang="it-IT" sz="2960" b="1"/>
              <a:t>Un altro importante luogo d’interesse nel territorio trapanese è il parco archeologico di Segesta con il suo famoso tempio, che risale al V secolo a.C. e che sorge sul Monte Barbaro, trovarsi di fronte alla storia della civiltà, un’emozione troppo grande da descrivere.</a:t>
            </a:r>
            <a:endParaRPr/>
          </a:p>
          <a:p>
            <a:pPr marL="0" lvl="0" indent="0" algn="l" rtl="0">
              <a:spcBef>
                <a:spcPts val="592"/>
              </a:spcBef>
              <a:spcAft>
                <a:spcPts val="0"/>
              </a:spcAft>
              <a:buClr>
                <a:schemeClr val="dk1"/>
              </a:buClr>
              <a:buSzPts val="2960"/>
              <a:buNone/>
            </a:pPr>
            <a:br>
              <a:rPr lang="it-IT" sz="2960" b="1"/>
            </a:br>
            <a:endParaRPr sz="2960"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mt="72000"/>
          </a:blip>
          <a:stretch>
            <a:fillRect/>
          </a:stretch>
        </a:blipFill>
        <a:effectLst/>
      </p:bgPr>
    </p:bg>
    <p:spTree>
      <p:nvGrpSpPr>
        <p:cNvPr id="1" name="Shape 136"/>
        <p:cNvGrpSpPr/>
        <p:nvPr/>
      </p:nvGrpSpPr>
      <p:grpSpPr>
        <a:xfrm>
          <a:off x="0" y="0"/>
          <a:ext cx="0" cy="0"/>
          <a:chOff x="0" y="0"/>
          <a:chExt cx="0" cy="0"/>
        </a:xfrm>
      </p:grpSpPr>
      <p:sp>
        <p:nvSpPr>
          <p:cNvPr id="137" name="Google Shape;137;p23"/>
          <p:cNvSpPr/>
          <p:nvPr/>
        </p:nvSpPr>
        <p:spPr>
          <a:xfrm>
            <a:off x="258284" y="476672"/>
            <a:ext cx="8258544" cy="212365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it-IT" sz="6600" b="1" i="0" u="none" strike="noStrike" cap="none">
                <a:solidFill>
                  <a:schemeClr val="dk1"/>
                </a:solidFill>
                <a:latin typeface="Calibri"/>
                <a:ea typeface="Calibri"/>
                <a:cs typeface="Calibri"/>
                <a:sym typeface="Calibri"/>
              </a:rPr>
              <a:t>Creazione di un nostro </a:t>
            </a:r>
            <a:endParaRPr/>
          </a:p>
          <a:p>
            <a:pPr marL="0" marR="0" lvl="0" indent="0" algn="ctr" rtl="0">
              <a:spcBef>
                <a:spcPts val="0"/>
              </a:spcBef>
              <a:spcAft>
                <a:spcPts val="0"/>
              </a:spcAft>
              <a:buNone/>
            </a:pPr>
            <a:r>
              <a:rPr lang="it-IT" sz="6600" b="1" i="0" u="none" strike="noStrike" cap="none">
                <a:solidFill>
                  <a:schemeClr val="dk1"/>
                </a:solidFill>
                <a:latin typeface="Calibri"/>
                <a:ea typeface="Calibri"/>
                <a:cs typeface="Calibri"/>
                <a:sym typeface="Calibri"/>
              </a:rPr>
              <a:t>Hotel diffuso</a:t>
            </a:r>
            <a:endParaRPr sz="6600" b="1"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mt="79000"/>
          </a:blip>
          <a:stretch>
            <a:fillRect/>
          </a:stretch>
        </a:blipFill>
        <a:effectLst/>
      </p:bgPr>
    </p:bg>
    <p:spTree>
      <p:nvGrpSpPr>
        <p:cNvPr id="1" name="Shape 141"/>
        <p:cNvGrpSpPr/>
        <p:nvPr/>
      </p:nvGrpSpPr>
      <p:grpSpPr>
        <a:xfrm>
          <a:off x="0" y="0"/>
          <a:ext cx="0" cy="0"/>
          <a:chOff x="0" y="0"/>
          <a:chExt cx="0" cy="0"/>
        </a:xfrm>
      </p:grpSpPr>
      <p:sp>
        <p:nvSpPr>
          <p:cNvPr id="142" name="Google Shape;142;p24"/>
          <p:cNvSpPr txBox="1">
            <a:spLocks noGrp="1"/>
          </p:cNvSpPr>
          <p:nvPr>
            <p:ph type="title"/>
          </p:nvPr>
        </p:nvSpPr>
        <p:spPr>
          <a:xfrm>
            <a:off x="251520" y="0"/>
            <a:ext cx="8758808" cy="9807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59"/>
              <a:buFont typeface="Calibri"/>
              <a:buNone/>
            </a:pPr>
            <a:br>
              <a:rPr lang="it-IT" sz="3959" b="1"/>
            </a:br>
            <a:br>
              <a:rPr lang="it-IT" sz="3959" b="1"/>
            </a:br>
            <a:r>
              <a:rPr lang="it-IT" sz="3959" b="1"/>
              <a:t>Servizi principali dell’ «Hotel due mari»</a:t>
            </a:r>
            <a:br>
              <a:rPr lang="it-IT" sz="3959" b="1"/>
            </a:br>
            <a:br>
              <a:rPr lang="it-IT" sz="3959"/>
            </a:br>
            <a:endParaRPr sz="3959"/>
          </a:p>
        </p:txBody>
      </p:sp>
      <p:sp>
        <p:nvSpPr>
          <p:cNvPr id="143" name="Google Shape;143;p24"/>
          <p:cNvSpPr txBox="1">
            <a:spLocks noGrp="1"/>
          </p:cNvSpPr>
          <p:nvPr>
            <p:ph type="body" idx="1"/>
          </p:nvPr>
        </p:nvSpPr>
        <p:spPr>
          <a:xfrm>
            <a:off x="179512" y="908720"/>
            <a:ext cx="8640960" cy="583264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1600"/>
              <a:buChar char="•"/>
            </a:pPr>
            <a:r>
              <a:rPr lang="it-IT" sz="1600"/>
              <a:t>Vicinanza dei singoli appartamenti dalla hall principale;</a:t>
            </a:r>
            <a:endParaRPr/>
          </a:p>
          <a:p>
            <a:pPr marL="342900" lvl="0" indent="-342900" algn="l" rtl="0">
              <a:spcBef>
                <a:spcPts val="320"/>
              </a:spcBef>
              <a:spcAft>
                <a:spcPts val="0"/>
              </a:spcAft>
              <a:buClr>
                <a:schemeClr val="dk1"/>
              </a:buClr>
              <a:buSzPts val="1600"/>
              <a:buChar char="•"/>
            </a:pPr>
            <a:r>
              <a:rPr lang="it-IT" sz="1600"/>
              <a:t>Appartamenti spaziosi, per la singola persona, coppia o famiglia;</a:t>
            </a:r>
            <a:endParaRPr/>
          </a:p>
          <a:p>
            <a:pPr marL="342900" lvl="0" indent="-342900" algn="l" rtl="0">
              <a:spcBef>
                <a:spcPts val="320"/>
              </a:spcBef>
              <a:spcAft>
                <a:spcPts val="0"/>
              </a:spcAft>
              <a:buClr>
                <a:schemeClr val="dk1"/>
              </a:buClr>
              <a:buSzPts val="1600"/>
              <a:buChar char="•"/>
            </a:pPr>
            <a:r>
              <a:rPr lang="it-IT" sz="1600"/>
              <a:t>Gli appartamenti singoli e doppi presentano una stanza da letto, un cucinino, bagno in camera e soggiorno, con relative attrezzature;</a:t>
            </a:r>
            <a:endParaRPr/>
          </a:p>
          <a:p>
            <a:pPr marL="342900" lvl="0" indent="-342900" algn="l" rtl="0">
              <a:spcBef>
                <a:spcPts val="320"/>
              </a:spcBef>
              <a:spcAft>
                <a:spcPts val="0"/>
              </a:spcAft>
              <a:buClr>
                <a:schemeClr val="dk1"/>
              </a:buClr>
              <a:buSzPts val="1600"/>
              <a:buChar char="•"/>
            </a:pPr>
            <a:r>
              <a:rPr lang="it-IT" sz="1600"/>
              <a:t>Gli appartamenti «plus» per famiglie comprendono due camere da letto, due bagni, una cucina e il soggiorno con altri due posti nel divano letto, con relativi servizi annessi;</a:t>
            </a:r>
            <a:endParaRPr/>
          </a:p>
          <a:p>
            <a:pPr marL="342900" lvl="0" indent="-342900" algn="l" rtl="0">
              <a:spcBef>
                <a:spcPts val="320"/>
              </a:spcBef>
              <a:spcAft>
                <a:spcPts val="0"/>
              </a:spcAft>
              <a:buClr>
                <a:schemeClr val="dk1"/>
              </a:buClr>
              <a:buSzPts val="1600"/>
              <a:buChar char="•"/>
            </a:pPr>
            <a:r>
              <a:rPr lang="it-IT" sz="1600"/>
              <a:t>Servizio della colazione (compresa nel prezzo del soggiorno) presso la struttura principale, con possibilità di raggiungerla a piedi attraversando una piccola parte del centro storico trapanese, sarà servita a buffet nella nostra sala;</a:t>
            </a:r>
            <a:endParaRPr/>
          </a:p>
          <a:p>
            <a:pPr marL="342900" lvl="0" indent="-342900" algn="l" rtl="0">
              <a:spcBef>
                <a:spcPts val="320"/>
              </a:spcBef>
              <a:spcAft>
                <a:spcPts val="0"/>
              </a:spcAft>
              <a:buClr>
                <a:schemeClr val="dk1"/>
              </a:buClr>
              <a:buSzPts val="1600"/>
              <a:buChar char="•"/>
            </a:pPr>
            <a:r>
              <a:rPr lang="it-IT" sz="1600"/>
              <a:t>Servizio in camera su richiesta dei clienti;</a:t>
            </a:r>
            <a:endParaRPr/>
          </a:p>
          <a:p>
            <a:pPr marL="342900" lvl="0" indent="-342900" algn="l" rtl="0">
              <a:spcBef>
                <a:spcPts val="320"/>
              </a:spcBef>
              <a:spcAft>
                <a:spcPts val="0"/>
              </a:spcAft>
              <a:buClr>
                <a:schemeClr val="dk1"/>
              </a:buClr>
              <a:buSzPts val="1600"/>
              <a:buChar char="•"/>
            </a:pPr>
            <a:r>
              <a:rPr lang="it-IT" sz="1600"/>
              <a:t>Pranzo al sacco con prodotti tipici del territorio;</a:t>
            </a:r>
            <a:endParaRPr/>
          </a:p>
          <a:p>
            <a:pPr marL="342900" lvl="0" indent="-342900" algn="l" rtl="0">
              <a:spcBef>
                <a:spcPts val="320"/>
              </a:spcBef>
              <a:spcAft>
                <a:spcPts val="0"/>
              </a:spcAft>
              <a:buClr>
                <a:schemeClr val="dk1"/>
              </a:buClr>
              <a:buSzPts val="1600"/>
              <a:buChar char="•"/>
            </a:pPr>
            <a:r>
              <a:rPr lang="it-IT" sz="1600"/>
              <a:t>Organizzazione di cene presso ristoranti tipici e storici;</a:t>
            </a:r>
            <a:endParaRPr/>
          </a:p>
          <a:p>
            <a:pPr marL="342900" lvl="0" indent="-342900" algn="l" rtl="0">
              <a:spcBef>
                <a:spcPts val="320"/>
              </a:spcBef>
              <a:spcAft>
                <a:spcPts val="0"/>
              </a:spcAft>
              <a:buClr>
                <a:schemeClr val="dk1"/>
              </a:buClr>
              <a:buSzPts val="1600"/>
              <a:buChar char="•"/>
            </a:pPr>
            <a:r>
              <a:rPr lang="it-IT" sz="1600"/>
              <a:t> Wi-Fi gratuito e ad alta velocità;</a:t>
            </a:r>
            <a:endParaRPr/>
          </a:p>
          <a:p>
            <a:pPr marL="342900" lvl="0" indent="-342900" algn="l" rtl="0">
              <a:spcBef>
                <a:spcPts val="320"/>
              </a:spcBef>
              <a:spcAft>
                <a:spcPts val="0"/>
              </a:spcAft>
              <a:buClr>
                <a:schemeClr val="dk1"/>
              </a:buClr>
              <a:buSzPts val="1600"/>
              <a:buChar char="•"/>
            </a:pPr>
            <a:r>
              <a:rPr lang="it-IT" sz="1600"/>
              <a:t>Possibilità di noleggio di biciclette incluse nel pacchetto del soggiorno;</a:t>
            </a:r>
            <a:endParaRPr/>
          </a:p>
          <a:p>
            <a:pPr marL="342900" lvl="0" indent="-342900" algn="l" rtl="0">
              <a:spcBef>
                <a:spcPts val="320"/>
              </a:spcBef>
              <a:spcAft>
                <a:spcPts val="0"/>
              </a:spcAft>
              <a:buClr>
                <a:schemeClr val="dk1"/>
              </a:buClr>
              <a:buSzPts val="1600"/>
              <a:buChar char="•"/>
            </a:pPr>
            <a:r>
              <a:rPr lang="it-IT" sz="1600"/>
              <a:t>Noleggio auto;</a:t>
            </a:r>
            <a:endParaRPr/>
          </a:p>
          <a:p>
            <a:pPr marL="342900" lvl="0" indent="-342900" algn="l" rtl="0">
              <a:spcBef>
                <a:spcPts val="320"/>
              </a:spcBef>
              <a:spcAft>
                <a:spcPts val="0"/>
              </a:spcAft>
              <a:buClr>
                <a:schemeClr val="dk1"/>
              </a:buClr>
              <a:buSzPts val="1600"/>
              <a:buChar char="•"/>
            </a:pPr>
            <a:r>
              <a:rPr lang="it-IT" sz="1600"/>
              <a:t>Parcheggio gratuito per gli ospiti, a pochi metri dalla struttura principale;</a:t>
            </a:r>
            <a:endParaRPr/>
          </a:p>
          <a:p>
            <a:pPr marL="342900" lvl="0" indent="-342900" algn="l" rtl="0">
              <a:spcBef>
                <a:spcPts val="320"/>
              </a:spcBef>
              <a:spcAft>
                <a:spcPts val="0"/>
              </a:spcAft>
              <a:buClr>
                <a:schemeClr val="dk1"/>
              </a:buClr>
              <a:buSzPts val="1600"/>
              <a:buChar char="•"/>
            </a:pPr>
            <a:r>
              <a:rPr lang="it-IT" sz="1600"/>
              <a:t>Aria condizionata;</a:t>
            </a:r>
            <a:endParaRPr/>
          </a:p>
          <a:p>
            <a:pPr marL="342900" lvl="0" indent="-342900" algn="l" rtl="0">
              <a:spcBef>
                <a:spcPts val="320"/>
              </a:spcBef>
              <a:spcAft>
                <a:spcPts val="0"/>
              </a:spcAft>
              <a:buClr>
                <a:schemeClr val="dk1"/>
              </a:buClr>
              <a:buSzPts val="1600"/>
              <a:buChar char="•"/>
            </a:pPr>
            <a:r>
              <a:rPr lang="it-IT" sz="1600"/>
              <a:t>Posti in spiaggia riservati nel lido della struttura;</a:t>
            </a:r>
            <a:endParaRPr/>
          </a:p>
          <a:p>
            <a:pPr marL="342900" lvl="0" indent="-342900" algn="l" rtl="0">
              <a:spcBef>
                <a:spcPts val="320"/>
              </a:spcBef>
              <a:spcAft>
                <a:spcPts val="0"/>
              </a:spcAft>
              <a:buClr>
                <a:schemeClr val="dk1"/>
              </a:buClr>
              <a:buSzPts val="1600"/>
              <a:buChar char="•"/>
            </a:pPr>
            <a:r>
              <a:rPr lang="it-IT" sz="1600"/>
              <a:t>Possibilità di partecipare ad escursioni organizzate dalla struttura ricettiva;</a:t>
            </a:r>
            <a:endParaRPr/>
          </a:p>
          <a:p>
            <a:pPr marL="342900" lvl="0" indent="-342900" algn="l" rtl="0">
              <a:spcBef>
                <a:spcPts val="320"/>
              </a:spcBef>
              <a:spcAft>
                <a:spcPts val="0"/>
              </a:spcAft>
              <a:buClr>
                <a:schemeClr val="dk1"/>
              </a:buClr>
              <a:buSzPts val="1600"/>
              <a:buChar char="•"/>
            </a:pPr>
            <a:r>
              <a:rPr lang="it-IT" sz="1600"/>
              <a:t>Servizio concierge disponibile 24/24h.</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mt="50000"/>
          </a:blip>
          <a:stretch>
            <a:fillRect/>
          </a:stretch>
        </a:blipFill>
        <a:effectLst/>
      </p:bgPr>
    </p:bg>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0" y="0"/>
            <a:ext cx="9036496" cy="1196752"/>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59"/>
              <a:buFont typeface="Calibri"/>
              <a:buNone/>
            </a:pPr>
            <a:br>
              <a:rPr lang="it-IT" sz="3959"/>
            </a:br>
            <a:r>
              <a:rPr lang="it-IT" sz="3959"/>
              <a:t>Esperienze «alla portata» dei nostri futuri clienti</a:t>
            </a:r>
            <a:br>
              <a:rPr lang="it-IT" sz="3959"/>
            </a:br>
            <a:endParaRPr sz="3959"/>
          </a:p>
        </p:txBody>
      </p:sp>
      <p:sp>
        <p:nvSpPr>
          <p:cNvPr id="149" name="Google Shape;149;p25"/>
          <p:cNvSpPr txBox="1">
            <a:spLocks noGrp="1"/>
          </p:cNvSpPr>
          <p:nvPr>
            <p:ph type="body" idx="1"/>
          </p:nvPr>
        </p:nvSpPr>
        <p:spPr>
          <a:xfrm>
            <a:off x="179512" y="1052736"/>
            <a:ext cx="8579296" cy="5805264"/>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1520"/>
              <a:buNone/>
            </a:pPr>
            <a:endParaRPr sz="1520" b="1"/>
          </a:p>
          <a:p>
            <a:pPr marL="0" lvl="0" indent="0" algn="l" rtl="0">
              <a:lnSpc>
                <a:spcPct val="80000"/>
              </a:lnSpc>
              <a:spcBef>
                <a:spcPts val="320"/>
              </a:spcBef>
              <a:spcAft>
                <a:spcPts val="0"/>
              </a:spcAft>
              <a:buClr>
                <a:schemeClr val="dk1"/>
              </a:buClr>
              <a:buSzPts val="1600"/>
              <a:buNone/>
            </a:pPr>
            <a:r>
              <a:rPr lang="it-IT" sz="1600" b="1"/>
              <a:t>I clienti che decideranno di pernottare nelle nostre strutture saranno accolti da personale gentile, disponibile e molto informato sul territorio e sulle sue principali attrattive turistiche, caratteristiche che ci permettono di organizzare in prima persona le escursioni, con diverse visite a luoghi di interesse ed esperienze uniche.</a:t>
            </a:r>
            <a:endParaRPr/>
          </a:p>
          <a:p>
            <a:pPr marL="0" lvl="0" indent="0" algn="l" rtl="0">
              <a:lnSpc>
                <a:spcPct val="80000"/>
              </a:lnSpc>
              <a:spcBef>
                <a:spcPts val="304"/>
              </a:spcBef>
              <a:spcAft>
                <a:spcPts val="0"/>
              </a:spcAft>
              <a:buClr>
                <a:schemeClr val="dk1"/>
              </a:buClr>
              <a:buSzPts val="1520"/>
              <a:buNone/>
            </a:pPr>
            <a:endParaRPr sz="1520" b="1"/>
          </a:p>
          <a:p>
            <a:pPr marL="0" lvl="0" indent="0" algn="l" rtl="0">
              <a:lnSpc>
                <a:spcPct val="80000"/>
              </a:lnSpc>
              <a:spcBef>
                <a:spcPts val="320"/>
              </a:spcBef>
              <a:spcAft>
                <a:spcPts val="0"/>
              </a:spcAft>
              <a:buClr>
                <a:schemeClr val="dk1"/>
              </a:buClr>
              <a:buSzPts val="1600"/>
              <a:buNone/>
            </a:pPr>
            <a:endParaRPr sz="1600" b="1"/>
          </a:p>
          <a:p>
            <a:pPr marL="0" lvl="0" indent="0" algn="l" rtl="0">
              <a:lnSpc>
                <a:spcPct val="80000"/>
              </a:lnSpc>
              <a:spcBef>
                <a:spcPts val="320"/>
              </a:spcBef>
              <a:spcAft>
                <a:spcPts val="0"/>
              </a:spcAft>
              <a:buClr>
                <a:schemeClr val="dk1"/>
              </a:buClr>
              <a:buSzPts val="1600"/>
              <a:buNone/>
            </a:pPr>
            <a:endParaRPr sz="1600" b="1"/>
          </a:p>
          <a:p>
            <a:pPr marL="0" lvl="0" indent="0" algn="l" rtl="0">
              <a:lnSpc>
                <a:spcPct val="80000"/>
              </a:lnSpc>
              <a:spcBef>
                <a:spcPts val="320"/>
              </a:spcBef>
              <a:spcAft>
                <a:spcPts val="0"/>
              </a:spcAft>
              <a:buClr>
                <a:schemeClr val="dk1"/>
              </a:buClr>
              <a:buSzPts val="1600"/>
              <a:buNone/>
            </a:pPr>
            <a:endParaRPr sz="1600" b="1"/>
          </a:p>
          <a:p>
            <a:pPr marL="0" lvl="0" indent="0" algn="l" rtl="0">
              <a:lnSpc>
                <a:spcPct val="80000"/>
              </a:lnSpc>
              <a:spcBef>
                <a:spcPts val="320"/>
              </a:spcBef>
              <a:spcAft>
                <a:spcPts val="0"/>
              </a:spcAft>
              <a:buClr>
                <a:schemeClr val="dk1"/>
              </a:buClr>
              <a:buSzPts val="1600"/>
              <a:buNone/>
            </a:pPr>
            <a:endParaRPr sz="1600" b="1"/>
          </a:p>
          <a:p>
            <a:pPr marL="0" lvl="0" indent="0" algn="l" rtl="0">
              <a:lnSpc>
                <a:spcPct val="80000"/>
              </a:lnSpc>
              <a:spcBef>
                <a:spcPts val="320"/>
              </a:spcBef>
              <a:spcAft>
                <a:spcPts val="0"/>
              </a:spcAft>
              <a:buClr>
                <a:schemeClr val="dk1"/>
              </a:buClr>
              <a:buSzPts val="1600"/>
              <a:buNone/>
            </a:pPr>
            <a:r>
              <a:rPr lang="it-IT" sz="1600" b="1"/>
              <a:t>Una delle esperienze che permettiamo di fare ai nostri clienti è quella della visita alle saline del trapanese, in particolare nel periodo della raccolta del sale, che avviene a fine agosto ed anche una seconda nel periodo di ottobre (tempo permettendo), i nostri ospiti si recheranno in loco grazie ad un transfert disposto dalla struttura, accompagnati da un nostro collega in grado di fornire informazioni interessanti su questi luoghi.</a:t>
            </a:r>
            <a:endParaRPr/>
          </a:p>
          <a:p>
            <a:pPr marL="0" lvl="0" indent="0" algn="l" rtl="0">
              <a:lnSpc>
                <a:spcPct val="80000"/>
              </a:lnSpc>
              <a:spcBef>
                <a:spcPts val="320"/>
              </a:spcBef>
              <a:spcAft>
                <a:spcPts val="0"/>
              </a:spcAft>
              <a:buClr>
                <a:schemeClr val="dk1"/>
              </a:buClr>
              <a:buSzPts val="1600"/>
              <a:buNone/>
            </a:pPr>
            <a:endParaRPr sz="1600" b="1"/>
          </a:p>
          <a:p>
            <a:pPr marL="0" lvl="0" indent="0" algn="l" rtl="0">
              <a:lnSpc>
                <a:spcPct val="80000"/>
              </a:lnSpc>
              <a:spcBef>
                <a:spcPts val="320"/>
              </a:spcBef>
              <a:spcAft>
                <a:spcPts val="0"/>
              </a:spcAft>
              <a:buClr>
                <a:schemeClr val="dk1"/>
              </a:buClr>
              <a:buSzPts val="1600"/>
              <a:buNone/>
            </a:pPr>
            <a:r>
              <a:rPr lang="it-IT" sz="1600" b="1"/>
              <a:t>Una volta arrivati alle saline, i turisti saranno accolti dai proprietari della struttura che gli permetteranno di compiere delle passeggiate lungo tutta la salina e inoltre offriamo anche la possibilità di far mettere all’opera i nostri ospiti nella raccolta manuale del sale, affiancati dai salinai.</a:t>
            </a:r>
            <a:endParaRPr/>
          </a:p>
          <a:p>
            <a:pPr marL="0" lvl="0" indent="0" algn="l" rtl="0">
              <a:lnSpc>
                <a:spcPct val="80000"/>
              </a:lnSpc>
              <a:spcBef>
                <a:spcPts val="320"/>
              </a:spcBef>
              <a:spcAft>
                <a:spcPts val="0"/>
              </a:spcAft>
              <a:buClr>
                <a:schemeClr val="dk1"/>
              </a:buClr>
              <a:buSzPts val="1600"/>
              <a:buNone/>
            </a:pPr>
            <a:r>
              <a:rPr lang="it-IT" sz="1600" b="1"/>
              <a:t>Successivamente andranno a visitare i mulini storici, dove verranno messi a conoscenza dell’antica storia delle saline e dei primi strumenti che venivano utilizzati in antichità.</a:t>
            </a:r>
            <a:endParaRPr/>
          </a:p>
          <a:p>
            <a:pPr marL="0" lvl="0" indent="0" algn="l" rtl="0">
              <a:lnSpc>
                <a:spcPct val="80000"/>
              </a:lnSpc>
              <a:spcBef>
                <a:spcPts val="320"/>
              </a:spcBef>
              <a:spcAft>
                <a:spcPts val="0"/>
              </a:spcAft>
              <a:buClr>
                <a:schemeClr val="dk1"/>
              </a:buClr>
              <a:buSzPts val="1600"/>
              <a:buNone/>
            </a:pPr>
            <a:r>
              <a:rPr lang="it-IT" sz="1600" b="1"/>
              <a:t>A fine giornata, stanchi dalla visita, saliranno sul terrazzino di un mulino ristrutturato ed è li che potranno rilassarsi e immergersi nella natura con una vista suggestiva del tramonto  trapanese, accompagnato da una degustazione di vini tipici del territorio abbinati a prodotti della nostra terra.</a:t>
            </a:r>
            <a:endParaRPr/>
          </a:p>
          <a:p>
            <a:pPr marL="0" lvl="0" indent="0" algn="l" rtl="0">
              <a:lnSpc>
                <a:spcPct val="80000"/>
              </a:lnSpc>
              <a:spcBef>
                <a:spcPts val="320"/>
              </a:spcBef>
              <a:spcAft>
                <a:spcPts val="0"/>
              </a:spcAft>
              <a:buClr>
                <a:schemeClr val="dk1"/>
              </a:buClr>
              <a:buSzPts val="1600"/>
              <a:buNone/>
            </a:pPr>
            <a:r>
              <a:rPr lang="it-IT" sz="1600" b="1"/>
              <a:t>UN ESPERIENZA INDIMENTICABILE.</a:t>
            </a:r>
            <a:endParaRPr sz="16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mt="69000"/>
          </a:blip>
          <a:stretch>
            <a:fillRect/>
          </a:stretch>
        </a:blipFill>
        <a:effectLst/>
      </p:bgPr>
    </p:bg>
    <p:spTree>
      <p:nvGrpSpPr>
        <p:cNvPr id="1" name="Shape 153"/>
        <p:cNvGrpSpPr/>
        <p:nvPr/>
      </p:nvGrpSpPr>
      <p:grpSpPr>
        <a:xfrm>
          <a:off x="0" y="0"/>
          <a:ext cx="0" cy="0"/>
          <a:chOff x="0" y="0"/>
          <a:chExt cx="0" cy="0"/>
        </a:xfrm>
      </p:grpSpPr>
      <p:sp>
        <p:nvSpPr>
          <p:cNvPr id="154" name="Google Shape;154;p26"/>
          <p:cNvSpPr txBox="1">
            <a:spLocks noGrp="1"/>
          </p:cNvSpPr>
          <p:nvPr>
            <p:ph type="body" idx="1"/>
          </p:nvPr>
        </p:nvSpPr>
        <p:spPr>
          <a:xfrm>
            <a:off x="179512" y="116632"/>
            <a:ext cx="8507288" cy="655272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000"/>
              <a:buNone/>
            </a:pPr>
            <a:r>
              <a:rPr lang="it-IT" sz="2000" b="1"/>
              <a:t>Trapani è un buon punto di sosta per i turisti che desiderano visitare tutto il territorio circostante, da Trapani si può raggiungere facilmente San Vito lo Capo, conosciuta per il suo famosissimo mare, si può raggiungere il parco archeologico di Segesta con il suo meraviglioso tempio in meno di 30 minuti, si possono visitare le isole Egadi, e si può visitare Erice, la cittadina medievale che fa parte dei «borghi più belli d’Italia», la città della scienza, ma soprattutto della pace.</a:t>
            </a:r>
            <a:endParaRPr sz="2000"/>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r>
              <a:rPr lang="it-IT" sz="2000" b="1"/>
              <a:t>Ad Erice i nostri ospiti potranno compiere dei percorsi di trekking, percorrendo il perimetro della cittadina ed attraversando le vie principali.</a:t>
            </a:r>
            <a:endParaRPr sz="2000"/>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r>
              <a:rPr lang="it-IT" sz="2000" b="1"/>
              <a:t>Durante questa gita, saranno predisposte diverse tappe e ad ogni sosta i nostri ospiti potranno degustare le Genovesi, i Mustazzoli e tantissimi altri prodotti tipici del borgo ericino.</a:t>
            </a:r>
            <a:endParaRPr sz="2000"/>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endParaRPr sz="2000" b="1"/>
          </a:p>
          <a:p>
            <a:pPr marL="0" lvl="0" indent="0" algn="l" rtl="0">
              <a:lnSpc>
                <a:spcPct val="80000"/>
              </a:lnSpc>
              <a:spcBef>
                <a:spcPts val="400"/>
              </a:spcBef>
              <a:spcAft>
                <a:spcPts val="0"/>
              </a:spcAft>
              <a:buClr>
                <a:schemeClr val="dk1"/>
              </a:buClr>
              <a:buSzPts val="2000"/>
              <a:buNone/>
            </a:pPr>
            <a:r>
              <a:rPr lang="it-IT" sz="2000" b="1"/>
              <a:t>In tardo pomeriggio si recheranno in un ristorante tipico che vanta la vista sulle meravigliose isole Egadi, gli ospiti faranno un aperitivo al tramonto e ceneranno all’aperto con vista.</a:t>
            </a:r>
            <a:endParaRPr sz="2000"/>
          </a:p>
          <a:p>
            <a:pPr marL="0" lvl="0" indent="0" algn="l" rtl="0">
              <a:lnSpc>
                <a:spcPct val="80000"/>
              </a:lnSpc>
              <a:spcBef>
                <a:spcPts val="400"/>
              </a:spcBef>
              <a:spcAft>
                <a:spcPts val="0"/>
              </a:spcAft>
              <a:buClr>
                <a:schemeClr val="dk1"/>
              </a:buClr>
              <a:buSzPts val="2000"/>
              <a:buNone/>
            </a:pPr>
            <a:r>
              <a:rPr lang="it-IT" sz="2000" b="1"/>
              <a:t>Un’altra opportunità sarà quella di visitare Favignana e Levanzo tramite una barca privata della struttura, sulla quale i clienti potranno usufruire del servizio bar, per un bel drink sul mare, e la possibilità di andare sull’isola per visitare alcuni luoghi di interesse e passare una meravigliosa giornata in spiaggia. </a:t>
            </a:r>
            <a:br>
              <a:rPr lang="it-IT" sz="2000"/>
            </a:br>
            <a:endParaRPr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158"/>
        <p:cNvGrpSpPr/>
        <p:nvPr/>
      </p:nvGrpSpPr>
      <p:grpSpPr>
        <a:xfrm>
          <a:off x="0" y="0"/>
          <a:ext cx="0" cy="0"/>
          <a:chOff x="0" y="0"/>
          <a:chExt cx="0" cy="0"/>
        </a:xfrm>
      </p:grpSpPr>
      <p:graphicFrame>
        <p:nvGraphicFramePr>
          <p:cNvPr id="159" name="Google Shape;159;p27"/>
          <p:cNvGraphicFramePr/>
          <p:nvPr/>
        </p:nvGraphicFramePr>
        <p:xfrm>
          <a:off x="395536" y="2132856"/>
          <a:ext cx="3000000" cy="3000000"/>
        </p:xfrm>
        <a:graphic>
          <a:graphicData uri="http://schemas.openxmlformats.org/drawingml/2006/table">
            <a:tbl>
              <a:tblPr>
                <a:noFill/>
                <a:tableStyleId>{0AC811C5-91B0-4469-8AFF-9A436530A748}</a:tableStyleId>
              </a:tblPr>
              <a:tblGrid>
                <a:gridCol w="3113125">
                  <a:extLst>
                    <a:ext uri="{9D8B030D-6E8A-4147-A177-3AD203B41FA5}">
                      <a16:colId xmlns:a16="http://schemas.microsoft.com/office/drawing/2014/main" val="20000"/>
                    </a:ext>
                  </a:extLst>
                </a:gridCol>
                <a:gridCol w="1217075">
                  <a:extLst>
                    <a:ext uri="{9D8B030D-6E8A-4147-A177-3AD203B41FA5}">
                      <a16:colId xmlns:a16="http://schemas.microsoft.com/office/drawing/2014/main" val="20001"/>
                    </a:ext>
                  </a:extLst>
                </a:gridCol>
                <a:gridCol w="2306025">
                  <a:extLst>
                    <a:ext uri="{9D8B030D-6E8A-4147-A177-3AD203B41FA5}">
                      <a16:colId xmlns:a16="http://schemas.microsoft.com/office/drawing/2014/main" val="20002"/>
                    </a:ext>
                  </a:extLst>
                </a:gridCol>
                <a:gridCol w="1716700">
                  <a:extLst>
                    <a:ext uri="{9D8B030D-6E8A-4147-A177-3AD203B41FA5}">
                      <a16:colId xmlns:a16="http://schemas.microsoft.com/office/drawing/2014/main" val="20003"/>
                    </a:ext>
                  </a:extLst>
                </a:gridCol>
              </a:tblGrid>
              <a:tr h="254000">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Albergo diffuso</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Località</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Prezzo listino bassa stagione</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Prezzo listino alta stagione</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700375">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Borgo Gallodoro</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Messina</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€40</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€80</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00375">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Borgo Santa Caterina</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Catania</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€58</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€70</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700375">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Relais Villa Miraglia</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Messina</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€70</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€70</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700375">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Le case dello zodiaco</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Modica</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€71</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€76</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830500">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Home Hotels</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Enna</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€95</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it-IT" sz="2000" b="0" i="0" u="none" strike="noStrike" cap="none">
                          <a:solidFill>
                            <a:srgbClr val="000000"/>
                          </a:solidFill>
                          <a:latin typeface="Calibri"/>
                          <a:ea typeface="Calibri"/>
                          <a:cs typeface="Calibri"/>
                          <a:sym typeface="Calibri"/>
                        </a:rPr>
                        <a:t>€115</a:t>
                      </a:r>
                      <a:endParaRPr sz="2000" u="none" strike="noStrike" cap="none"/>
                    </a:p>
                  </a:txBody>
                  <a:tcPr marL="68575" marR="68575" marT="45725" marB="457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160" name="Google Shape;160;p27"/>
          <p:cNvSpPr txBox="1"/>
          <p:nvPr/>
        </p:nvSpPr>
        <p:spPr>
          <a:xfrm>
            <a:off x="467544" y="320298"/>
            <a:ext cx="8136904" cy="13234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it-IT" sz="4000" b="0" i="0" u="none" strike="noStrike" cap="none">
                <a:solidFill>
                  <a:srgbClr val="FF0000"/>
                </a:solidFill>
                <a:latin typeface="Calibri"/>
                <a:ea typeface="Calibri"/>
                <a:cs typeface="Calibri"/>
                <a:sym typeface="Calibri"/>
              </a:rPr>
              <a:t>Analisi dei prezzi dei competitors di una notte in albergo per una coppia </a:t>
            </a:r>
            <a:endParaRPr sz="4000">
              <a:solidFill>
                <a:srgbClr val="FF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164"/>
        <p:cNvGrpSpPr/>
        <p:nvPr/>
      </p:nvGrpSpPr>
      <p:grpSpPr>
        <a:xfrm>
          <a:off x="0" y="0"/>
          <a:ext cx="0" cy="0"/>
          <a:chOff x="0" y="0"/>
          <a:chExt cx="0" cy="0"/>
        </a:xfrm>
      </p:grpSpPr>
      <p:sp>
        <p:nvSpPr>
          <p:cNvPr id="165" name="Google Shape;165;p28"/>
          <p:cNvSpPr txBox="1">
            <a:spLocks noGrp="1"/>
          </p:cNvSpPr>
          <p:nvPr>
            <p:ph type="title"/>
          </p:nvPr>
        </p:nvSpPr>
        <p:spPr>
          <a:xfrm>
            <a:off x="395536" y="0"/>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4400"/>
              <a:buFont typeface="Calibri"/>
              <a:buNone/>
            </a:pPr>
            <a:r>
              <a:rPr lang="it-IT" b="1">
                <a:solidFill>
                  <a:srgbClr val="FF0000"/>
                </a:solidFill>
              </a:rPr>
              <a:t>Listino prezzi del nostro albergo</a:t>
            </a:r>
            <a:endParaRPr b="1">
              <a:solidFill>
                <a:srgbClr val="FF0000"/>
              </a:solidFill>
            </a:endParaRPr>
          </a:p>
        </p:txBody>
      </p:sp>
      <p:graphicFrame>
        <p:nvGraphicFramePr>
          <p:cNvPr id="166" name="Google Shape;166;p28"/>
          <p:cNvGraphicFramePr/>
          <p:nvPr/>
        </p:nvGraphicFramePr>
        <p:xfrm>
          <a:off x="457200" y="939800"/>
          <a:ext cx="3000000" cy="3000000"/>
        </p:xfrm>
        <a:graphic>
          <a:graphicData uri="http://schemas.openxmlformats.org/drawingml/2006/table">
            <a:tbl>
              <a:tblPr firstRow="1" bandRow="1">
                <a:noFill/>
                <a:tableStyleId>{4192CD4A-7A34-4A00-9A1E-E1DDB3D40EB5}</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it-IT" sz="1800" u="none" strike="noStrike" cap="none"/>
                        <a:t>periodo</a:t>
                      </a:r>
                      <a:endParaRPr sz="1800"/>
                    </a:p>
                  </a:txBody>
                  <a:tcPr marL="91450" marR="91450" marT="45725" marB="45725"/>
                </a:tc>
                <a:tc>
                  <a:txBody>
                    <a:bodyPr/>
                    <a:lstStyle/>
                    <a:p>
                      <a:pPr marL="0" marR="0" lvl="0" indent="0" algn="l" rtl="0">
                        <a:spcBef>
                          <a:spcPts val="0"/>
                        </a:spcBef>
                        <a:spcAft>
                          <a:spcPts val="0"/>
                        </a:spcAft>
                        <a:buNone/>
                      </a:pPr>
                      <a:r>
                        <a:rPr lang="it-IT" sz="1800"/>
                        <a:t>Prezzi per coppia (pernottamento e colazione)</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it-IT" sz="1800"/>
                        <a:t>Dal 11/01 al 31/07 </a:t>
                      </a:r>
                      <a:endParaRPr sz="1800"/>
                    </a:p>
                  </a:txBody>
                  <a:tcPr marL="91450" marR="91450" marT="45725" marB="45725"/>
                </a:tc>
                <a:tc>
                  <a:txBody>
                    <a:bodyPr/>
                    <a:lstStyle/>
                    <a:p>
                      <a:pPr marL="0" marR="0" lvl="0" indent="0" algn="l" rtl="0">
                        <a:spcBef>
                          <a:spcPts val="0"/>
                        </a:spcBef>
                        <a:spcAft>
                          <a:spcPts val="0"/>
                        </a:spcAft>
                        <a:buNone/>
                      </a:pPr>
                      <a:r>
                        <a:rPr lang="it-IT" sz="1800"/>
                        <a:t>€ 50</a:t>
                      </a:r>
                      <a:endParaRPr sz="18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it-IT" sz="1800"/>
                        <a:t>Dal 01/08 al 31/08 </a:t>
                      </a:r>
                      <a:endParaRPr sz="1800"/>
                    </a:p>
                  </a:txBody>
                  <a:tcPr marL="91450" marR="91450" marT="45725" marB="45725"/>
                </a:tc>
                <a:tc>
                  <a:txBody>
                    <a:bodyPr/>
                    <a:lstStyle/>
                    <a:p>
                      <a:pPr marL="0" marR="0" lvl="0" indent="0" algn="l" rtl="0">
                        <a:spcBef>
                          <a:spcPts val="0"/>
                        </a:spcBef>
                        <a:spcAft>
                          <a:spcPts val="0"/>
                        </a:spcAft>
                        <a:buNone/>
                      </a:pPr>
                      <a:r>
                        <a:rPr lang="it-IT" sz="1800"/>
                        <a:t>€ 100 </a:t>
                      </a:r>
                      <a:endParaRPr sz="180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it-IT" sz="1800"/>
                        <a:t>Dal 01/09 al 19/12</a:t>
                      </a:r>
                      <a:endParaRPr sz="1800"/>
                    </a:p>
                  </a:txBody>
                  <a:tcPr marL="91450" marR="91450" marT="45725" marB="45725"/>
                </a:tc>
                <a:tc>
                  <a:txBody>
                    <a:bodyPr/>
                    <a:lstStyle/>
                    <a:p>
                      <a:pPr marL="0" marR="0" lvl="0" indent="0" algn="l" rtl="0">
                        <a:spcBef>
                          <a:spcPts val="0"/>
                        </a:spcBef>
                        <a:spcAft>
                          <a:spcPts val="0"/>
                        </a:spcAft>
                        <a:buNone/>
                      </a:pPr>
                      <a:r>
                        <a:rPr lang="it-IT" sz="1800"/>
                        <a:t>€ 50</a:t>
                      </a:r>
                      <a:endParaRPr sz="180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it-IT" sz="1800"/>
                        <a:t>Dal 20/12 al 10/01</a:t>
                      </a:r>
                      <a:endParaRPr sz="1800"/>
                    </a:p>
                  </a:txBody>
                  <a:tcPr marL="91450" marR="91450" marT="45725" marB="45725"/>
                </a:tc>
                <a:tc>
                  <a:txBody>
                    <a:bodyPr/>
                    <a:lstStyle/>
                    <a:p>
                      <a:pPr marL="0" marR="0" lvl="0" indent="0" algn="l" rtl="0">
                        <a:spcBef>
                          <a:spcPts val="0"/>
                        </a:spcBef>
                        <a:spcAft>
                          <a:spcPts val="0"/>
                        </a:spcAft>
                        <a:buNone/>
                      </a:pPr>
                      <a:r>
                        <a:rPr lang="it-IT" sz="1800"/>
                        <a:t>€ 100</a:t>
                      </a:r>
                      <a:endParaRPr sz="1800"/>
                    </a:p>
                  </a:txBody>
                  <a:tcPr marL="91450" marR="91450" marT="45725" marB="45725"/>
                </a:tc>
                <a:extLst>
                  <a:ext uri="{0D108BD9-81ED-4DB2-BD59-A6C34878D82A}">
                    <a16:rowId xmlns:a16="http://schemas.microsoft.com/office/drawing/2014/main" val="10004"/>
                  </a:ext>
                </a:extLst>
              </a:tr>
            </a:tbl>
          </a:graphicData>
        </a:graphic>
      </p:graphicFrame>
      <p:sp>
        <p:nvSpPr>
          <p:cNvPr id="167" name="Google Shape;167;p28"/>
          <p:cNvSpPr txBox="1"/>
          <p:nvPr/>
        </p:nvSpPr>
        <p:spPr>
          <a:xfrm>
            <a:off x="179512" y="3280008"/>
            <a:ext cx="8640960" cy="267765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it-IT" sz="2400" b="1">
                <a:solidFill>
                  <a:schemeClr val="dk1"/>
                </a:solidFill>
                <a:latin typeface="Calibri"/>
                <a:ea typeface="Calibri"/>
                <a:cs typeface="Calibri"/>
                <a:sym typeface="Calibri"/>
              </a:rPr>
              <a:t>Il prezzo del soggiorno presso l’appartamento include, biancheria da bagno, da camera, il cambio giornaliero della prima e settimanale della seconda.</a:t>
            </a:r>
            <a:endParaRPr/>
          </a:p>
          <a:p>
            <a:pPr marL="0" marR="0" lvl="0" indent="0" algn="l" rtl="0">
              <a:spcBef>
                <a:spcPts val="0"/>
              </a:spcBef>
              <a:spcAft>
                <a:spcPts val="0"/>
              </a:spcAft>
              <a:buNone/>
            </a:pPr>
            <a:r>
              <a:rPr lang="it-IT" sz="2400" b="1">
                <a:solidFill>
                  <a:schemeClr val="dk1"/>
                </a:solidFill>
                <a:latin typeface="Calibri"/>
                <a:ea typeface="Calibri"/>
                <a:cs typeface="Calibri"/>
                <a:sym typeface="Calibri"/>
              </a:rPr>
              <a:t>I bambini fino ai 3 anni soggiorneranno gratuitamente, dai 4 ai 10 anni avranno una riduzione di prezzo del 50%, inoltre per le permanenze superiori ai 10 giorni, ci sarà una riduzione del 5% e per le permanenze superiori ai 20 giorni, la riduzione sarà del 10%. </a:t>
            </a:r>
            <a:endParaRPr sz="2400" b="1">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mt="36000"/>
          </a:blip>
          <a:stretch>
            <a:fillRect/>
          </a:stretch>
        </a:blipFill>
        <a:effectLst/>
      </p:bgPr>
    </p:bg>
    <p:spTree>
      <p:nvGrpSpPr>
        <p:cNvPr id="1" name="Shape 171"/>
        <p:cNvGrpSpPr/>
        <p:nvPr/>
      </p:nvGrpSpPr>
      <p:grpSpPr>
        <a:xfrm>
          <a:off x="0" y="0"/>
          <a:ext cx="0" cy="0"/>
          <a:chOff x="0" y="0"/>
          <a:chExt cx="0" cy="0"/>
        </a:xfrm>
      </p:grpSpPr>
      <p:sp>
        <p:nvSpPr>
          <p:cNvPr id="172" name="Google Shape;172;p29"/>
          <p:cNvSpPr txBox="1">
            <a:spLocks noGrp="1"/>
          </p:cNvSpPr>
          <p:nvPr>
            <p:ph type="title"/>
          </p:nvPr>
        </p:nvSpPr>
        <p:spPr>
          <a:xfrm>
            <a:off x="0" y="0"/>
            <a:ext cx="9144000" cy="76470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3959"/>
              <a:buFont typeface="Calibri"/>
              <a:buNone/>
            </a:pPr>
            <a:r>
              <a:rPr lang="it-IT" sz="3959" b="1">
                <a:solidFill>
                  <a:srgbClr val="FF0000"/>
                </a:solidFill>
              </a:rPr>
              <a:t>La definizione della missione strategica</a:t>
            </a:r>
            <a:endParaRPr sz="3959" b="1">
              <a:solidFill>
                <a:srgbClr val="FF0000"/>
              </a:solidFill>
            </a:endParaRPr>
          </a:p>
        </p:txBody>
      </p:sp>
      <p:sp>
        <p:nvSpPr>
          <p:cNvPr id="173" name="Google Shape;173;p29"/>
          <p:cNvSpPr txBox="1">
            <a:spLocks noGrp="1"/>
          </p:cNvSpPr>
          <p:nvPr>
            <p:ph type="body" idx="1"/>
          </p:nvPr>
        </p:nvSpPr>
        <p:spPr>
          <a:xfrm>
            <a:off x="0" y="764704"/>
            <a:ext cx="9144000" cy="597666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FF0000"/>
              </a:buClr>
              <a:buSzPts val="3200"/>
              <a:buNone/>
            </a:pPr>
            <a:r>
              <a:rPr lang="it-IT">
                <a:solidFill>
                  <a:srgbClr val="FF0000"/>
                </a:solidFill>
              </a:rPr>
              <a:t>1</a:t>
            </a:r>
            <a:r>
              <a:rPr lang="it-IT"/>
              <a:t>.Il nostro albergo, grazie ai molteplici servizi offerti, è l’ideale per chi è alla continua ricerca di relax, e vuole conoscere il nostro territorio, le nostre tradizioni e vivere appieno tutte le esperienze che la nostra terra offre. </a:t>
            </a:r>
            <a:endParaRPr/>
          </a:p>
          <a:p>
            <a:pPr marL="0" lvl="0" indent="0" algn="l" rtl="0">
              <a:lnSpc>
                <a:spcPct val="90000"/>
              </a:lnSpc>
              <a:spcBef>
                <a:spcPts val="640"/>
              </a:spcBef>
              <a:spcAft>
                <a:spcPts val="0"/>
              </a:spcAft>
              <a:buClr>
                <a:schemeClr val="dk1"/>
              </a:buClr>
              <a:buSzPts val="3200"/>
              <a:buNone/>
            </a:pPr>
            <a:r>
              <a:rPr lang="it-IT"/>
              <a:t>Nei primi periodi per la costituzione della nostra azienda punteremo molto ad avere clienti di prossimità (area regionale), ovvero clienti del nostro territorio, per permettergli di compiere esperienze mai fatte prima e per conoscere e diventare veramente conoscitori della propria terra, in un secondo momento cercheremo di espanderci verso il turismo nazionale e successivamente Europeo.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mt="62000"/>
          </a:blip>
          <a:stretch>
            <a:fillRect/>
          </a:stretch>
        </a:blipFill>
        <a:effectLst/>
      </p:bgPr>
    </p:bg>
    <p:spTree>
      <p:nvGrpSpPr>
        <p:cNvPr id="1" name="Shape 177"/>
        <p:cNvGrpSpPr/>
        <p:nvPr/>
      </p:nvGrpSpPr>
      <p:grpSpPr>
        <a:xfrm>
          <a:off x="0" y="0"/>
          <a:ext cx="0" cy="0"/>
          <a:chOff x="0" y="0"/>
          <a:chExt cx="0" cy="0"/>
        </a:xfrm>
      </p:grpSpPr>
      <p:sp>
        <p:nvSpPr>
          <p:cNvPr id="178" name="Google Shape;178;p30"/>
          <p:cNvSpPr txBox="1">
            <a:spLocks noGrp="1"/>
          </p:cNvSpPr>
          <p:nvPr>
            <p:ph type="body" idx="1"/>
          </p:nvPr>
        </p:nvSpPr>
        <p:spPr>
          <a:xfrm>
            <a:off x="0" y="0"/>
            <a:ext cx="9144000" cy="68580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rgbClr val="FF0000"/>
              </a:buClr>
              <a:buSzPts val="2170"/>
              <a:buNone/>
            </a:pPr>
            <a:r>
              <a:rPr lang="it-IT" sz="2170" b="1">
                <a:solidFill>
                  <a:srgbClr val="FF0000"/>
                </a:solidFill>
              </a:rPr>
              <a:t>2</a:t>
            </a:r>
            <a:r>
              <a:rPr lang="it-IT" sz="2170" b="1"/>
              <a:t>.Il nostro albergo offre vantaggiosi servizi di alto livello, il nostro intento infatti è quello di riuscire a realizzare tutti i desideri dei nostri clienti, garantendogli qualità, nuove opportunità e il massimo del comfort che si possa desiderare.</a:t>
            </a:r>
            <a:endParaRPr/>
          </a:p>
          <a:p>
            <a:pPr marL="0" lvl="0" indent="0" algn="l" rtl="0">
              <a:lnSpc>
                <a:spcPct val="80000"/>
              </a:lnSpc>
              <a:spcBef>
                <a:spcPts val="434"/>
              </a:spcBef>
              <a:spcAft>
                <a:spcPts val="0"/>
              </a:spcAft>
              <a:buClr>
                <a:schemeClr val="dk1"/>
              </a:buClr>
              <a:buSzPts val="2170"/>
              <a:buNone/>
            </a:pPr>
            <a:r>
              <a:rPr lang="it-IT" sz="2170" b="1"/>
              <a:t>Oltre ai vari servizi base e annessi da noi offerti, offriremo la possibilità di affittare dei gommoni di diverse dimensioni e di essere guidati da un pilota certificato.</a:t>
            </a:r>
            <a:endParaRPr/>
          </a:p>
          <a:p>
            <a:pPr marL="0" lvl="0" indent="0" algn="l" rtl="0">
              <a:lnSpc>
                <a:spcPct val="80000"/>
              </a:lnSpc>
              <a:spcBef>
                <a:spcPts val="434"/>
              </a:spcBef>
              <a:spcAft>
                <a:spcPts val="0"/>
              </a:spcAft>
              <a:buClr>
                <a:schemeClr val="dk1"/>
              </a:buClr>
              <a:buSzPts val="2170"/>
              <a:buNone/>
            </a:pPr>
            <a:endParaRPr sz="2170"/>
          </a:p>
          <a:p>
            <a:pPr marL="0" lvl="0" indent="0" algn="l" rtl="0">
              <a:lnSpc>
                <a:spcPct val="80000"/>
              </a:lnSpc>
              <a:spcBef>
                <a:spcPts val="434"/>
              </a:spcBef>
              <a:spcAft>
                <a:spcPts val="0"/>
              </a:spcAft>
              <a:buClr>
                <a:schemeClr val="dk1"/>
              </a:buClr>
              <a:buSzPts val="2170"/>
              <a:buNone/>
            </a:pPr>
            <a:endParaRPr sz="2170"/>
          </a:p>
          <a:p>
            <a:pPr marL="0" lvl="0" indent="0" algn="l" rtl="0">
              <a:lnSpc>
                <a:spcPct val="80000"/>
              </a:lnSpc>
              <a:spcBef>
                <a:spcPts val="434"/>
              </a:spcBef>
              <a:spcAft>
                <a:spcPts val="0"/>
              </a:spcAft>
              <a:buClr>
                <a:schemeClr val="dk1"/>
              </a:buClr>
              <a:buSzPts val="2170"/>
              <a:buNone/>
            </a:pPr>
            <a:endParaRPr sz="2170"/>
          </a:p>
          <a:p>
            <a:pPr marL="0" lvl="0" indent="0" algn="l" rtl="0">
              <a:lnSpc>
                <a:spcPct val="80000"/>
              </a:lnSpc>
              <a:spcBef>
                <a:spcPts val="434"/>
              </a:spcBef>
              <a:spcAft>
                <a:spcPts val="0"/>
              </a:spcAft>
              <a:buClr>
                <a:schemeClr val="dk1"/>
              </a:buClr>
              <a:buSzPts val="2170"/>
              <a:buNone/>
            </a:pPr>
            <a:endParaRPr sz="2170"/>
          </a:p>
          <a:p>
            <a:pPr marL="0" lvl="0" indent="0" algn="l" rtl="0">
              <a:lnSpc>
                <a:spcPct val="80000"/>
              </a:lnSpc>
              <a:spcBef>
                <a:spcPts val="434"/>
              </a:spcBef>
              <a:spcAft>
                <a:spcPts val="0"/>
              </a:spcAft>
              <a:buClr>
                <a:schemeClr val="dk1"/>
              </a:buClr>
              <a:buSzPts val="2170"/>
              <a:buNone/>
            </a:pPr>
            <a:endParaRPr sz="2170"/>
          </a:p>
          <a:p>
            <a:pPr marL="0" lvl="0" indent="0" algn="l" rtl="0">
              <a:lnSpc>
                <a:spcPct val="80000"/>
              </a:lnSpc>
              <a:spcBef>
                <a:spcPts val="434"/>
              </a:spcBef>
              <a:spcAft>
                <a:spcPts val="0"/>
              </a:spcAft>
              <a:buClr>
                <a:schemeClr val="dk1"/>
              </a:buClr>
              <a:buSzPts val="2170"/>
              <a:buNone/>
            </a:pPr>
            <a:endParaRPr sz="2170" b="1"/>
          </a:p>
          <a:p>
            <a:pPr marL="0" lvl="0" indent="0" algn="l" rtl="0">
              <a:lnSpc>
                <a:spcPct val="80000"/>
              </a:lnSpc>
              <a:spcBef>
                <a:spcPts val="434"/>
              </a:spcBef>
              <a:spcAft>
                <a:spcPts val="0"/>
              </a:spcAft>
              <a:buClr>
                <a:schemeClr val="dk1"/>
              </a:buClr>
              <a:buSzPts val="2170"/>
              <a:buNone/>
            </a:pPr>
            <a:endParaRPr sz="2170" b="1"/>
          </a:p>
          <a:p>
            <a:pPr marL="0" lvl="0" indent="0" algn="l" rtl="0">
              <a:lnSpc>
                <a:spcPct val="80000"/>
              </a:lnSpc>
              <a:spcBef>
                <a:spcPts val="434"/>
              </a:spcBef>
              <a:spcAft>
                <a:spcPts val="0"/>
              </a:spcAft>
              <a:buClr>
                <a:schemeClr val="dk1"/>
              </a:buClr>
              <a:buSzPts val="2170"/>
              <a:buNone/>
            </a:pPr>
            <a:endParaRPr sz="2170" b="1"/>
          </a:p>
          <a:p>
            <a:pPr marL="0" lvl="0" indent="0" algn="l" rtl="0">
              <a:lnSpc>
                <a:spcPct val="80000"/>
              </a:lnSpc>
              <a:spcBef>
                <a:spcPts val="434"/>
              </a:spcBef>
              <a:spcAft>
                <a:spcPts val="0"/>
              </a:spcAft>
              <a:buClr>
                <a:schemeClr val="dk1"/>
              </a:buClr>
              <a:buSzPts val="2170"/>
              <a:buNone/>
            </a:pPr>
            <a:endParaRPr sz="2170" b="1"/>
          </a:p>
          <a:p>
            <a:pPr marL="0" lvl="0" indent="0" algn="l" rtl="0">
              <a:lnSpc>
                <a:spcPct val="80000"/>
              </a:lnSpc>
              <a:spcBef>
                <a:spcPts val="480"/>
              </a:spcBef>
              <a:spcAft>
                <a:spcPts val="0"/>
              </a:spcAft>
              <a:buClr>
                <a:schemeClr val="dk1"/>
              </a:buClr>
              <a:buSzPts val="2402"/>
              <a:buNone/>
            </a:pPr>
            <a:r>
              <a:rPr lang="it-IT" sz="2402" b="1"/>
              <a:t>Un altro punto di forza della nostra struttura sarà la possibilità di compiere escursioni in barca a vela, per raggiungere le isole Egadi e la riserva naturale dello stagnone di Marsala.</a:t>
            </a:r>
            <a:endParaRPr/>
          </a:p>
          <a:p>
            <a:pPr marL="0" lvl="0" indent="0" algn="l" rtl="0">
              <a:lnSpc>
                <a:spcPct val="80000"/>
              </a:lnSpc>
              <a:spcBef>
                <a:spcPts val="480"/>
              </a:spcBef>
              <a:spcAft>
                <a:spcPts val="0"/>
              </a:spcAft>
              <a:buClr>
                <a:schemeClr val="dk1"/>
              </a:buClr>
              <a:buSzPts val="2402"/>
              <a:buNone/>
            </a:pPr>
            <a:r>
              <a:rPr lang="it-IT" sz="2402" b="1"/>
              <a:t>Sarà inoltre data ai clienti la possibilità di degustare, durante il tragitto, prodotti tipici, aperitivi e vini del territorio. </a:t>
            </a:r>
            <a:endParaRPr sz="2402"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mt="70000"/>
          </a:blip>
          <a:stretch>
            <a:fillRect/>
          </a:stretch>
        </a:blipFill>
        <a:effectLst/>
      </p:bgPr>
    </p:bg>
    <p:spTree>
      <p:nvGrpSpPr>
        <p:cNvPr id="1" name="Shape 182"/>
        <p:cNvGrpSpPr/>
        <p:nvPr/>
      </p:nvGrpSpPr>
      <p:grpSpPr>
        <a:xfrm>
          <a:off x="0" y="0"/>
          <a:ext cx="0" cy="0"/>
          <a:chOff x="0" y="0"/>
          <a:chExt cx="0" cy="0"/>
        </a:xfrm>
      </p:grpSpPr>
      <p:sp>
        <p:nvSpPr>
          <p:cNvPr id="183" name="Google Shape;183;p31"/>
          <p:cNvSpPr txBox="1">
            <a:spLocks noGrp="1"/>
          </p:cNvSpPr>
          <p:nvPr>
            <p:ph type="body" idx="1"/>
          </p:nvPr>
        </p:nvSpPr>
        <p:spPr>
          <a:xfrm>
            <a:off x="8632" y="4149080"/>
            <a:ext cx="9144000" cy="27089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FF0000"/>
              </a:buClr>
              <a:buSzPts val="4000"/>
              <a:buNone/>
            </a:pPr>
            <a:r>
              <a:rPr lang="it-IT" sz="4000" b="1">
                <a:solidFill>
                  <a:srgbClr val="FF0000"/>
                </a:solidFill>
              </a:rPr>
              <a:t>3</a:t>
            </a:r>
            <a:r>
              <a:rPr lang="it-IT" sz="4000" b="1"/>
              <a:t>.L’area geografica di riferimento della nostra impresa sarà quella della Sicilia occidentale, in particolare Trapani, la città dove opererà il nostro albergo diffuso.</a:t>
            </a:r>
            <a:endParaRPr sz="4000"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mt="41000"/>
          </a:blip>
          <a:stretch>
            <a:fillRect/>
          </a:stretch>
        </a:blipFill>
        <a:effectLst/>
      </p:bgPr>
    </p:bg>
    <p:spTree>
      <p:nvGrpSpPr>
        <p:cNvPr id="1" name="Shape 187"/>
        <p:cNvGrpSpPr/>
        <p:nvPr/>
      </p:nvGrpSpPr>
      <p:grpSpPr>
        <a:xfrm>
          <a:off x="0" y="0"/>
          <a:ext cx="0" cy="0"/>
          <a:chOff x="0" y="0"/>
          <a:chExt cx="0" cy="0"/>
        </a:xfrm>
      </p:grpSpPr>
      <p:sp>
        <p:nvSpPr>
          <p:cNvPr id="188" name="Google Shape;188;p32"/>
          <p:cNvSpPr txBox="1">
            <a:spLocks noGrp="1"/>
          </p:cNvSpPr>
          <p:nvPr>
            <p:ph type="body" idx="1"/>
          </p:nvPr>
        </p:nvSpPr>
        <p:spPr>
          <a:xfrm>
            <a:off x="0" y="0"/>
            <a:ext cx="9144000" cy="6858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FF0000"/>
              </a:buClr>
              <a:buSzPts val="3200"/>
              <a:buNone/>
            </a:pPr>
            <a:r>
              <a:rPr lang="it-IT">
                <a:solidFill>
                  <a:srgbClr val="FF0000"/>
                </a:solidFill>
              </a:rPr>
              <a:t>4</a:t>
            </a:r>
            <a:r>
              <a:rPr lang="it-IT"/>
              <a:t>. Nonostante il nostro albergo si trovi in una zona che vive di tradizioni, che ha bisogno di essere conosciuta in modo diretto, abbiamo deciso di permettere ai nostri clienti di usufruire di alcuni comfort per vivere al meglio anche il soggiorno in appartamento, ad esempio oltre alla tv a schermo piatto di ultima generazione, la vasca idromassaggio con capienza di 5 persone, luci regolabili e il wi-fi provvisto di fibra, offriremo anche un computer portatile in comodato d’uso. </a:t>
            </a:r>
            <a:endParaRPr/>
          </a:p>
          <a:p>
            <a:pPr marL="0" lvl="0" indent="0" algn="l" rtl="0">
              <a:lnSpc>
                <a:spcPct val="90000"/>
              </a:lnSpc>
              <a:spcBef>
                <a:spcPts val="640"/>
              </a:spcBef>
              <a:spcAft>
                <a:spcPts val="0"/>
              </a:spcAft>
              <a:buClr>
                <a:schemeClr val="dk1"/>
              </a:buClr>
              <a:buSzPts val="3200"/>
              <a:buNone/>
            </a:pPr>
            <a:r>
              <a:rPr lang="it-IT"/>
              <a:t>Per una maggiore sicurezza, il portone d’ingresso degli edifici sarà provvisto di una telecamera con schermo interno all’appartamento e un sistema di allarme che, in caso di emergenza invierà subito un messaggio in hall.</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mt="45000"/>
          </a:blip>
          <a:stretch>
            <a:fillRect/>
          </a:stretch>
        </a:blipFill>
        <a:effectLst/>
      </p:bgPr>
    </p:bg>
    <p:spTree>
      <p:nvGrpSpPr>
        <p:cNvPr id="1" name="Shape 192"/>
        <p:cNvGrpSpPr/>
        <p:nvPr/>
      </p:nvGrpSpPr>
      <p:grpSpPr>
        <a:xfrm>
          <a:off x="0" y="0"/>
          <a:ext cx="0" cy="0"/>
          <a:chOff x="0" y="0"/>
          <a:chExt cx="0" cy="0"/>
        </a:xfrm>
      </p:grpSpPr>
      <p:sp>
        <p:nvSpPr>
          <p:cNvPr id="193" name="Google Shape;193;p33"/>
          <p:cNvSpPr txBox="1">
            <a:spLocks noGrp="1"/>
          </p:cNvSpPr>
          <p:nvPr>
            <p:ph type="body" idx="1"/>
          </p:nvPr>
        </p:nvSpPr>
        <p:spPr>
          <a:xfrm>
            <a:off x="0" y="0"/>
            <a:ext cx="9144000" cy="6858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FF0000"/>
              </a:buClr>
              <a:buSzPts val="3200"/>
              <a:buNone/>
            </a:pPr>
            <a:r>
              <a:rPr lang="it-IT">
                <a:solidFill>
                  <a:srgbClr val="FF0000"/>
                </a:solidFill>
              </a:rPr>
              <a:t>7</a:t>
            </a:r>
            <a:r>
              <a:rPr lang="it-IT"/>
              <a:t>. l’apertura del nostro albergo garantirà un’ elevato afflusso di turisti, che saranno attratti da tutti i servizi da noi offerti e che nessun’ altra impresa della zona offre come ad esempio, la possibilità di poter pernottare con i propri animali.</a:t>
            </a:r>
            <a:endParaRPr/>
          </a:p>
          <a:p>
            <a:pPr marL="0" lvl="0" indent="0" algn="l" rtl="0">
              <a:spcBef>
                <a:spcPts val="640"/>
              </a:spcBef>
              <a:spcAft>
                <a:spcPts val="0"/>
              </a:spcAft>
              <a:buClr>
                <a:schemeClr val="dk1"/>
              </a:buClr>
              <a:buSzPts val="3200"/>
              <a:buNone/>
            </a:pPr>
            <a:endParaRPr/>
          </a:p>
          <a:p>
            <a:pPr marL="0" lvl="0" indent="0" algn="l" rtl="0">
              <a:spcBef>
                <a:spcPts val="640"/>
              </a:spcBef>
              <a:spcAft>
                <a:spcPts val="0"/>
              </a:spcAft>
              <a:buClr>
                <a:schemeClr val="dk1"/>
              </a:buClr>
              <a:buSzPts val="3200"/>
              <a:buNone/>
            </a:pPr>
            <a:r>
              <a:rPr lang="it-IT"/>
              <a:t>Inoltre tendiamo a far conoscere ai nostri clienti, la nostra cultura e tradizione, anche </a:t>
            </a:r>
            <a:endParaRPr/>
          </a:p>
          <a:p>
            <a:pPr marL="0" lvl="0" indent="0" algn="l" rtl="0">
              <a:spcBef>
                <a:spcPts val="640"/>
              </a:spcBef>
              <a:spcAft>
                <a:spcPts val="0"/>
              </a:spcAft>
              <a:buClr>
                <a:schemeClr val="dk1"/>
              </a:buClr>
              <a:buSzPts val="3200"/>
              <a:buNone/>
            </a:pPr>
            <a:r>
              <a:rPr lang="it-IT"/>
              <a:t>nello stile dell’albergo. </a:t>
            </a:r>
            <a:endParaRPr/>
          </a:p>
          <a:p>
            <a:pPr marL="0" lvl="0" indent="0" algn="l" rtl="0">
              <a:spcBef>
                <a:spcPts val="640"/>
              </a:spcBef>
              <a:spcAft>
                <a:spcPts val="0"/>
              </a:spcAft>
              <a:buClr>
                <a:schemeClr val="dk1"/>
              </a:buClr>
              <a:buSzPts val="3200"/>
              <a:buNone/>
            </a:pPr>
            <a:r>
              <a:rPr lang="it-IT"/>
              <a:t>Sarà sicuramente l’hotel che non si scorda, ma che si racconta.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197"/>
        <p:cNvGrpSpPr/>
        <p:nvPr/>
      </p:nvGrpSpPr>
      <p:grpSpPr>
        <a:xfrm>
          <a:off x="0" y="0"/>
          <a:ext cx="0" cy="0"/>
          <a:chOff x="0" y="0"/>
          <a:chExt cx="0" cy="0"/>
        </a:xfrm>
      </p:grpSpPr>
      <p:sp>
        <p:nvSpPr>
          <p:cNvPr id="198" name="Google Shape;198;p34"/>
          <p:cNvSpPr txBox="1">
            <a:spLocks noGrp="1"/>
          </p:cNvSpPr>
          <p:nvPr>
            <p:ph type="body" idx="1"/>
          </p:nvPr>
        </p:nvSpPr>
        <p:spPr>
          <a:xfrm>
            <a:off x="251520" y="188640"/>
            <a:ext cx="8712968" cy="6480720"/>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chemeClr val="dk1"/>
              </a:buClr>
              <a:buSzPts val="2500"/>
              <a:buNone/>
            </a:pPr>
            <a:r>
              <a:rPr lang="it-IT" sz="2500"/>
              <a:t>La forma giuridica con cui abbiamo scelto di operare è una SRL perché indica una responsabilità limitata al capitale versato e in caso di fallimento o difficoltà economiche il patrimonio dei soci non è a rischio e l’aliquota fiscale fissa non aumenta proporzionalmente all'aumentare reddito.</a:t>
            </a:r>
            <a:endParaRPr/>
          </a:p>
          <a:p>
            <a:pPr marL="0" lvl="0" indent="0" algn="ctr" rtl="0">
              <a:lnSpc>
                <a:spcPct val="80000"/>
              </a:lnSpc>
              <a:spcBef>
                <a:spcPts val="500"/>
              </a:spcBef>
              <a:spcAft>
                <a:spcPts val="0"/>
              </a:spcAft>
              <a:buClr>
                <a:schemeClr val="dk1"/>
              </a:buClr>
              <a:buSzPts val="2500"/>
              <a:buNone/>
            </a:pPr>
            <a:r>
              <a:rPr lang="it-IT" sz="2500"/>
              <a:t>Il ruolo dei soci è secondario rispetto ai loro capitali, la gestione e amministrazione infatti possono</a:t>
            </a:r>
            <a:endParaRPr/>
          </a:p>
          <a:p>
            <a:pPr marL="0" lvl="0" indent="0" algn="ctr" rtl="0">
              <a:lnSpc>
                <a:spcPct val="80000"/>
              </a:lnSpc>
              <a:spcBef>
                <a:spcPts val="500"/>
              </a:spcBef>
              <a:spcAft>
                <a:spcPts val="0"/>
              </a:spcAft>
              <a:buClr>
                <a:schemeClr val="dk1"/>
              </a:buClr>
              <a:buSzPts val="2500"/>
              <a:buNone/>
            </a:pPr>
            <a:r>
              <a:rPr lang="it-IT" sz="2500"/>
              <a:t>essere affidate anche ai non soci.</a:t>
            </a:r>
            <a:endParaRPr/>
          </a:p>
          <a:p>
            <a:pPr marL="0" lvl="0" indent="0" algn="ctr" rtl="0">
              <a:lnSpc>
                <a:spcPct val="80000"/>
              </a:lnSpc>
              <a:spcBef>
                <a:spcPts val="500"/>
              </a:spcBef>
              <a:spcAft>
                <a:spcPts val="0"/>
              </a:spcAft>
              <a:buClr>
                <a:schemeClr val="dk1"/>
              </a:buClr>
              <a:buSzPts val="2500"/>
              <a:buNone/>
            </a:pPr>
            <a:r>
              <a:rPr lang="it-IT" sz="2500"/>
              <a:t>Gli utili possono essere accantonati a piacimento e distribuiti ai soci nei momenti fiscalmente più</a:t>
            </a:r>
            <a:endParaRPr/>
          </a:p>
          <a:p>
            <a:pPr marL="0" lvl="0" indent="0" algn="ctr" rtl="0">
              <a:lnSpc>
                <a:spcPct val="80000"/>
              </a:lnSpc>
              <a:spcBef>
                <a:spcPts val="500"/>
              </a:spcBef>
              <a:spcAft>
                <a:spcPts val="0"/>
              </a:spcAft>
              <a:buClr>
                <a:schemeClr val="dk1"/>
              </a:buClr>
              <a:buSzPts val="2500"/>
              <a:buNone/>
            </a:pPr>
            <a:r>
              <a:rPr lang="it-IT" sz="2500"/>
              <a:t>convenienti.</a:t>
            </a:r>
            <a:endParaRPr/>
          </a:p>
          <a:p>
            <a:pPr marL="0" lvl="0" indent="0" algn="ctr" rtl="0">
              <a:lnSpc>
                <a:spcPct val="80000"/>
              </a:lnSpc>
              <a:spcBef>
                <a:spcPts val="500"/>
              </a:spcBef>
              <a:spcAft>
                <a:spcPts val="0"/>
              </a:spcAft>
              <a:buClr>
                <a:schemeClr val="dk1"/>
              </a:buClr>
              <a:buSzPts val="2500"/>
              <a:buNone/>
            </a:pPr>
            <a:r>
              <a:rPr lang="it-IT" sz="2500"/>
              <a:t>La possibilità di suddividere i costi e di salvaguardare il patrimonio dei singoli soci;</a:t>
            </a:r>
            <a:endParaRPr/>
          </a:p>
          <a:p>
            <a:pPr marL="0" lvl="0" indent="0" algn="ctr" rtl="0">
              <a:lnSpc>
                <a:spcPct val="80000"/>
              </a:lnSpc>
              <a:spcBef>
                <a:spcPts val="500"/>
              </a:spcBef>
              <a:spcAft>
                <a:spcPts val="0"/>
              </a:spcAft>
              <a:buClr>
                <a:schemeClr val="dk1"/>
              </a:buClr>
              <a:buSzPts val="2500"/>
              <a:buNone/>
            </a:pPr>
            <a:r>
              <a:rPr lang="it-IT" sz="2500"/>
              <a:t>La responsabilità dei soci non è personale, ma limitata alla quota di capitale conferita. </a:t>
            </a:r>
            <a:endParaRPr sz="2500"/>
          </a:p>
          <a:p>
            <a:pPr marL="0" lvl="0" indent="0" algn="ctr" rtl="0">
              <a:lnSpc>
                <a:spcPct val="80000"/>
              </a:lnSpc>
              <a:spcBef>
                <a:spcPts val="500"/>
              </a:spcBef>
              <a:spcAft>
                <a:spcPts val="0"/>
              </a:spcAft>
              <a:buClr>
                <a:schemeClr val="dk1"/>
              </a:buClr>
              <a:buSzPts val="2500"/>
              <a:buNone/>
            </a:pPr>
            <a:r>
              <a:rPr lang="it-IT" sz="2500"/>
              <a:t>Il patrimonio privato di ogni socio è inattaccabile dai creditori, a meno che non si siano commessi</a:t>
            </a:r>
            <a:endParaRPr/>
          </a:p>
          <a:p>
            <a:pPr marL="0" lvl="0" indent="0" algn="ctr" rtl="0">
              <a:lnSpc>
                <a:spcPct val="80000"/>
              </a:lnSpc>
              <a:spcBef>
                <a:spcPts val="500"/>
              </a:spcBef>
              <a:spcAft>
                <a:spcPts val="0"/>
              </a:spcAft>
              <a:buClr>
                <a:schemeClr val="dk1"/>
              </a:buClr>
              <a:buSzPts val="2500"/>
              <a:buNone/>
            </a:pPr>
            <a:r>
              <a:rPr lang="it-IT" sz="2500"/>
              <a:t>degli illeciti.</a:t>
            </a:r>
            <a:endParaRPr/>
          </a:p>
          <a:p>
            <a:pPr marL="0" lvl="0" indent="0" algn="l" rtl="0">
              <a:lnSpc>
                <a:spcPct val="80000"/>
              </a:lnSpc>
              <a:spcBef>
                <a:spcPts val="400"/>
              </a:spcBef>
              <a:spcAft>
                <a:spcPts val="0"/>
              </a:spcAft>
              <a:buClr>
                <a:schemeClr val="dk1"/>
              </a:buClr>
              <a:buSzPts val="2000"/>
              <a:buNone/>
            </a:pPr>
            <a:endParaRPr sz="2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endParaRPr/>
          </a:p>
        </p:txBody>
      </p:sp>
      <p:sp>
        <p:nvSpPr>
          <p:cNvPr id="204" name="Google Shape;204;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139700" algn="l" rtl="0">
              <a:spcBef>
                <a:spcPts val="0"/>
              </a:spcBef>
              <a:spcAft>
                <a:spcPts val="0"/>
              </a:spcAft>
              <a:buClr>
                <a:schemeClr val="dk1"/>
              </a:buClr>
              <a:buSzPts val="3200"/>
              <a:buNone/>
            </a:pPr>
            <a:endParaRPr/>
          </a:p>
        </p:txBody>
      </p:sp>
      <p:pic>
        <p:nvPicPr>
          <p:cNvPr id="205" name="Google Shape;205;p35"/>
          <p:cNvPicPr preferRelativeResize="0"/>
          <p:nvPr/>
        </p:nvPicPr>
        <p:blipFill rotWithShape="1">
          <a:blip r:embed="rId3">
            <a:alphaModFix/>
          </a:blip>
          <a:srcRect/>
          <a:stretch/>
        </p:blipFill>
        <p:spPr>
          <a:xfrm>
            <a:off x="1" y="0"/>
            <a:ext cx="9259923" cy="68580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36"/>
          <p:cNvPicPr preferRelativeResize="0"/>
          <p:nvPr/>
        </p:nvPicPr>
        <p:blipFill rotWithShape="1">
          <a:blip r:embed="rId3">
            <a:alphaModFix/>
          </a:blip>
          <a:srcRect/>
          <a:stretch/>
        </p:blipFill>
        <p:spPr>
          <a:xfrm>
            <a:off x="22075" y="2420888"/>
            <a:ext cx="9121925" cy="4437112"/>
          </a:xfrm>
          <a:prstGeom prst="rect">
            <a:avLst/>
          </a:prstGeom>
          <a:noFill/>
          <a:ln>
            <a:noFill/>
          </a:ln>
        </p:spPr>
      </p:pic>
      <p:sp>
        <p:nvSpPr>
          <p:cNvPr id="211" name="Google Shape;211;p36"/>
          <p:cNvSpPr txBox="1">
            <a:spLocks noGrp="1"/>
          </p:cNvSpPr>
          <p:nvPr>
            <p:ph type="title"/>
          </p:nvPr>
        </p:nvSpPr>
        <p:spPr>
          <a:xfrm>
            <a:off x="22075" y="0"/>
            <a:ext cx="9121925" cy="234888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400"/>
              <a:buFont typeface="Calibri"/>
              <a:buNone/>
            </a:pPr>
            <a:r>
              <a:rPr lang="it-IT" sz="2400"/>
              <a:t>Questa è la prima pagina della SCIA, ovvero La Segnalazione Certificata di Inizio Attività , la dichiarazione che consente alle imprese di iniziare, modificare o cessare un’attività produttiva (artigianale, commerciale, industriale), senza dover più attendere i tempi e l’esecuzione di verifiche e controlli preliminari da parte degli enti competenti.</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215"/>
        <p:cNvGrpSpPr/>
        <p:nvPr/>
      </p:nvGrpSpPr>
      <p:grpSpPr>
        <a:xfrm>
          <a:off x="0" y="0"/>
          <a:ext cx="0" cy="0"/>
          <a:chOff x="0" y="0"/>
          <a:chExt cx="0" cy="0"/>
        </a:xfrm>
      </p:grpSpPr>
      <p:sp>
        <p:nvSpPr>
          <p:cNvPr id="216" name="Google Shape;216;p37"/>
          <p:cNvSpPr txBox="1">
            <a:spLocks noGrp="1"/>
          </p:cNvSpPr>
          <p:nvPr>
            <p:ph type="body" idx="1"/>
          </p:nvPr>
        </p:nvSpPr>
        <p:spPr>
          <a:xfrm>
            <a:off x="107504" y="116632"/>
            <a:ext cx="8856984" cy="6624736"/>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000"/>
              <a:buNone/>
            </a:pPr>
            <a:r>
              <a:rPr lang="it-IT" sz="2000" b="1"/>
              <a:t>Per dare il benvenuto ai nostri clienti nel migliore dei modi abbiamo scelto un menu composto da piatti tipici della nostra tradizione, per farli immergere già dal primo giorno del loro arrivo nelle nostre strutture, nella nostra tradizione e cultura culinaria.</a:t>
            </a:r>
            <a:endParaRPr/>
          </a:p>
          <a:p>
            <a:pPr marL="0" lvl="0" indent="0" algn="l" rtl="0">
              <a:lnSpc>
                <a:spcPct val="80000"/>
              </a:lnSpc>
              <a:spcBef>
                <a:spcPts val="400"/>
              </a:spcBef>
              <a:spcAft>
                <a:spcPts val="0"/>
              </a:spcAft>
              <a:buClr>
                <a:schemeClr val="dk1"/>
              </a:buClr>
              <a:buSzPts val="2000"/>
              <a:buNone/>
            </a:pPr>
            <a:r>
              <a:rPr lang="it-IT" sz="2000" b="1"/>
              <a:t>Il Menu prevede un cocktail di benvenuto, un antipasto, un primo, un secondo e un dessert.</a:t>
            </a:r>
            <a:endParaRPr/>
          </a:p>
          <a:p>
            <a:pPr marL="0" lvl="0" indent="0" algn="l" rtl="0">
              <a:lnSpc>
                <a:spcPct val="80000"/>
              </a:lnSpc>
              <a:spcBef>
                <a:spcPts val="400"/>
              </a:spcBef>
              <a:spcAft>
                <a:spcPts val="0"/>
              </a:spcAft>
              <a:buClr>
                <a:schemeClr val="dk1"/>
              </a:buClr>
              <a:buSzPts val="2000"/>
              <a:buNone/>
            </a:pPr>
            <a:r>
              <a:rPr lang="it-IT" sz="2000" b="1"/>
              <a:t>Il cocktail di benvenuto sarà un Mimosa costituito da succo di arance di Ribera e prosecco siciliano, ci saranno anche delle varianti analcoliche come spremute fresche e una limonata siciliana</a:t>
            </a:r>
            <a:endParaRPr/>
          </a:p>
          <a:p>
            <a:pPr marL="0" lvl="0" indent="0" algn="ctr" rtl="0">
              <a:lnSpc>
                <a:spcPct val="80000"/>
              </a:lnSpc>
              <a:spcBef>
                <a:spcPts val="400"/>
              </a:spcBef>
              <a:spcAft>
                <a:spcPts val="0"/>
              </a:spcAft>
              <a:buClr>
                <a:schemeClr val="dk1"/>
              </a:buClr>
              <a:buSzPts val="2000"/>
              <a:buNone/>
            </a:pPr>
            <a:r>
              <a:rPr lang="it-IT" sz="2000" i="1"/>
              <a:t>Antipasto</a:t>
            </a:r>
            <a:endParaRPr/>
          </a:p>
          <a:p>
            <a:pPr marL="0" lvl="0" indent="0" algn="ctr" rtl="0">
              <a:lnSpc>
                <a:spcPct val="80000"/>
              </a:lnSpc>
              <a:spcBef>
                <a:spcPts val="400"/>
              </a:spcBef>
              <a:spcAft>
                <a:spcPts val="0"/>
              </a:spcAft>
              <a:buClr>
                <a:schemeClr val="dk1"/>
              </a:buClr>
              <a:buSzPts val="2000"/>
              <a:buNone/>
            </a:pPr>
            <a:r>
              <a:rPr lang="it-IT" sz="2000" i="1"/>
              <a:t>Misto mare di calamari, gamberi e polpi alla griglia.</a:t>
            </a:r>
            <a:endParaRPr/>
          </a:p>
          <a:p>
            <a:pPr marL="0" lvl="0" indent="0" algn="ctr" rtl="0">
              <a:lnSpc>
                <a:spcPct val="80000"/>
              </a:lnSpc>
              <a:spcBef>
                <a:spcPts val="400"/>
              </a:spcBef>
              <a:spcAft>
                <a:spcPts val="0"/>
              </a:spcAft>
              <a:buClr>
                <a:schemeClr val="dk1"/>
              </a:buClr>
              <a:buSzPts val="2000"/>
              <a:buNone/>
            </a:pPr>
            <a:r>
              <a:rPr lang="it-IT" sz="2000" i="1"/>
              <a:t>Primo</a:t>
            </a:r>
            <a:endParaRPr/>
          </a:p>
          <a:p>
            <a:pPr marL="0" lvl="0" indent="0" algn="ctr" rtl="0">
              <a:lnSpc>
                <a:spcPct val="80000"/>
              </a:lnSpc>
              <a:spcBef>
                <a:spcPts val="400"/>
              </a:spcBef>
              <a:spcAft>
                <a:spcPts val="0"/>
              </a:spcAft>
              <a:buClr>
                <a:schemeClr val="dk1"/>
              </a:buClr>
              <a:buSzPts val="2000"/>
              <a:buNone/>
            </a:pPr>
            <a:r>
              <a:rPr lang="it-IT" sz="2000" i="1"/>
              <a:t>Pasta con le sarde alla siciliana</a:t>
            </a:r>
            <a:endParaRPr/>
          </a:p>
          <a:p>
            <a:pPr marL="0" lvl="0" indent="0" algn="ctr" rtl="0">
              <a:lnSpc>
                <a:spcPct val="80000"/>
              </a:lnSpc>
              <a:spcBef>
                <a:spcPts val="400"/>
              </a:spcBef>
              <a:spcAft>
                <a:spcPts val="0"/>
              </a:spcAft>
              <a:buClr>
                <a:schemeClr val="dk1"/>
              </a:buClr>
              <a:buSzPts val="2000"/>
              <a:buNone/>
            </a:pPr>
            <a:r>
              <a:rPr lang="it-IT" sz="2000" i="1"/>
              <a:t>Secondo</a:t>
            </a:r>
            <a:endParaRPr/>
          </a:p>
          <a:p>
            <a:pPr marL="0" lvl="0" indent="0" algn="ctr" rtl="0">
              <a:lnSpc>
                <a:spcPct val="80000"/>
              </a:lnSpc>
              <a:spcBef>
                <a:spcPts val="400"/>
              </a:spcBef>
              <a:spcAft>
                <a:spcPts val="0"/>
              </a:spcAft>
              <a:buClr>
                <a:schemeClr val="dk1"/>
              </a:buClr>
              <a:buSzPts val="2000"/>
              <a:buNone/>
            </a:pPr>
            <a:r>
              <a:rPr lang="it-IT" sz="2000" i="1"/>
              <a:t>Involtini di melanzane ripieni di pecorino Siciliano, carne rossa di Vitello e spezie aromatiche</a:t>
            </a:r>
            <a:endParaRPr/>
          </a:p>
          <a:p>
            <a:pPr marL="0" lvl="0" indent="0" algn="ctr" rtl="0">
              <a:lnSpc>
                <a:spcPct val="80000"/>
              </a:lnSpc>
              <a:spcBef>
                <a:spcPts val="400"/>
              </a:spcBef>
              <a:spcAft>
                <a:spcPts val="0"/>
              </a:spcAft>
              <a:buClr>
                <a:schemeClr val="dk1"/>
              </a:buClr>
              <a:buSzPts val="2000"/>
              <a:buNone/>
            </a:pPr>
            <a:r>
              <a:rPr lang="it-IT" sz="2000" i="1"/>
              <a:t>Contorno</a:t>
            </a:r>
            <a:endParaRPr/>
          </a:p>
          <a:p>
            <a:pPr marL="0" lvl="0" indent="0" algn="ctr" rtl="0">
              <a:lnSpc>
                <a:spcPct val="80000"/>
              </a:lnSpc>
              <a:spcBef>
                <a:spcPts val="400"/>
              </a:spcBef>
              <a:spcAft>
                <a:spcPts val="0"/>
              </a:spcAft>
              <a:buClr>
                <a:schemeClr val="dk1"/>
              </a:buClr>
              <a:buSzPts val="2000"/>
              <a:buNone/>
            </a:pPr>
            <a:r>
              <a:rPr lang="it-IT" sz="2000" i="1"/>
              <a:t>Patate prezzemolate al lime</a:t>
            </a:r>
            <a:endParaRPr/>
          </a:p>
          <a:p>
            <a:pPr marL="0" lvl="0" indent="0" algn="ctr" rtl="0">
              <a:lnSpc>
                <a:spcPct val="80000"/>
              </a:lnSpc>
              <a:spcBef>
                <a:spcPts val="400"/>
              </a:spcBef>
              <a:spcAft>
                <a:spcPts val="0"/>
              </a:spcAft>
              <a:buClr>
                <a:schemeClr val="dk1"/>
              </a:buClr>
              <a:buSzPts val="2000"/>
              <a:buNone/>
            </a:pPr>
            <a:r>
              <a:rPr lang="it-IT" sz="2000" i="1"/>
              <a:t>Dolce</a:t>
            </a:r>
            <a:endParaRPr/>
          </a:p>
          <a:p>
            <a:pPr marL="0" lvl="0" indent="0" algn="ctr" rtl="0">
              <a:lnSpc>
                <a:spcPct val="80000"/>
              </a:lnSpc>
              <a:spcBef>
                <a:spcPts val="400"/>
              </a:spcBef>
              <a:spcAft>
                <a:spcPts val="0"/>
              </a:spcAft>
              <a:buClr>
                <a:schemeClr val="dk1"/>
              </a:buClr>
              <a:buSzPts val="2000"/>
              <a:buNone/>
            </a:pPr>
            <a:r>
              <a:rPr lang="it-IT" sz="2000" i="1"/>
              <a:t>Piccola pasticceria tipica siciliana</a:t>
            </a:r>
            <a:endParaRPr/>
          </a:p>
          <a:p>
            <a:pPr marL="0" lvl="0" indent="0" algn="ctr" rtl="0">
              <a:lnSpc>
                <a:spcPct val="80000"/>
              </a:lnSpc>
              <a:spcBef>
                <a:spcPts val="400"/>
              </a:spcBef>
              <a:spcAft>
                <a:spcPts val="0"/>
              </a:spcAft>
              <a:buClr>
                <a:schemeClr val="dk1"/>
              </a:buClr>
              <a:buSzPts val="2000"/>
              <a:buNone/>
            </a:pPr>
            <a:r>
              <a:rPr lang="it-IT" sz="2000" b="1"/>
              <a:t>Ogni piatto del menu sarà abbinato ad un vino autoctono che sarà presentato in tutte le sue caratteristiche ai nostri clienti, grazie ai corsi di sommelier da noi frequentati.</a:t>
            </a:r>
            <a:endParaRPr/>
          </a:p>
          <a:p>
            <a:pPr marL="0" lvl="0" indent="0" algn="ctr" rtl="0">
              <a:lnSpc>
                <a:spcPct val="80000"/>
              </a:lnSpc>
              <a:spcBef>
                <a:spcPts val="256"/>
              </a:spcBef>
              <a:spcAft>
                <a:spcPts val="0"/>
              </a:spcAft>
              <a:buClr>
                <a:schemeClr val="dk1"/>
              </a:buClr>
              <a:buSzPts val="1280"/>
              <a:buNone/>
            </a:pPr>
            <a:endParaRPr sz="1280"/>
          </a:p>
          <a:p>
            <a:pPr marL="0" lvl="0" indent="0" algn="ctr" rtl="0">
              <a:lnSpc>
                <a:spcPct val="80000"/>
              </a:lnSpc>
              <a:spcBef>
                <a:spcPts val="256"/>
              </a:spcBef>
              <a:spcAft>
                <a:spcPts val="0"/>
              </a:spcAft>
              <a:buClr>
                <a:schemeClr val="dk1"/>
              </a:buClr>
              <a:buSzPts val="1280"/>
              <a:buNone/>
            </a:pPr>
            <a:endParaRPr sz="1280"/>
          </a:p>
          <a:p>
            <a:pPr marL="0" lvl="0" indent="0" algn="l" rtl="0">
              <a:lnSpc>
                <a:spcPct val="80000"/>
              </a:lnSpc>
              <a:spcBef>
                <a:spcPts val="256"/>
              </a:spcBef>
              <a:spcAft>
                <a:spcPts val="0"/>
              </a:spcAft>
              <a:buClr>
                <a:schemeClr val="dk1"/>
              </a:buClr>
              <a:buSzPts val="1280"/>
              <a:buNone/>
            </a:pPr>
            <a:endParaRPr sz="1280"/>
          </a:p>
          <a:p>
            <a:pPr marL="0" lvl="0" indent="0" algn="l" rtl="0">
              <a:lnSpc>
                <a:spcPct val="80000"/>
              </a:lnSpc>
              <a:spcBef>
                <a:spcPts val="256"/>
              </a:spcBef>
              <a:spcAft>
                <a:spcPts val="0"/>
              </a:spcAft>
              <a:buClr>
                <a:schemeClr val="dk1"/>
              </a:buClr>
              <a:buSzPts val="1280"/>
              <a:buNone/>
            </a:pPr>
            <a:endParaRPr sz="128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220"/>
        <p:cNvGrpSpPr/>
        <p:nvPr/>
      </p:nvGrpSpPr>
      <p:grpSpPr>
        <a:xfrm>
          <a:off x="0" y="0"/>
          <a:ext cx="0" cy="0"/>
          <a:chOff x="0" y="0"/>
          <a:chExt cx="0" cy="0"/>
        </a:xfrm>
      </p:grpSpPr>
      <p:sp>
        <p:nvSpPr>
          <p:cNvPr id="221" name="Google Shape;221;p38"/>
          <p:cNvSpPr txBox="1">
            <a:spLocks noGrp="1"/>
          </p:cNvSpPr>
          <p:nvPr>
            <p:ph type="body" idx="1"/>
          </p:nvPr>
        </p:nvSpPr>
        <p:spPr>
          <a:xfrm>
            <a:off x="323528" y="260648"/>
            <a:ext cx="8479928" cy="6165676"/>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chemeClr val="dk1"/>
              </a:buClr>
              <a:buSzPts val="2720"/>
              <a:buNone/>
            </a:pPr>
            <a:r>
              <a:rPr lang="it-IT" sz="2720"/>
              <a:t>Gli ospiti sono la parte più importante per un’ attività, soprattutto se si parla di un impresa che opererà nel settore del turismo.</a:t>
            </a:r>
            <a:endParaRPr/>
          </a:p>
          <a:p>
            <a:pPr marL="0" lvl="0" indent="0" algn="ctr" rtl="0">
              <a:lnSpc>
                <a:spcPct val="80000"/>
              </a:lnSpc>
              <a:spcBef>
                <a:spcPts val="544"/>
              </a:spcBef>
              <a:spcAft>
                <a:spcPts val="0"/>
              </a:spcAft>
              <a:buClr>
                <a:schemeClr val="dk1"/>
              </a:buClr>
              <a:buSzPts val="2720"/>
              <a:buNone/>
            </a:pPr>
            <a:r>
              <a:rPr lang="it-IT" sz="2720"/>
              <a:t>È per questo motivo che puntiamo molto sulla fidelizzazione di nostri clienti, offrendo la possibilità di avere degli sconti particolari, ad esempio offriremo la possibilità di tornare da noi garantendo una riduzione del 20% sul prezzo finale, per i clienti che hanno già pernottato nella nostra struttura e incitarli a tornare nella nostra meravigliosa terra.</a:t>
            </a:r>
            <a:endParaRPr/>
          </a:p>
          <a:p>
            <a:pPr marL="0" lvl="0" indent="0" algn="ctr" rtl="0">
              <a:lnSpc>
                <a:spcPct val="80000"/>
              </a:lnSpc>
              <a:spcBef>
                <a:spcPts val="544"/>
              </a:spcBef>
              <a:spcAft>
                <a:spcPts val="0"/>
              </a:spcAft>
              <a:buClr>
                <a:schemeClr val="dk1"/>
              </a:buClr>
              <a:buSzPts val="2720"/>
              <a:buNone/>
            </a:pPr>
            <a:r>
              <a:rPr lang="it-IT" sz="2720"/>
              <a:t>Garantiremo inoltre l’organizzazione di gite istruttive per le scolaresche, a cui permetteremo di imparare come si preparano alcuni dei piatti tipici siciliani e come valorizzarli.</a:t>
            </a:r>
            <a:endParaRPr/>
          </a:p>
          <a:p>
            <a:pPr marL="0" lvl="0" indent="0" algn="ctr" rtl="0">
              <a:lnSpc>
                <a:spcPct val="80000"/>
              </a:lnSpc>
              <a:spcBef>
                <a:spcPts val="544"/>
              </a:spcBef>
              <a:spcAft>
                <a:spcPts val="0"/>
              </a:spcAft>
              <a:buClr>
                <a:schemeClr val="dk1"/>
              </a:buClr>
              <a:buSzPts val="2720"/>
              <a:buNone/>
            </a:pPr>
            <a:r>
              <a:rPr lang="it-IT" sz="2720"/>
              <a:t>Potrete in ogni caso visitare il nostro sito per avere maggiori informazioni</a:t>
            </a:r>
            <a:endParaRPr/>
          </a:p>
          <a:p>
            <a:pPr marL="0" lvl="0" indent="0" algn="l" rtl="0">
              <a:lnSpc>
                <a:spcPct val="80000"/>
              </a:lnSpc>
              <a:spcBef>
                <a:spcPts val="544"/>
              </a:spcBef>
              <a:spcAft>
                <a:spcPts val="0"/>
              </a:spcAft>
              <a:buClr>
                <a:schemeClr val="dk1"/>
              </a:buClr>
              <a:buSzPts val="2720"/>
              <a:buNone/>
            </a:pPr>
            <a:r>
              <a:rPr lang="it-IT" sz="2720"/>
              <a:t>                                   </a:t>
            </a:r>
            <a:r>
              <a:rPr lang="it-IT" sz="2720" u="sng">
                <a:solidFill>
                  <a:schemeClr val="hlink"/>
                </a:solidFill>
                <a:hlinkClick r:id="rId3"/>
              </a:rPr>
              <a:t>www.hotel2marisicilia.it</a:t>
            </a:r>
            <a:r>
              <a:rPr lang="it-IT" sz="2720"/>
              <a:t> </a:t>
            </a:r>
            <a:endParaRPr sz="272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225"/>
        <p:cNvGrpSpPr/>
        <p:nvPr/>
      </p:nvGrpSpPr>
      <p:grpSpPr>
        <a:xfrm>
          <a:off x="0" y="0"/>
          <a:ext cx="0" cy="0"/>
          <a:chOff x="0" y="0"/>
          <a:chExt cx="0" cy="0"/>
        </a:xfrm>
      </p:grpSpPr>
      <p:sp>
        <p:nvSpPr>
          <p:cNvPr id="226" name="Google Shape;226;p39"/>
          <p:cNvSpPr txBox="1">
            <a:spLocks noGrp="1"/>
          </p:cNvSpPr>
          <p:nvPr>
            <p:ph type="body" idx="1"/>
          </p:nvPr>
        </p:nvSpPr>
        <p:spPr>
          <a:xfrm>
            <a:off x="467544" y="764704"/>
            <a:ext cx="8291264" cy="5577483"/>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3200"/>
              <a:buNone/>
            </a:pPr>
            <a:r>
              <a:rPr lang="it-IT" b="1"/>
              <a:t>Per la promozione della nostra azienda abbiamo deciso di partecipare con uno stand alla Borsa Internazionale (BIT) che avviene annualmente a FieraMilanoCity, nel centro di Milano.</a:t>
            </a:r>
            <a:endParaRPr/>
          </a:p>
          <a:p>
            <a:pPr marL="0" lvl="0" indent="0" algn="ctr" rtl="0">
              <a:spcBef>
                <a:spcPts val="640"/>
              </a:spcBef>
              <a:spcAft>
                <a:spcPts val="0"/>
              </a:spcAft>
              <a:buClr>
                <a:schemeClr val="dk1"/>
              </a:buClr>
              <a:buSzPts val="3200"/>
              <a:buNone/>
            </a:pPr>
            <a:r>
              <a:rPr lang="it-IT" b="1"/>
              <a:t>Abbiamo scelto proprio questa fiera perchè coinvolge attività turistiche provenienti da tutt’Italia e dal mondo, promuovendole ad un pubblico esperto e informato del settore.</a:t>
            </a:r>
            <a:endParaRPr b="1"/>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97B4E4"/>
            </a:gs>
            <a:gs pos="50000">
              <a:srgbClr val="BFCFEC"/>
            </a:gs>
            <a:gs pos="100000">
              <a:srgbClr val="E0E8F4"/>
            </a:gs>
          </a:gsLst>
          <a:lin ang="5400000" scaled="0"/>
        </a:gradFill>
        <a:effectLst/>
      </p:bgPr>
    </p:bg>
    <p:spTree>
      <p:nvGrpSpPr>
        <p:cNvPr id="1" name="Shape 230"/>
        <p:cNvGrpSpPr/>
        <p:nvPr/>
      </p:nvGrpSpPr>
      <p:grpSpPr>
        <a:xfrm>
          <a:off x="0" y="0"/>
          <a:ext cx="0" cy="0"/>
          <a:chOff x="0" y="0"/>
          <a:chExt cx="0" cy="0"/>
        </a:xfrm>
      </p:grpSpPr>
      <p:sp>
        <p:nvSpPr>
          <p:cNvPr id="231" name="Google Shape;231;p40"/>
          <p:cNvSpPr txBox="1">
            <a:spLocks noGrp="1"/>
          </p:cNvSpPr>
          <p:nvPr>
            <p:ph type="body" idx="1"/>
          </p:nvPr>
        </p:nvSpPr>
        <p:spPr>
          <a:xfrm>
            <a:off x="457200" y="188640"/>
            <a:ext cx="8075240" cy="633670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200"/>
              <a:buNone/>
            </a:pPr>
            <a:r>
              <a:rPr lang="it-IT"/>
              <a:t>Grazie alla creazione della nostra pagina facebook, garantiremo un collegamento diretto con le persone che vorranno conoscere al meglio il nostro hotel, attraverso le foto che pubblichiamo inerenti a tutte le attività svolte nel nostro albergo, inoltre nella nostra pagina, sarà disponibile il nostro numero di telefono aziendale, a cui i clienti potranno fare riferimento per ogni dubbio o curiosità.</a:t>
            </a:r>
            <a:r>
              <a:rPr lang="it-IT" u="sng">
                <a:solidFill>
                  <a:schemeClr val="hlink"/>
                </a:solidFill>
                <a:hlinkClick r:id="rId3"/>
              </a:rPr>
              <a:t> https://www.facebook.com/Albergo-diffuso-Due-mari-100334905046086</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
        <p:nvSpPr>
          <p:cNvPr id="236" name="Google Shape;236;p41"/>
          <p:cNvSpPr txBox="1"/>
          <p:nvPr/>
        </p:nvSpPr>
        <p:spPr>
          <a:xfrm>
            <a:off x="643980" y="5358417"/>
            <a:ext cx="2199828" cy="64633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it-IT" sz="1800" b="1">
                <a:solidFill>
                  <a:srgbClr val="FF0000"/>
                </a:solidFill>
                <a:latin typeface="Libre Baskerville"/>
                <a:ea typeface="Libre Baskerville"/>
                <a:cs typeface="Libre Baskerville"/>
                <a:sym typeface="Libre Baskerville"/>
              </a:rPr>
              <a:t>         2 MARI</a:t>
            </a:r>
            <a:endParaRPr/>
          </a:p>
          <a:p>
            <a:pPr marL="0" marR="0" lvl="0" indent="0" algn="l" rtl="0">
              <a:spcBef>
                <a:spcPts val="0"/>
              </a:spcBef>
              <a:spcAft>
                <a:spcPts val="0"/>
              </a:spcAft>
              <a:buNone/>
            </a:pPr>
            <a:r>
              <a:rPr lang="it-IT" sz="1800" b="1">
                <a:solidFill>
                  <a:srgbClr val="FF0000"/>
                </a:solidFill>
                <a:latin typeface="Libre Baskerville"/>
                <a:ea typeface="Libre Baskerville"/>
                <a:cs typeface="Libre Baskerville"/>
                <a:sym typeface="Libre Baskerville"/>
              </a:rPr>
              <a:t>   Albergo diffuso</a:t>
            </a:r>
            <a:endParaRPr sz="1800" b="1">
              <a:solidFill>
                <a:srgbClr val="FF0000"/>
              </a:solidFill>
              <a:latin typeface="Libre Baskerville"/>
              <a:ea typeface="Libre Baskerville"/>
              <a:cs typeface="Libre Baskerville"/>
              <a:sym typeface="Libre Baskerville"/>
            </a:endParaRPr>
          </a:p>
        </p:txBody>
      </p:sp>
    </p:spTree>
  </p:cSld>
  <p:clrMapOvr>
    <a:masterClrMapping/>
  </p:clrMapOvr>
</p:sld>
</file>

<file path=ppt/theme/theme1.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3002</Words>
  <Application>Microsoft Office PowerPoint</Application>
  <PresentationFormat>Presentazione su schermo (4:3)</PresentationFormat>
  <Paragraphs>219</Paragraphs>
  <Slides>29</Slides>
  <Notes>29</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29</vt:i4>
      </vt:variant>
    </vt:vector>
  </HeadingPairs>
  <TitlesOfParts>
    <vt:vector size="33" baseType="lpstr">
      <vt:lpstr>Calibri</vt:lpstr>
      <vt:lpstr>Libre Baskerville</vt:lpstr>
      <vt:lpstr>Arial</vt:lpstr>
      <vt:lpstr>Tema di Office</vt:lpstr>
      <vt:lpstr>Progetto PON per la realizzazione di un albergo diffuso nel territorio di Trapani realizzato da  Marco Lamia  Maria Simona Daidone Massimiliano Miceli.</vt:lpstr>
      <vt:lpstr>Presentazione standard di PowerPoint</vt:lpstr>
      <vt:lpstr>Presentazione standard di PowerPoint</vt:lpstr>
      <vt:lpstr>Presentazione standard di PowerPoint</vt:lpstr>
      <vt:lpstr> Albergo Diffuso Mannois***</vt:lpstr>
      <vt:lpstr>La Residenza Sveva </vt:lpstr>
      <vt:lpstr>ALBERGO DIFFUSO DUE MARI</vt:lpstr>
      <vt:lpstr> ANALISI DEL CONTESTO TURISTICO DI TRAPANI </vt:lpstr>
      <vt:lpstr>Presentazione standard di PowerPoint</vt:lpstr>
      <vt:lpstr>Presentazione standard di PowerPoint</vt:lpstr>
      <vt:lpstr>Presentazione standard di PowerPoint</vt:lpstr>
      <vt:lpstr>  Servizi principali dell’ «Hotel due mari»  </vt:lpstr>
      <vt:lpstr> Esperienze «alla portata» dei nostri futuri clienti </vt:lpstr>
      <vt:lpstr>Presentazione standard di PowerPoint</vt:lpstr>
      <vt:lpstr>Presentazione standard di PowerPoint</vt:lpstr>
      <vt:lpstr>Listino prezzi del nostro albergo</vt:lpstr>
      <vt:lpstr>La definizione della missione strategica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Questa è la prima pagina della SCIA, ovvero La Segnalazione Certificata di Inizio Attività , la dichiarazione che consente alle imprese di iniziare, modificare o cessare un’attività produttiva (artigianale, commerciale, industriale), senza dover più attendere i tempi e l’esecuzione di verifiche e controlli preliminari da parte degli enti competenti.</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Progetto PON per la realizzazione di un albergo diffuso nel territorio di Trapani realizzato da  Marco Lamia  Maria Simona Daidone Massimiliano Miceli.</dc:title>
  <dc:creator>maria</dc:creator>
  <cp:lastModifiedBy>maria</cp:lastModifiedBy>
  <cp:revision>1</cp:revision>
  <dcterms:modified xsi:type="dcterms:W3CDTF">2020-07-03T16:02:10Z</dcterms:modified>
</cp:coreProperties>
</file>