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9" r:id="rId5"/>
    <p:sldId id="276" r:id="rId6"/>
    <p:sldId id="272" r:id="rId7"/>
    <p:sldId id="277" r:id="rId8"/>
    <p:sldId id="271" r:id="rId9"/>
    <p:sldId id="278" r:id="rId10"/>
    <p:sldId id="273" r:id="rId11"/>
    <p:sldId id="279" r:id="rId12"/>
    <p:sldId id="263" r:id="rId13"/>
    <p:sldId id="264" r:id="rId14"/>
    <p:sldId id="274" r:id="rId15"/>
    <p:sldId id="280" r:id="rId16"/>
    <p:sldId id="261" r:id="rId17"/>
    <p:sldId id="262" r:id="rId18"/>
    <p:sldId id="265" r:id="rId19"/>
    <p:sldId id="266" r:id="rId20"/>
    <p:sldId id="267" r:id="rId21"/>
    <p:sldId id="281"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p:cViewPr varScale="1">
        <p:scale>
          <a:sx n="110" d="100"/>
          <a:sy n="110" d="100"/>
        </p:scale>
        <p:origin x="16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4B6055F8-1D02-4417-9241-55C834FD9970}" type="datetimeFigureOut">
              <a:rPr lang="it-IT" smtClean="0"/>
              <a:pPr/>
              <a:t>24/07/2017</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24/07/2017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24/07/2017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24/07/2017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24/07/2017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24/07/2017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24/07/2017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B6055F8-1D02-4417-9241-55C834FD9970}" type="datetimeFigureOut">
              <a:rPr lang="it-IT" smtClean="0"/>
              <a:pPr/>
              <a:t>24/07/2017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24/07/2017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24/07/2017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24/07/2017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B007B441-5312-499D-93C3-6E37886527FA}"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6055F8-1D02-4417-9241-55C834FD9970}" type="datetimeFigureOut">
              <a:rPr lang="it-IT" smtClean="0"/>
              <a:pPr/>
              <a:t>24/07/2017</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07B441-5312-499D-93C3-6E37886527FA}"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6.xml"/><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1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42910" y="1785926"/>
            <a:ext cx="7772400" cy="2000264"/>
          </a:xfrm>
        </p:spPr>
        <p:txBody>
          <a:bodyPr>
            <a:normAutofit/>
          </a:bodyPr>
          <a:lstStyle/>
          <a:p>
            <a:pPr algn="ctr"/>
            <a:r>
              <a:rPr lang="it-IT" dirty="0" smtClean="0"/>
              <a:t>Sapori che raccontano una storia</a:t>
            </a:r>
            <a:endParaRPr lang="it-IT" dirty="0"/>
          </a:p>
        </p:txBody>
      </p:sp>
      <p:pic>
        <p:nvPicPr>
          <p:cNvPr id="5" name="Immagine 4" descr="formaggi-misti2.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982541">
            <a:off x="513811" y="4258560"/>
            <a:ext cx="3071834" cy="2030386"/>
          </a:xfrm>
          <a:prstGeom prst="rect">
            <a:avLst/>
          </a:prstGeom>
          <a:ln>
            <a:noFill/>
          </a:ln>
          <a:effectLst>
            <a:outerShdw blurRad="292100" dist="139700" dir="2700000" algn="tl" rotWithShape="0">
              <a:srgbClr val="333333">
                <a:alpha val="65000"/>
              </a:srgbClr>
            </a:outerShdw>
          </a:effectLst>
        </p:spPr>
      </p:pic>
      <p:pic>
        <p:nvPicPr>
          <p:cNvPr id="6" name="Immagine 5" descr="pane-nero-di-castelvetrano.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67696">
            <a:off x="5576682" y="4096180"/>
            <a:ext cx="3071802" cy="2047868"/>
          </a:xfrm>
          <a:prstGeom prst="rect">
            <a:avLst/>
          </a:prstGeom>
        </p:spPr>
      </p:pic>
      <p:pic>
        <p:nvPicPr>
          <p:cNvPr id="7" name="Immagine 6" descr="cous-cous-pesce-trapani.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28926" y="142852"/>
            <a:ext cx="3214710" cy="2005979"/>
          </a:xfrm>
          <a:prstGeom prst="rect">
            <a:avLst/>
          </a:prstGeom>
        </p:spPr>
      </p:pic>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VALLE_DEL_BELICE.jpg"/>
          <p:cNvPicPr>
            <a:picLocks noChangeAspect="1"/>
          </p:cNvPicPr>
          <p:nvPr/>
        </p:nvPicPr>
        <p:blipFill>
          <a:blip r:embed="rId2"/>
          <a:stretch>
            <a:fillRect/>
          </a:stretch>
        </p:blipFill>
        <p:spPr>
          <a:xfrm>
            <a:off x="571472" y="2357430"/>
            <a:ext cx="3514725" cy="3562350"/>
          </a:xfrm>
          <a:prstGeom prst="rect">
            <a:avLst/>
          </a:prstGeom>
        </p:spPr>
      </p:pic>
      <p:sp>
        <p:nvSpPr>
          <p:cNvPr id="4" name="CasellaDiTesto 3"/>
          <p:cNvSpPr txBox="1"/>
          <p:nvPr/>
        </p:nvSpPr>
        <p:spPr>
          <a:xfrm>
            <a:off x="1000100" y="1142984"/>
            <a:ext cx="6929486" cy="707886"/>
          </a:xfrm>
          <a:prstGeom prst="rect">
            <a:avLst/>
          </a:prstGeom>
          <a:noFill/>
        </p:spPr>
        <p:txBody>
          <a:bodyPr wrap="square" rtlCol="0">
            <a:spAutoFit/>
          </a:bodyPr>
          <a:lstStyle/>
          <a:p>
            <a:r>
              <a:rPr lang="it-IT" sz="2000" dirty="0" smtClean="0"/>
              <a:t>A  </a:t>
            </a:r>
            <a:r>
              <a:rPr lang="it-IT" sz="2000" b="1" dirty="0" smtClean="0"/>
              <a:t>Castelvetrano </a:t>
            </a:r>
            <a:r>
              <a:rPr lang="it-IT" sz="2000" dirty="0" smtClean="0"/>
              <a:t>possiamo trovare il pane nero e la vastedda del belice.  </a:t>
            </a:r>
            <a:endParaRPr lang="it-IT" sz="2000" dirty="0"/>
          </a:p>
        </p:txBody>
      </p:sp>
      <p:cxnSp>
        <p:nvCxnSpPr>
          <p:cNvPr id="6" name="Connettore 4 5"/>
          <p:cNvCxnSpPr/>
          <p:nvPr/>
        </p:nvCxnSpPr>
        <p:spPr>
          <a:xfrm flipV="1">
            <a:off x="4071934" y="2928934"/>
            <a:ext cx="1500198" cy="57150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pic>
        <p:nvPicPr>
          <p:cNvPr id="7" name="Immagine 6" descr="pane-nero-di-castelvetrano.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43570" y="2000240"/>
            <a:ext cx="2964645" cy="1976430"/>
          </a:xfrm>
          <a:prstGeom prst="rect">
            <a:avLst/>
          </a:prstGeom>
        </p:spPr>
      </p:pic>
      <p:cxnSp>
        <p:nvCxnSpPr>
          <p:cNvPr id="9" name="Connettore 4 8"/>
          <p:cNvCxnSpPr/>
          <p:nvPr/>
        </p:nvCxnSpPr>
        <p:spPr>
          <a:xfrm>
            <a:off x="4071934" y="4643446"/>
            <a:ext cx="1500198" cy="71438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pic>
        <p:nvPicPr>
          <p:cNvPr id="10" name="Immagine 9" descr="vastedda.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43570" y="4572007"/>
            <a:ext cx="3036100" cy="2024067"/>
          </a:xfrm>
          <a:prstGeom prst="rect">
            <a:avLst/>
          </a:prstGeom>
        </p:spPr>
      </p:pic>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28596" y="1071546"/>
            <a:ext cx="8215370" cy="4770537"/>
          </a:xfrm>
          <a:prstGeom prst="rect">
            <a:avLst/>
          </a:prstGeom>
          <a:noFill/>
        </p:spPr>
        <p:txBody>
          <a:bodyPr wrap="square" rtlCol="0">
            <a:spAutoFit/>
          </a:bodyPr>
          <a:lstStyle/>
          <a:p>
            <a:pPr algn="ctr"/>
            <a:r>
              <a:rPr lang="it-IT" sz="2800" b="1" dirty="0" smtClean="0"/>
              <a:t>Pane nero di Castelvetrano</a:t>
            </a:r>
          </a:p>
          <a:p>
            <a:pPr algn="ctr"/>
            <a:r>
              <a:rPr lang="it-IT" sz="2800" b="1" dirty="0" smtClean="0"/>
              <a:t> </a:t>
            </a:r>
          </a:p>
          <a:p>
            <a:pPr algn="just"/>
            <a:r>
              <a:rPr lang="it-IT" sz="2000" dirty="0" smtClean="0"/>
              <a:t>Pane ottenuto mediante l’antico sistema di lavorazione con lievito madre, detto “lu crescenti” e l’impiego di una miscela di due semole: quella ottenuta dal grano duro biondo siciliano integrale 80% e quello ricavata da un’antica varietà di frumento locale, la timilia detta “tumminia”, varietà di grano duro e ciclo breve ( detta anche grano marzuolo) (20%), che ha la caratteristica di avere un sapore dolce e di mantenere il pane gustoso e morbido per diversi giorni.  La forma è tondeggiante e bassa, pagnotta rotonda, di media pezzatura, chiamata in dialetto “vastedda”. Un’altra forma caratteristica è quella che ricorda lo zoccolo di bovino, o “a piede di bue”, detta “cuddura”. Il pane nero di Castelvetrano è presidio Slow Food.</a:t>
            </a:r>
          </a:p>
          <a:p>
            <a:endParaRPr lang="it-IT" sz="2000" b="1" dirty="0" smtClean="0"/>
          </a:p>
          <a:p>
            <a:r>
              <a:rPr lang="it-IT" sz="2800" b="1" dirty="0" smtClean="0"/>
              <a:t> </a:t>
            </a:r>
            <a:endParaRPr lang="it-IT" sz="2800" b="1" dirty="0"/>
          </a:p>
        </p:txBody>
      </p:sp>
    </p:spTree>
  </p:cSld>
  <p:clrMapOvr>
    <a:masterClrMapping/>
  </p:clrMapOvr>
  <p:transition spd="slow">
    <p:comb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857232"/>
            <a:ext cx="8229600" cy="1143000"/>
          </a:xfrm>
        </p:spPr>
        <p:txBody>
          <a:bodyPr>
            <a:normAutofit fontScale="90000"/>
          </a:bodyPr>
          <a:lstStyle/>
          <a:p>
            <a:r>
              <a:rPr lang="it-IT" sz="4400" b="1" dirty="0" smtClean="0">
                <a:solidFill>
                  <a:schemeClr val="tx1"/>
                </a:solidFill>
                <a:latin typeface="+mn-lt"/>
              </a:rPr>
              <a:t>La Vastedda della Valle del Belice</a:t>
            </a:r>
            <a:r>
              <a:rPr lang="it-IT" dirty="0" smtClean="0"/>
              <a:t/>
            </a:r>
            <a:br>
              <a:rPr lang="it-IT" dirty="0" smtClean="0"/>
            </a:br>
            <a:endParaRPr lang="it-IT" dirty="0"/>
          </a:p>
        </p:txBody>
      </p:sp>
      <p:sp>
        <p:nvSpPr>
          <p:cNvPr id="3" name="Segnaposto contenuto 2"/>
          <p:cNvSpPr>
            <a:spLocks noGrp="1"/>
          </p:cNvSpPr>
          <p:nvPr>
            <p:ph idx="1"/>
          </p:nvPr>
        </p:nvSpPr>
        <p:spPr>
          <a:xfrm>
            <a:off x="500034" y="2071678"/>
            <a:ext cx="8229600" cy="4389120"/>
          </a:xfrm>
        </p:spPr>
        <p:txBody>
          <a:bodyPr>
            <a:normAutofit fontScale="70000" lnSpcReduction="20000"/>
          </a:bodyPr>
          <a:lstStyle/>
          <a:p>
            <a:pPr algn="just">
              <a:buNone/>
            </a:pPr>
            <a:r>
              <a:rPr lang="it-IT" sz="3200" dirty="0" smtClean="0"/>
              <a:t>     La Vastedda della Valle del Belice è un formaggio fresco a pasta filata prodotto dal latte ovino intero ad acidità naturale di fermentazione. E' facilmente riconoscibile grazie alla forma piccola di circa 500 grammi, simile ad una focaccina, al colore avorio e al sapore delicato leggermente acidulo. Il suo nome evoca il pane per i siciliani. Questo pregiatissimo formaggio si ottiene dal latte della pecora Valle del Belice; una razza ovina che conta circa 60 mila capi, ottenuta da una selezione nel corso dei secoli, ed allevata nell'omonima</a:t>
            </a:r>
          </a:p>
          <a:p>
            <a:pPr algn="just">
              <a:buNone/>
            </a:pPr>
            <a:r>
              <a:rPr lang="it-IT" sz="3200" dirty="0" smtClean="0"/>
              <a:t>     L'Origine di questo formaggio, che senza dubbio è quello più tipico della zona, è legata ad un antico racconto che narra di un pastore che dopo aver munto il latte, lo caseificò a pecorino; ma a causa di un forte vento caldo, la temperatura si mantenne alta e la pasta messa nei canestri, prima della salatura, divenne acida. </a:t>
            </a:r>
          </a:p>
          <a:p>
            <a:endParaRPr lang="it-IT" dirty="0"/>
          </a:p>
        </p:txBody>
      </p:sp>
    </p:spTree>
  </p:cSld>
  <p:clrMapOvr>
    <a:masterClrMapping/>
  </p:clrMapOvr>
  <p:transition spd="slow">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71546"/>
            <a:ext cx="8258204" cy="5253054"/>
          </a:xfrm>
        </p:spPr>
        <p:txBody>
          <a:bodyPr>
            <a:normAutofit/>
          </a:bodyPr>
          <a:lstStyle/>
          <a:p>
            <a:pPr algn="just">
              <a:buNone/>
            </a:pPr>
            <a:r>
              <a:rPr lang="it-IT" sz="2200" b="1" dirty="0" smtClean="0"/>
              <a:t>     </a:t>
            </a:r>
            <a:r>
              <a:rPr lang="it-IT" sz="2200" dirty="0" smtClean="0"/>
              <a:t>Il Casaro tagliò a fette il formaggio inacidito e lo mise nel "piddiatturi" con acqua calda; crimestandolo con la "viria" ottenne un pastone che cominciò a filare. Il casaro, tolta la pasta dalla parte liquida, la pose in piatti da cucina. Da qui nacque la Vastedda. </a:t>
            </a:r>
          </a:p>
          <a:p>
            <a:pPr algn="just">
              <a:buNone/>
            </a:pPr>
            <a:r>
              <a:rPr lang="it-IT" sz="2200" dirty="0" smtClean="0"/>
              <a:t>     La pastorizia, così anche la viticoltura,ebbero un notevole sviluppo in questo comprensoriocon l'avvento degli Aragonesi( che regnarono in Sicilia tra il 1282 fino al XVIII secolo) ed in particolare con il Re Federico II, Il Vecchio,. Rispetto al governo di Carlo D'Angiò, gli Aragonesi si dimostrarono benevoli verso i contadini e i pastori favorendo così lo sviluppo di queste attività. Il documento più antico, ritrovato, che attiene alla vendita di formaggio prodotto nella Valle del Belice, risale alla metà del XV secolo</a:t>
            </a:r>
          </a:p>
          <a:p>
            <a:endParaRPr lang="it-IT" dirty="0"/>
          </a:p>
        </p:txBody>
      </p:sp>
    </p:spTree>
  </p:cSld>
  <p:clrMapOvr>
    <a:masterClrMapping/>
  </p:clrMapOvr>
  <p:transition spd="slow">
    <p:cover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00034" y="1142984"/>
            <a:ext cx="8286808" cy="400110"/>
          </a:xfrm>
          <a:prstGeom prst="rect">
            <a:avLst/>
          </a:prstGeom>
          <a:noFill/>
        </p:spPr>
        <p:txBody>
          <a:bodyPr wrap="square" rtlCol="0">
            <a:spAutoFit/>
          </a:bodyPr>
          <a:lstStyle/>
          <a:p>
            <a:r>
              <a:rPr lang="it-IT" sz="2000" dirty="0" smtClean="0"/>
              <a:t>A</a:t>
            </a:r>
            <a:r>
              <a:rPr lang="it-IT" sz="2000" b="1" dirty="0" smtClean="0"/>
              <a:t> Palermo </a:t>
            </a:r>
            <a:r>
              <a:rPr lang="it-IT" sz="2000" dirty="0" smtClean="0"/>
              <a:t>possiamo degustare un ottima cassata siciliana e non solo…</a:t>
            </a:r>
            <a:endParaRPr lang="it-IT" sz="2000" dirty="0"/>
          </a:p>
        </p:txBody>
      </p:sp>
      <p:pic>
        <p:nvPicPr>
          <p:cNvPr id="4" name="Immagine 3" descr="chiosco palermo .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5721" y="2643182"/>
            <a:ext cx="3429024" cy="2928958"/>
          </a:xfrm>
          <a:prstGeom prst="rect">
            <a:avLst/>
          </a:prstGeom>
        </p:spPr>
      </p:pic>
      <p:cxnSp>
        <p:nvCxnSpPr>
          <p:cNvPr id="6" name="Connettore 2 5"/>
          <p:cNvCxnSpPr>
            <a:stCxn id="4" idx="3"/>
          </p:cNvCxnSpPr>
          <p:nvPr/>
        </p:nvCxnSpPr>
        <p:spPr>
          <a:xfrm>
            <a:off x="3714745" y="4107661"/>
            <a:ext cx="1285883"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 name="Immagine 9" descr="cassata siciliana.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14942" y="3143248"/>
            <a:ext cx="3569885" cy="2039934"/>
          </a:xfrm>
          <a:prstGeom prst="rect">
            <a:avLst/>
          </a:prstGeom>
        </p:spPr>
      </p:pic>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785786" y="928670"/>
            <a:ext cx="7858180" cy="5078313"/>
          </a:xfrm>
          <a:prstGeom prst="rect">
            <a:avLst/>
          </a:prstGeom>
          <a:noFill/>
        </p:spPr>
        <p:txBody>
          <a:bodyPr wrap="square" rtlCol="0">
            <a:spAutoFit/>
          </a:bodyPr>
          <a:lstStyle/>
          <a:p>
            <a:pPr algn="ctr"/>
            <a:r>
              <a:rPr lang="it-IT" sz="2800" b="1" dirty="0" smtClean="0"/>
              <a:t>Cassata Siciliana</a:t>
            </a:r>
          </a:p>
          <a:p>
            <a:pPr algn="ctr"/>
            <a:endParaRPr lang="it-IT" sz="2800" dirty="0" smtClean="0"/>
          </a:p>
          <a:p>
            <a:pPr algn="just"/>
            <a:r>
              <a:rPr lang="it-IT" sz="2000" dirty="0" smtClean="0"/>
              <a:t>Come è stato per le arancine, per il gelato, per la pasta di mandorle e perfino per l’allevamento del bufolo d’acqua e, in parte, per il torrone. È infatti alla Palermo del periodo arabo che bisogna risalire, in quella che all’epoca (XI secolo) era la città più grande dell’Europa. Gli arabi avevano importato nell’isola vari prodotti: dal pistacchio agli agrumi, dalla mandorla alla canna di zucchero. Secondo la tradizione, una notte  un pastore decise di mescolare la ricotta con lo zucchero o al miele. E chiamò questo dolce “quas’at” (“bacinella”), dal nome della ciotola in cui era contenuto l’impasto. Successivamente, alla corte palermitana dell’emiro in piazza Kalsa, i cuochi decisero di avvolgere l’impasto in una sfoglia di pasta frolla, da cuocere poi in forno. Nacque così la cassata a forno, la più antica delle versioni di questo dolce.</a:t>
            </a:r>
          </a:p>
          <a:p>
            <a:pPr algn="just"/>
            <a:r>
              <a:rPr lang="it-IT" sz="2800" dirty="0" smtClean="0"/>
              <a:t> </a:t>
            </a:r>
            <a:endParaRPr lang="it-IT" sz="2800" dirty="0"/>
          </a:p>
        </p:txBody>
      </p:sp>
    </p:spTree>
  </p:cSld>
  <p:clrMapOvr>
    <a:masterClrMapping/>
  </p:clrMapOvr>
  <p:transition spd="slow">
    <p:cover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00034" y="500042"/>
            <a:ext cx="8358214"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3600" b="1" i="0" u="none" strike="noStrike" cap="none" normalizeH="0" baseline="0" dirty="0" smtClean="0">
                <a:ln>
                  <a:noFill/>
                </a:ln>
                <a:solidFill>
                  <a:schemeClr val="tx1"/>
                </a:solidFill>
                <a:effectLst/>
                <a:latin typeface="Constantia" pitchFamily="18" charset="0"/>
                <a:ea typeface="Calibri" pitchFamily="34" charset="0"/>
                <a:cs typeface="Times New Roman" pitchFamily="18" charset="0"/>
              </a:rPr>
              <a:t>Vastedda della valle del Belice DOP cheese</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it-IT"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ea typeface="Calibri" pitchFamily="34" charset="0"/>
                <a:cs typeface="Times New Roman" pitchFamily="18" charset="0"/>
              </a:rPr>
              <a:t>Vastedda of valle del Belice or “Belice Vastedda” is maybe de only one and for sure one of the few spun-paste sheep cheese in Italy. It moreover represents a Slow Food Praesidium. Areas of production are Belice Valley and the provinces of Trapani, Agrigento and Palermo.</a:t>
            </a:r>
            <a:endParaRPr kumimoji="0" lang="it-IT"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t-IT" sz="2400" b="0" i="0" u="none" strike="noStrike" cap="none" normalizeH="0" baseline="0" dirty="0" smtClean="0">
                <a:ln>
                  <a:noFill/>
                </a:ln>
                <a:solidFill>
                  <a:schemeClr val="tx1"/>
                </a:solidFill>
                <a:effectLst/>
                <a:ea typeface="Calibri" pitchFamily="34" charset="0"/>
                <a:cs typeface="Times New Roman" pitchFamily="18" charset="0"/>
              </a:rPr>
              <a:t>Wonderfully fragrant and intese on the palate, it is best served if cut in big slices and enriched with extra virgin olive oil, tomatoes and oregano. Cheese-makes use to eat it together with a glasso f local res wine; however, this delicate and fresh cheese would be best served with some white wine, best if a local one as a Grillo or a Inzolia  </a:t>
            </a:r>
            <a:endParaRPr kumimoji="0" lang="it-IT" sz="2400" b="0" i="0" u="none" strike="noStrike" cap="none" normalizeH="0" baseline="0" dirty="0" smtClean="0">
              <a:ln>
                <a:noFill/>
              </a:ln>
              <a:solidFill>
                <a:schemeClr val="tx1"/>
              </a:solidFill>
              <a:effectLst/>
              <a:cs typeface="Arial" pitchFamily="34" charset="0"/>
            </a:endParaRPr>
          </a:p>
        </p:txBody>
      </p:sp>
    </p:spTree>
  </p:cSld>
  <p:clrMapOvr>
    <a:masterClrMapping/>
  </p:clrMapOvr>
  <p:transition spd="slow">
    <p:cover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500042"/>
            <a:ext cx="8229600" cy="1143000"/>
          </a:xfrm>
        </p:spPr>
        <p:txBody>
          <a:bodyPr/>
          <a:lstStyle/>
          <a:p>
            <a:pPr algn="ctr"/>
            <a:r>
              <a:rPr lang="it-IT" b="1" dirty="0" smtClean="0">
                <a:solidFill>
                  <a:schemeClr val="tx1"/>
                </a:solidFill>
                <a:latin typeface="+mn-lt"/>
              </a:rPr>
              <a:t>Le cannolo</a:t>
            </a:r>
            <a:endParaRPr lang="it-IT" b="1" dirty="0">
              <a:solidFill>
                <a:schemeClr val="tx1"/>
              </a:solidFill>
              <a:latin typeface="+mn-lt"/>
            </a:endParaRPr>
          </a:p>
        </p:txBody>
      </p:sp>
      <p:sp>
        <p:nvSpPr>
          <p:cNvPr id="3" name="Segnaposto contenuto 2"/>
          <p:cNvSpPr>
            <a:spLocks noGrp="1"/>
          </p:cNvSpPr>
          <p:nvPr>
            <p:ph idx="1"/>
          </p:nvPr>
        </p:nvSpPr>
        <p:spPr/>
        <p:txBody>
          <a:bodyPr>
            <a:normAutofit fontScale="92500"/>
          </a:bodyPr>
          <a:lstStyle/>
          <a:p>
            <a:pPr algn="just">
              <a:buNone/>
            </a:pPr>
            <a:r>
              <a:rPr lang="it-IT" dirty="0" smtClean="0"/>
              <a:t>    Le cannolo sicilien est l’un des plus célèbres specialités de la patìsserie italienne.</a:t>
            </a:r>
          </a:p>
          <a:p>
            <a:pPr algn="just">
              <a:buNone/>
            </a:pPr>
            <a:r>
              <a:rPr lang="it-IT" dirty="0" smtClean="0"/>
              <a:t>    En fait il a été officiallement reconnu et inclus dans la liste des produits alimentaires traditionnels italiens.</a:t>
            </a:r>
          </a:p>
          <a:p>
            <a:pPr algn="just">
              <a:buNone/>
            </a:pPr>
            <a:r>
              <a:rPr lang="it-IT" dirty="0" smtClean="0"/>
              <a:t>    Preparation: Il se compose d’une plaque de pate frìte et un remplissage de ricotta. Pour la croute elle est formees par des petits disques de pate qui sont enroulés sur des petits tubes metalliques et ensuite frìts.</a:t>
            </a:r>
          </a:p>
          <a:p>
            <a:pPr algn="just">
              <a:buNone/>
            </a:pPr>
            <a:r>
              <a:rPr lang="it-IT" dirty="0" smtClean="0"/>
              <a:t>    La remplissage est ensuite ejouté, </a:t>
            </a:r>
            <a:r>
              <a:rPr lang="it-IT" dirty="0" err="1" smtClean="0"/>
              <a:t>fruits</a:t>
            </a:r>
            <a:r>
              <a:rPr lang="it-IT" dirty="0" smtClean="0"/>
              <a:t> confits et petites de chocolate et enfin le gateau est soupoudré de sucre glace</a:t>
            </a:r>
          </a:p>
          <a:p>
            <a:pPr>
              <a:buNone/>
            </a:pPr>
            <a:endParaRPr lang="it-IT" dirty="0"/>
          </a:p>
        </p:txBody>
      </p:sp>
    </p:spTree>
  </p:cSld>
  <p:clrMapOvr>
    <a:masterClrMapping/>
  </p:clrMapOvr>
  <p:transition spd="slow">
    <p:cover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3" name="Rettangolo 22"/>
          <p:cNvSpPr/>
          <p:nvPr/>
        </p:nvSpPr>
        <p:spPr>
          <a:xfrm>
            <a:off x="251520" y="1700808"/>
            <a:ext cx="1944216" cy="43204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1"/>
                </a:solidFill>
              </a:rPr>
              <a:t>Trasferimento in caldaia</a:t>
            </a:r>
            <a:endParaRPr lang="it-IT" sz="1600" dirty="0">
              <a:solidFill>
                <a:schemeClr val="tx1"/>
              </a:solidFill>
            </a:endParaRPr>
          </a:p>
        </p:txBody>
      </p:sp>
      <p:sp>
        <p:nvSpPr>
          <p:cNvPr id="24" name="Freccia in giù 23"/>
          <p:cNvSpPr/>
          <p:nvPr/>
        </p:nvSpPr>
        <p:spPr>
          <a:xfrm>
            <a:off x="1043608" y="548680"/>
            <a:ext cx="216024"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Freccia in giù 24"/>
          <p:cNvSpPr/>
          <p:nvPr/>
        </p:nvSpPr>
        <p:spPr>
          <a:xfrm>
            <a:off x="1043608" y="1412776"/>
            <a:ext cx="28803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Freccia in giù 25"/>
          <p:cNvSpPr/>
          <p:nvPr/>
        </p:nvSpPr>
        <p:spPr>
          <a:xfrm>
            <a:off x="1043608" y="2204864"/>
            <a:ext cx="28803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Rettangolo 26"/>
          <p:cNvSpPr/>
          <p:nvPr/>
        </p:nvSpPr>
        <p:spPr>
          <a:xfrm>
            <a:off x="179512" y="2492896"/>
            <a:ext cx="2088232" cy="360040"/>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Coagulazione</a:t>
            </a:r>
            <a:endParaRPr lang="it-IT" dirty="0">
              <a:solidFill>
                <a:schemeClr val="tx1"/>
              </a:solidFill>
            </a:endParaRPr>
          </a:p>
        </p:txBody>
      </p:sp>
      <p:sp>
        <p:nvSpPr>
          <p:cNvPr id="28" name="Freccia in giù 27"/>
          <p:cNvSpPr/>
          <p:nvPr/>
        </p:nvSpPr>
        <p:spPr>
          <a:xfrm>
            <a:off x="1115616" y="2924944"/>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Rettangolo 28"/>
          <p:cNvSpPr/>
          <p:nvPr/>
        </p:nvSpPr>
        <p:spPr>
          <a:xfrm>
            <a:off x="179512" y="3212976"/>
            <a:ext cx="2088232" cy="43204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1"/>
                </a:solidFill>
              </a:rPr>
              <a:t>Rottura della cagliata</a:t>
            </a:r>
            <a:endParaRPr lang="it-IT" sz="1600" dirty="0">
              <a:solidFill>
                <a:schemeClr val="tx1"/>
              </a:solidFill>
            </a:endParaRPr>
          </a:p>
        </p:txBody>
      </p:sp>
      <p:sp>
        <p:nvSpPr>
          <p:cNvPr id="30" name="Freccia in giù 29"/>
          <p:cNvSpPr/>
          <p:nvPr/>
        </p:nvSpPr>
        <p:spPr>
          <a:xfrm>
            <a:off x="1115616" y="3717032"/>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30"/>
          <p:cNvSpPr/>
          <p:nvPr/>
        </p:nvSpPr>
        <p:spPr>
          <a:xfrm>
            <a:off x="179512" y="3933056"/>
            <a:ext cx="2160240" cy="432048"/>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solidFill>
                  <a:schemeClr val="tx1"/>
                </a:solidFill>
              </a:rPr>
              <a:t>Estrazione della cagliata</a:t>
            </a:r>
            <a:endParaRPr lang="it-IT" sz="1400" dirty="0">
              <a:solidFill>
                <a:schemeClr val="tx1"/>
              </a:solidFill>
            </a:endParaRPr>
          </a:p>
        </p:txBody>
      </p:sp>
      <p:sp>
        <p:nvSpPr>
          <p:cNvPr id="32" name="Freccia in giù 31"/>
          <p:cNvSpPr/>
          <p:nvPr/>
        </p:nvSpPr>
        <p:spPr>
          <a:xfrm>
            <a:off x="1115616" y="4437112"/>
            <a:ext cx="28803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Rettangolo 32"/>
          <p:cNvSpPr/>
          <p:nvPr/>
        </p:nvSpPr>
        <p:spPr>
          <a:xfrm>
            <a:off x="467544" y="4725144"/>
            <a:ext cx="1584176" cy="28803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1"/>
                </a:solidFill>
              </a:rPr>
              <a:t>Messa in forma</a:t>
            </a:r>
            <a:endParaRPr lang="it-IT" sz="1600" dirty="0">
              <a:solidFill>
                <a:schemeClr val="tx1"/>
              </a:solidFill>
            </a:endParaRPr>
          </a:p>
        </p:txBody>
      </p:sp>
      <p:sp>
        <p:nvSpPr>
          <p:cNvPr id="34" name="Freccia in giù 33"/>
          <p:cNvSpPr/>
          <p:nvPr/>
        </p:nvSpPr>
        <p:spPr>
          <a:xfrm>
            <a:off x="1115616" y="5085184"/>
            <a:ext cx="288032"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Rettangolo 34"/>
          <p:cNvSpPr/>
          <p:nvPr/>
        </p:nvSpPr>
        <p:spPr>
          <a:xfrm>
            <a:off x="467544" y="5373216"/>
            <a:ext cx="1512168" cy="28803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Salatura</a:t>
            </a:r>
            <a:r>
              <a:rPr lang="it-IT" dirty="0" smtClean="0"/>
              <a:t> </a:t>
            </a:r>
            <a:endParaRPr lang="it-IT" dirty="0"/>
          </a:p>
        </p:txBody>
      </p:sp>
      <p:sp>
        <p:nvSpPr>
          <p:cNvPr id="36" name="Freccia in giù 35"/>
          <p:cNvSpPr/>
          <p:nvPr/>
        </p:nvSpPr>
        <p:spPr>
          <a:xfrm>
            <a:off x="1115616" y="5733256"/>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 name="Rettangolo 36"/>
          <p:cNvSpPr/>
          <p:nvPr/>
        </p:nvSpPr>
        <p:spPr>
          <a:xfrm>
            <a:off x="395536" y="5949280"/>
            <a:ext cx="1656184" cy="288032"/>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1"/>
                </a:solidFill>
              </a:rPr>
              <a:t>Maturazione</a:t>
            </a:r>
            <a:r>
              <a:rPr lang="it-IT" dirty="0" smtClean="0"/>
              <a:t> </a:t>
            </a:r>
            <a:endParaRPr lang="it-IT" dirty="0"/>
          </a:p>
        </p:txBody>
      </p:sp>
      <p:sp>
        <p:nvSpPr>
          <p:cNvPr id="38" name="Freccia in giù 37"/>
          <p:cNvSpPr/>
          <p:nvPr/>
        </p:nvSpPr>
        <p:spPr>
          <a:xfrm>
            <a:off x="1115616" y="6237312"/>
            <a:ext cx="216024"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39" name="Connettore 2 38"/>
          <p:cNvCxnSpPr/>
          <p:nvPr/>
        </p:nvCxnSpPr>
        <p:spPr>
          <a:xfrm flipV="1">
            <a:off x="2411760" y="2348880"/>
            <a:ext cx="64807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Connettore 2 39"/>
          <p:cNvCxnSpPr/>
          <p:nvPr/>
        </p:nvCxnSpPr>
        <p:spPr>
          <a:xfrm>
            <a:off x="2411760" y="2780928"/>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Rettangolo 40"/>
          <p:cNvSpPr/>
          <p:nvPr/>
        </p:nvSpPr>
        <p:spPr>
          <a:xfrm>
            <a:off x="3131840" y="2132856"/>
            <a:ext cx="1512168" cy="50405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Coagulazione acida</a:t>
            </a:r>
            <a:endParaRPr lang="it-IT" dirty="0">
              <a:solidFill>
                <a:schemeClr val="tx1"/>
              </a:solidFill>
            </a:endParaRPr>
          </a:p>
        </p:txBody>
      </p:sp>
      <p:sp>
        <p:nvSpPr>
          <p:cNvPr id="42" name="Rettangolo 41"/>
          <p:cNvSpPr/>
          <p:nvPr/>
        </p:nvSpPr>
        <p:spPr>
          <a:xfrm>
            <a:off x="3059832" y="2708920"/>
            <a:ext cx="1656184" cy="50405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Coagulazione presamica</a:t>
            </a:r>
            <a:endParaRPr lang="it-IT" dirty="0">
              <a:solidFill>
                <a:schemeClr val="tx1"/>
              </a:solidFill>
            </a:endParaRPr>
          </a:p>
        </p:txBody>
      </p:sp>
      <p:cxnSp>
        <p:nvCxnSpPr>
          <p:cNvPr id="43" name="Connettore 4 42"/>
          <p:cNvCxnSpPr>
            <a:stCxn id="23" idx="3"/>
          </p:cNvCxnSpPr>
          <p:nvPr/>
        </p:nvCxnSpPr>
        <p:spPr>
          <a:xfrm flipV="1">
            <a:off x="2195736" y="980728"/>
            <a:ext cx="1296144" cy="936104"/>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pic>
        <p:nvPicPr>
          <p:cNvPr id="44" name="Immagine 43" descr="01-rottura-della-cagliata-2-.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87824" y="3356992"/>
            <a:ext cx="1021080" cy="1524000"/>
          </a:xfrm>
          <a:prstGeom prst="rect">
            <a:avLst/>
          </a:prstGeom>
        </p:spPr>
      </p:pic>
      <p:cxnSp>
        <p:nvCxnSpPr>
          <p:cNvPr id="45" name="Connettore 4 44"/>
          <p:cNvCxnSpPr>
            <a:stCxn id="29" idx="3"/>
            <a:endCxn id="44" idx="1"/>
          </p:cNvCxnSpPr>
          <p:nvPr/>
        </p:nvCxnSpPr>
        <p:spPr>
          <a:xfrm>
            <a:off x="2267744" y="3429000"/>
            <a:ext cx="720080" cy="68999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6" name="Connettore 4 47"/>
          <p:cNvCxnSpPr/>
          <p:nvPr/>
        </p:nvCxnSpPr>
        <p:spPr>
          <a:xfrm>
            <a:off x="2051720" y="4941168"/>
            <a:ext cx="3474132" cy="314654"/>
          </a:xfrm>
          <a:prstGeom prst="bentConnector4">
            <a:avLst>
              <a:gd name="adj1" fmla="val 33163"/>
              <a:gd name="adj2" fmla="val 148142"/>
            </a:avLst>
          </a:prstGeom>
        </p:spPr>
        <p:style>
          <a:lnRef idx="1">
            <a:schemeClr val="accent1"/>
          </a:lnRef>
          <a:fillRef idx="0">
            <a:schemeClr val="accent1"/>
          </a:fillRef>
          <a:effectRef idx="0">
            <a:schemeClr val="accent1"/>
          </a:effectRef>
          <a:fontRef idx="minor">
            <a:schemeClr val="tx1"/>
          </a:fontRef>
        </p:style>
      </p:cxnSp>
      <p:cxnSp>
        <p:nvCxnSpPr>
          <p:cNvPr id="47" name="Connettore 4 46"/>
          <p:cNvCxnSpPr>
            <a:stCxn id="37" idx="3"/>
          </p:cNvCxnSpPr>
          <p:nvPr/>
        </p:nvCxnSpPr>
        <p:spPr>
          <a:xfrm>
            <a:off x="2051720" y="6093296"/>
            <a:ext cx="1080120" cy="288032"/>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sp>
        <p:nvSpPr>
          <p:cNvPr id="48" name="Rettangolo 47"/>
          <p:cNvSpPr/>
          <p:nvPr/>
        </p:nvSpPr>
        <p:spPr>
          <a:xfrm>
            <a:off x="285720" y="6429396"/>
            <a:ext cx="1800200" cy="26064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FORMAGGIO</a:t>
            </a:r>
            <a:endParaRPr lang="it-IT" dirty="0">
              <a:solidFill>
                <a:schemeClr val="tx1"/>
              </a:solidFill>
            </a:endParaRPr>
          </a:p>
        </p:txBody>
      </p:sp>
      <p:sp>
        <p:nvSpPr>
          <p:cNvPr id="49" name="Segnaposto contenuto 3"/>
          <p:cNvSpPr>
            <a:spLocks noGrp="1"/>
          </p:cNvSpPr>
          <p:nvPr>
            <p:ph idx="1"/>
          </p:nvPr>
        </p:nvSpPr>
        <p:spPr>
          <a:xfrm>
            <a:off x="251520" y="188640"/>
            <a:ext cx="1800200" cy="288032"/>
          </a:xfrm>
          <a:prstGeom prst="rect">
            <a:avLst/>
          </a:prstGeom>
          <a:solidFill>
            <a:schemeClr val="accent5">
              <a:lumMod val="60000"/>
              <a:lumOff val="40000"/>
              <a:alpha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buNone/>
            </a:pPr>
            <a:r>
              <a:rPr lang="it-IT" sz="1800" dirty="0" smtClean="0">
                <a:solidFill>
                  <a:schemeClr val="tx1"/>
                </a:solidFill>
              </a:rPr>
              <a:t>LATTE</a:t>
            </a:r>
            <a:endParaRPr lang="it-IT" sz="1800" dirty="0">
              <a:solidFill>
                <a:schemeClr val="tx1"/>
              </a:solidFill>
            </a:endParaRPr>
          </a:p>
        </p:txBody>
      </p:sp>
      <p:sp>
        <p:nvSpPr>
          <p:cNvPr id="50" name="Rettangolo 49"/>
          <p:cNvSpPr/>
          <p:nvPr/>
        </p:nvSpPr>
        <p:spPr>
          <a:xfrm>
            <a:off x="0" y="764704"/>
            <a:ext cx="2357422" cy="59259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dirty="0" smtClean="0">
                <a:solidFill>
                  <a:schemeClr val="tx1"/>
                </a:solidFill>
              </a:rPr>
              <a:t>Preparazione del latte</a:t>
            </a:r>
          </a:p>
          <a:p>
            <a:pPr algn="ctr"/>
            <a:r>
              <a:rPr lang="it-IT" sz="1400" dirty="0" smtClean="0">
                <a:solidFill>
                  <a:schemeClr val="tx1"/>
                </a:solidFill>
              </a:rPr>
              <a:t>(filtrazione, refrigerazione)</a:t>
            </a:r>
            <a:endParaRPr lang="it-IT" sz="1400" dirty="0">
              <a:solidFill>
                <a:schemeClr val="tx1"/>
              </a:solidFill>
            </a:endParaRPr>
          </a:p>
        </p:txBody>
      </p:sp>
      <p:pic>
        <p:nvPicPr>
          <p:cNvPr id="51" name="Immagine 50" descr="foto 2 (2).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83968" y="3501008"/>
            <a:ext cx="2339752" cy="1754814"/>
          </a:xfrm>
          <a:prstGeom prst="rect">
            <a:avLst/>
          </a:prstGeom>
        </p:spPr>
      </p:pic>
      <p:pic>
        <p:nvPicPr>
          <p:cNvPr id="52" name="Immagine 51" descr="Formaggio stagionato su scalera.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131840" y="5517232"/>
            <a:ext cx="1841283" cy="1224136"/>
          </a:xfrm>
          <a:prstGeom prst="rect">
            <a:avLst/>
          </a:prstGeom>
        </p:spPr>
      </p:pic>
      <p:pic>
        <p:nvPicPr>
          <p:cNvPr id="53" name="Immagine 52" descr="caldaia-latte-parmigiano-reggiano-prodotto-di-montagna.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500430" y="0"/>
            <a:ext cx="2555776" cy="1710891"/>
          </a:xfrm>
          <a:prstGeom prst="rect">
            <a:avLst/>
          </a:prstGeom>
        </p:spPr>
      </p:pic>
    </p:spTree>
  </p:cSld>
  <p:clrMapOvr>
    <a:masterClrMapping/>
  </p:clrMapOvr>
  <p:transition spd="slow">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vastedda.jpg"/>
          <p:cNvPicPr>
            <a:picLocks noChangeAspect="1"/>
          </p:cNvPicPr>
          <p:nvPr/>
        </p:nvPicPr>
        <p:blipFill>
          <a:blip r:embed="rId2"/>
          <a:stretch>
            <a:fillRect/>
          </a:stretch>
        </p:blipFill>
        <p:spPr>
          <a:xfrm>
            <a:off x="1071538" y="1357298"/>
            <a:ext cx="7036643" cy="5119732"/>
          </a:xfrm>
          <a:prstGeom prst="rect">
            <a:avLst/>
          </a:prstGeom>
        </p:spPr>
      </p:pic>
    </p:spTree>
  </p:cSld>
  <p:clrMapOvr>
    <a:masterClrMapping/>
  </p:clrMapOvr>
  <p:transition spd="slow">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00034" y="1428736"/>
            <a:ext cx="8229600" cy="4389120"/>
          </a:xfrm>
        </p:spPr>
        <p:txBody>
          <a:bodyPr>
            <a:normAutofit fontScale="85000" lnSpcReduction="10000"/>
          </a:bodyPr>
          <a:lstStyle/>
          <a:p>
            <a:pPr algn="just">
              <a:buNone/>
            </a:pPr>
            <a:r>
              <a:rPr lang="it-IT" b="1" dirty="0" smtClean="0"/>
              <a:t>    </a:t>
            </a:r>
            <a:r>
              <a:rPr lang="it-IT" dirty="0" smtClean="0"/>
              <a:t>Strana storia quella della Sicilia terra di conquista di molti popoli, ognuno dei quali ha lasciato preziose testimonianze. </a:t>
            </a:r>
          </a:p>
          <a:p>
            <a:pPr algn="just">
              <a:buNone/>
            </a:pPr>
            <a:r>
              <a:rPr lang="it-IT" dirty="0" smtClean="0"/>
              <a:t>    Gli Arabi, ad esempio nell’827 sbarcarono a Capo Granitola presso Mazara Del Vallo, dando inizio ad un dominio che dura circa 200 anni e che ci ha lasciato preziose testimonianze tra cui prodotti gastronomici oggi parte integrante di un patrimonio gastronomico variegato e ricco di alimenti che aiutano a vivere in salute e più a lungo.</a:t>
            </a:r>
          </a:p>
          <a:p>
            <a:pPr algn="just">
              <a:buNone/>
            </a:pPr>
            <a:r>
              <a:rPr lang="it-IT" dirty="0" smtClean="0"/>
              <a:t>     Promuovere il nostro territorio diffondere la conoscenza dei prodotti tipici e delle bellezze naturalistiche è necessario a far capire che da queste parti lo star bene… vien mangiando. </a:t>
            </a:r>
          </a:p>
          <a:p>
            <a:pPr algn="just">
              <a:buNone/>
            </a:pPr>
            <a:r>
              <a:rPr lang="it-IT" dirty="0" smtClean="0"/>
              <a:t>    Cominciamo quindi il nostro viaggio alla scoperta di sapori della nostra terra.</a:t>
            </a:r>
          </a:p>
          <a:p>
            <a:pPr algn="just"/>
            <a:endParaRPr lang="it-IT" dirty="0"/>
          </a:p>
        </p:txBody>
      </p:sp>
    </p:spTree>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00042"/>
            <a:ext cx="8229600" cy="6143668"/>
          </a:xfrm>
        </p:spPr>
        <p:txBody>
          <a:bodyPr>
            <a:normAutofit/>
          </a:bodyPr>
          <a:lstStyle/>
          <a:p>
            <a:pPr algn="ctr">
              <a:buNone/>
            </a:pPr>
            <a:r>
              <a:rPr lang="it-IT" sz="3200" b="1" dirty="0" smtClean="0"/>
              <a:t>COSTO DELL’ITINERARIO GASTRONOMICO</a:t>
            </a:r>
          </a:p>
          <a:p>
            <a:pPr algn="ctr">
              <a:buNone/>
            </a:pPr>
            <a:endParaRPr lang="it-IT" sz="3200" dirty="0" smtClean="0"/>
          </a:p>
          <a:p>
            <a:r>
              <a:rPr lang="it-IT" dirty="0" smtClean="0"/>
              <a:t> Alimenti                                                       Prezzo</a:t>
            </a:r>
          </a:p>
          <a:p>
            <a:r>
              <a:rPr lang="it-IT" dirty="0" smtClean="0"/>
              <a:t>1 porzione Cous-Cous                                   € 15,00               </a:t>
            </a:r>
          </a:p>
          <a:p>
            <a:r>
              <a:rPr lang="it-IT" dirty="0" smtClean="0"/>
              <a:t>1kg Vastedda Del Belice                                €16,50</a:t>
            </a:r>
          </a:p>
          <a:p>
            <a:r>
              <a:rPr lang="it-IT" dirty="0" smtClean="0"/>
              <a:t>1kg Sale                                                           €0,89</a:t>
            </a:r>
          </a:p>
          <a:p>
            <a:r>
              <a:rPr lang="it-IT" dirty="0" smtClean="0"/>
              <a:t> Cannoli                                                          €1,50</a:t>
            </a:r>
          </a:p>
          <a:p>
            <a:r>
              <a:rPr lang="it-IT" dirty="0" smtClean="0"/>
              <a:t>Melone Di Paceco                                          €2,50</a:t>
            </a:r>
          </a:p>
          <a:p>
            <a:r>
              <a:rPr lang="it-IT" dirty="0" smtClean="0"/>
              <a:t>A testa Aglio                                                   €1,00</a:t>
            </a:r>
          </a:p>
          <a:p>
            <a:r>
              <a:rPr lang="it-IT" dirty="0" smtClean="0"/>
              <a:t>1kgCassata                                                      €49,00</a:t>
            </a:r>
          </a:p>
          <a:p>
            <a:r>
              <a:rPr lang="it-IT" dirty="0" smtClean="0"/>
              <a:t>1kg</a:t>
            </a:r>
            <a:r>
              <a:rPr lang="it-IT" b="1" dirty="0" smtClean="0"/>
              <a:t> </a:t>
            </a:r>
            <a:r>
              <a:rPr lang="it-IT" dirty="0" smtClean="0"/>
              <a:t>pane nero                                                 €3,70</a:t>
            </a:r>
          </a:p>
          <a:p>
            <a:endParaRPr lang="it-IT" dirty="0"/>
          </a:p>
        </p:txBody>
      </p:sp>
    </p:spTree>
  </p:cSld>
  <p:clrMapOvr>
    <a:masterClrMapping/>
  </p:clrMapOvr>
  <p:transition spd="slow">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IMG_20170510_100436.jpg"/>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 y="0"/>
            <a:ext cx="9144001" cy="6858000"/>
          </a:xfrm>
        </p:spPr>
      </p:pic>
      <p:sp>
        <p:nvSpPr>
          <p:cNvPr id="5" name="CasellaDiTesto 4"/>
          <p:cNvSpPr txBox="1"/>
          <p:nvPr/>
        </p:nvSpPr>
        <p:spPr>
          <a:xfrm>
            <a:off x="428596" y="6143644"/>
            <a:ext cx="3786214" cy="461665"/>
          </a:xfrm>
          <a:prstGeom prst="rect">
            <a:avLst/>
          </a:prstGeom>
          <a:noFill/>
        </p:spPr>
        <p:txBody>
          <a:bodyPr wrap="square" rtlCol="0">
            <a:spAutoFit/>
          </a:bodyPr>
          <a:lstStyle/>
          <a:p>
            <a:r>
              <a:rPr lang="it-IT" sz="2400" dirty="0" smtClean="0"/>
              <a:t>Realizzazione classe III E</a:t>
            </a:r>
            <a:endParaRPr lang="it-IT"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egnaposto contenuto 5" descr="bella.png"/>
          <p:cNvPicPr>
            <a:picLocks noGrp="1" noChangeAspect="1"/>
          </p:cNvPicPr>
          <p:nvPr>
            <p:ph idx="1"/>
          </p:nvPr>
        </p:nvPicPr>
        <p:blipFill>
          <a:blip r:embed="rId2"/>
          <a:stretch>
            <a:fillRect/>
          </a:stretch>
        </p:blipFill>
        <p:spPr>
          <a:xfrm>
            <a:off x="1" y="0"/>
            <a:ext cx="9144000" cy="6858000"/>
          </a:xfrm>
        </p:spPr>
      </p:pic>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357166"/>
            <a:ext cx="8305800" cy="1143000"/>
          </a:xfrm>
        </p:spPr>
        <p:txBody>
          <a:bodyPr>
            <a:normAutofit fontScale="90000"/>
          </a:bodyPr>
          <a:lstStyle/>
          <a:p>
            <a:pPr algn="ctr"/>
            <a:r>
              <a:rPr lang="it-IT" b="1" dirty="0" smtClean="0">
                <a:solidFill>
                  <a:schemeClr val="tx1"/>
                </a:solidFill>
              </a:rPr>
              <a:t>Ecco i posti dove potrete gustare i prodotti tipici:</a:t>
            </a:r>
            <a:endParaRPr lang="it-IT" b="1" dirty="0">
              <a:solidFill>
                <a:schemeClr val="tx1"/>
              </a:solidFill>
            </a:endParaRPr>
          </a:p>
        </p:txBody>
      </p:sp>
      <p:pic>
        <p:nvPicPr>
          <p:cNvPr id="3" name="Immagine 2" descr="ligny.jpg"/>
          <p:cNvPicPr>
            <a:picLocks noChangeAspect="1"/>
          </p:cNvPicPr>
          <p:nvPr/>
        </p:nvPicPr>
        <p:blipFill>
          <a:blip r:embed="rId2"/>
          <a:stretch>
            <a:fillRect/>
          </a:stretch>
        </p:blipFill>
        <p:spPr>
          <a:xfrm>
            <a:off x="214282" y="3286124"/>
            <a:ext cx="3352130" cy="2244104"/>
          </a:xfrm>
          <a:prstGeom prst="rect">
            <a:avLst/>
          </a:prstGeom>
        </p:spPr>
      </p:pic>
      <p:sp>
        <p:nvSpPr>
          <p:cNvPr id="4" name="CasellaDiTesto 3"/>
          <p:cNvSpPr txBox="1"/>
          <p:nvPr/>
        </p:nvSpPr>
        <p:spPr>
          <a:xfrm>
            <a:off x="214282" y="2000240"/>
            <a:ext cx="6929486" cy="400110"/>
          </a:xfrm>
          <a:prstGeom prst="rect">
            <a:avLst/>
          </a:prstGeom>
          <a:noFill/>
        </p:spPr>
        <p:txBody>
          <a:bodyPr wrap="square" rtlCol="0">
            <a:spAutoFit/>
          </a:bodyPr>
          <a:lstStyle/>
          <a:p>
            <a:r>
              <a:rPr lang="it-IT" sz="2000" dirty="0" smtClean="0"/>
              <a:t>A </a:t>
            </a:r>
            <a:r>
              <a:rPr lang="it-IT" sz="2000" b="1" dirty="0" smtClean="0"/>
              <a:t>Trapani</a:t>
            </a:r>
            <a:r>
              <a:rPr lang="it-IT" sz="2000" dirty="0" smtClean="0"/>
              <a:t> possiamo trovare il cous-cous di pesce e i cannoli.</a:t>
            </a:r>
            <a:endParaRPr lang="it-IT" sz="2000" dirty="0"/>
          </a:p>
        </p:txBody>
      </p:sp>
      <p:pic>
        <p:nvPicPr>
          <p:cNvPr id="11" name="Immagine 10" descr="cous-cous-pesce-trapani.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29190" y="2571744"/>
            <a:ext cx="2862099" cy="1785950"/>
          </a:xfrm>
          <a:prstGeom prst="rect">
            <a:avLst/>
          </a:prstGeom>
        </p:spPr>
      </p:pic>
      <p:cxnSp>
        <p:nvCxnSpPr>
          <p:cNvPr id="15" name="Connettore 4 14"/>
          <p:cNvCxnSpPr>
            <a:stCxn id="3" idx="3"/>
            <a:endCxn id="11" idx="1"/>
          </p:cNvCxnSpPr>
          <p:nvPr/>
        </p:nvCxnSpPr>
        <p:spPr>
          <a:xfrm flipV="1">
            <a:off x="3566412" y="3464719"/>
            <a:ext cx="1362778" cy="943457"/>
          </a:xfrm>
          <a:prstGeom prst="bentConnector3">
            <a:avLst>
              <a:gd name="adj1" fmla="val 57226"/>
            </a:avLst>
          </a:prstGeom>
          <a:ln>
            <a:tailEnd type="arrow"/>
          </a:ln>
        </p:spPr>
        <p:style>
          <a:lnRef idx="1">
            <a:schemeClr val="accent1"/>
          </a:lnRef>
          <a:fillRef idx="0">
            <a:schemeClr val="accent1"/>
          </a:fillRef>
          <a:effectRef idx="0">
            <a:schemeClr val="accent1"/>
          </a:effectRef>
          <a:fontRef idx="minor">
            <a:schemeClr val="tx1"/>
          </a:fontRef>
        </p:style>
      </p:cxnSp>
      <p:pic>
        <p:nvPicPr>
          <p:cNvPr id="24" name="Immagine 23" descr="cannoli .jpg"/>
          <p:cNvPicPr>
            <a:picLocks noChangeAspect="1"/>
          </p:cNvPicPr>
          <p:nvPr/>
        </p:nvPicPr>
        <p:blipFill>
          <a:blip r:embed="rId4"/>
          <a:stretch>
            <a:fillRect/>
          </a:stretch>
        </p:blipFill>
        <p:spPr>
          <a:xfrm>
            <a:off x="5143504" y="4636422"/>
            <a:ext cx="3000396" cy="1964419"/>
          </a:xfrm>
          <a:prstGeom prst="rect">
            <a:avLst/>
          </a:prstGeom>
        </p:spPr>
      </p:pic>
      <p:cxnSp>
        <p:nvCxnSpPr>
          <p:cNvPr id="28" name="Connettore 4 27"/>
          <p:cNvCxnSpPr>
            <a:stCxn id="3" idx="3"/>
            <a:endCxn id="24" idx="1"/>
          </p:cNvCxnSpPr>
          <p:nvPr/>
        </p:nvCxnSpPr>
        <p:spPr>
          <a:xfrm>
            <a:off x="3566412" y="4408176"/>
            <a:ext cx="1577092" cy="121045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7158" y="214290"/>
            <a:ext cx="8429684" cy="6110310"/>
          </a:xfrm>
        </p:spPr>
        <p:txBody>
          <a:bodyPr>
            <a:normAutofit fontScale="70000" lnSpcReduction="20000"/>
          </a:bodyPr>
          <a:lstStyle/>
          <a:p>
            <a:pPr algn="ctr">
              <a:buNone/>
            </a:pPr>
            <a:endParaRPr lang="it-IT" sz="2800" b="1" dirty="0" smtClean="0"/>
          </a:p>
          <a:p>
            <a:pPr algn="ctr">
              <a:buNone/>
            </a:pPr>
            <a:endParaRPr lang="it-IT" sz="2800" b="1" dirty="0" smtClean="0"/>
          </a:p>
          <a:p>
            <a:pPr algn="ctr">
              <a:buNone/>
            </a:pPr>
            <a:endParaRPr lang="it-IT" sz="2800" b="1" dirty="0" smtClean="0"/>
          </a:p>
          <a:p>
            <a:pPr algn="ctr">
              <a:buNone/>
            </a:pPr>
            <a:r>
              <a:rPr lang="it-IT" sz="2800" b="1" dirty="0" smtClean="0"/>
              <a:t>Il Cous-cous </a:t>
            </a:r>
          </a:p>
          <a:p>
            <a:pPr algn="just">
              <a:buNone/>
            </a:pPr>
            <a:r>
              <a:rPr lang="it-IT" sz="2400" dirty="0" smtClean="0"/>
              <a:t>    La preparazione rappresenta la cultura del popolo Berbero che praticava la pastorizia e aveva a disposizione solo grano da frantumare setacciare e far seccare per poi raccoglierlo in grandi sacchi di tela che sistemavano nella parte più fresca della tenda. Pietanza diffusa nel mediterraneo dagli Arabi in Sicilia il cous-cous arriva nella seconda metà dell’800 portato dai lavoratori della fascia San Vito Lo Capo, Mazara del Vallo che si recavano nella costiera tunisina. Piatto della pace tra i popoli del mediterraneo, alla fine dell’800 divenne argomento di narrazione nei resoconti dei viaggi fatti nell’Africa settentrionale.</a:t>
            </a:r>
          </a:p>
          <a:p>
            <a:pPr algn="just">
              <a:buNone/>
            </a:pPr>
            <a:r>
              <a:rPr lang="it-IT" sz="2400" dirty="0" smtClean="0"/>
              <a:t> </a:t>
            </a:r>
            <a:endParaRPr lang="it-IT" sz="2000" dirty="0" smtClean="0"/>
          </a:p>
          <a:p>
            <a:pPr algn="ctr">
              <a:buNone/>
            </a:pPr>
            <a:r>
              <a:rPr lang="it-IT" sz="2800" b="1" dirty="0" smtClean="0"/>
              <a:t>Il cannolo</a:t>
            </a:r>
          </a:p>
          <a:p>
            <a:pPr algn="just">
              <a:buNone/>
            </a:pPr>
            <a:r>
              <a:rPr lang="it-IT" sz="2800" b="1" dirty="0" smtClean="0"/>
              <a:t>    </a:t>
            </a:r>
            <a:r>
              <a:rPr lang="it-IT" dirty="0" smtClean="0"/>
              <a:t>Le sue radici risalgono alla dominazione araba in Sicilia (dal 827 al 1091).</a:t>
            </a:r>
            <a:br>
              <a:rPr lang="it-IT" dirty="0" smtClean="0"/>
            </a:br>
            <a:r>
              <a:rPr lang="it-IT" dirty="0" smtClean="0"/>
              <a:t>Gli Arabi,erano anche abilissimi pasticceri, e se è vero che la ricotta di pecora già si produceva in Sicilia, è anche vero che sono stati gli Arabi a lavorarla con canditi, pezzetti di cioccolato e ad aromatizzarla con liquori, dando vita ad un’accoppiata vincente, zucchero e ricotta , preludio dei dolci siciliani più famosi al mondo: la cassata ed i cannoli.! Il dolce siciliano per antonomasia era apprezzato già dagli antichi romani: “Tubus farinarius, dulcissimo, edulio ex lacte factus”, lo definì Marco Tullio Cicerone quando era questore in Sicilia, a Lylibeum (l’odierna Marsala), prima di diventare console romano destinato a fama imperitura. </a:t>
            </a:r>
          </a:p>
          <a:p>
            <a:pPr>
              <a:buNone/>
            </a:pPr>
            <a:endParaRPr lang="it-IT" sz="2200" dirty="0"/>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descr="saline.jpg"/>
          <p:cNvPicPr>
            <a:picLocks noChangeAspect="1"/>
          </p:cNvPicPr>
          <p:nvPr/>
        </p:nvPicPr>
        <p:blipFill>
          <a:blip r:embed="rId2"/>
          <a:stretch>
            <a:fillRect/>
          </a:stretch>
        </p:blipFill>
        <p:spPr>
          <a:xfrm>
            <a:off x="357158" y="2071678"/>
            <a:ext cx="3018263" cy="4024350"/>
          </a:xfrm>
          <a:prstGeom prst="rect">
            <a:avLst/>
          </a:prstGeom>
        </p:spPr>
      </p:pic>
      <p:sp>
        <p:nvSpPr>
          <p:cNvPr id="4" name="CasellaDiTesto 3"/>
          <p:cNvSpPr txBox="1"/>
          <p:nvPr/>
        </p:nvSpPr>
        <p:spPr>
          <a:xfrm>
            <a:off x="500034" y="1000108"/>
            <a:ext cx="8143900" cy="400110"/>
          </a:xfrm>
          <a:prstGeom prst="rect">
            <a:avLst/>
          </a:prstGeom>
          <a:noFill/>
        </p:spPr>
        <p:txBody>
          <a:bodyPr wrap="square" rtlCol="0">
            <a:spAutoFit/>
          </a:bodyPr>
          <a:lstStyle/>
          <a:p>
            <a:r>
              <a:rPr lang="it-IT" dirty="0" smtClean="0"/>
              <a:t>A </a:t>
            </a:r>
            <a:r>
              <a:rPr lang="it-IT" b="1" dirty="0" smtClean="0"/>
              <a:t>Nubia</a:t>
            </a:r>
            <a:r>
              <a:rPr lang="it-IT" dirty="0" smtClean="0"/>
              <a:t> </a:t>
            </a:r>
            <a:r>
              <a:rPr lang="it-IT" sz="2000" dirty="0" smtClean="0"/>
              <a:t>possiamo</a:t>
            </a:r>
            <a:r>
              <a:rPr lang="it-IT" dirty="0" smtClean="0"/>
              <a:t> trovare l’aglio rosso, il sale e il melone cartucciaro.</a:t>
            </a:r>
            <a:endParaRPr lang="it-IT" dirty="0"/>
          </a:p>
        </p:txBody>
      </p:sp>
      <p:cxnSp>
        <p:nvCxnSpPr>
          <p:cNvPr id="6" name="Connettore 4 5"/>
          <p:cNvCxnSpPr/>
          <p:nvPr/>
        </p:nvCxnSpPr>
        <p:spPr>
          <a:xfrm flipV="1">
            <a:off x="3357554" y="2500306"/>
            <a:ext cx="1714512" cy="64294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pic>
        <p:nvPicPr>
          <p:cNvPr id="7" name="Immagine 6" descr="aglio rosso .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86380" y="1928802"/>
            <a:ext cx="2072346" cy="1500198"/>
          </a:xfrm>
          <a:prstGeom prst="rect">
            <a:avLst/>
          </a:prstGeom>
        </p:spPr>
      </p:pic>
      <p:pic>
        <p:nvPicPr>
          <p:cNvPr id="9" name="Immagine 8" descr="sale di nubia.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86380" y="3643314"/>
            <a:ext cx="2033882" cy="1571636"/>
          </a:xfrm>
          <a:prstGeom prst="rect">
            <a:avLst/>
          </a:prstGeom>
        </p:spPr>
      </p:pic>
      <p:cxnSp>
        <p:nvCxnSpPr>
          <p:cNvPr id="16" name="Connettore 4 15"/>
          <p:cNvCxnSpPr/>
          <p:nvPr/>
        </p:nvCxnSpPr>
        <p:spPr>
          <a:xfrm>
            <a:off x="3357554" y="5500702"/>
            <a:ext cx="1643074" cy="64294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pic>
        <p:nvPicPr>
          <p:cNvPr id="17" name="Immagine 16" descr="melone cartucciaro.jp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357818" y="5429264"/>
            <a:ext cx="1928826" cy="1214446"/>
          </a:xfrm>
          <a:prstGeom prst="rect">
            <a:avLst/>
          </a:prstGeom>
        </p:spPr>
      </p:pic>
      <p:cxnSp>
        <p:nvCxnSpPr>
          <p:cNvPr id="20" name="Connettore 2 19"/>
          <p:cNvCxnSpPr/>
          <p:nvPr/>
        </p:nvCxnSpPr>
        <p:spPr>
          <a:xfrm flipV="1">
            <a:off x="3357554" y="4357694"/>
            <a:ext cx="1714512" cy="119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28596" y="571480"/>
            <a:ext cx="8072494" cy="7263527"/>
          </a:xfrm>
          <a:prstGeom prst="rect">
            <a:avLst/>
          </a:prstGeom>
          <a:noFill/>
        </p:spPr>
        <p:txBody>
          <a:bodyPr wrap="square" rtlCol="0">
            <a:spAutoFit/>
          </a:bodyPr>
          <a:lstStyle/>
          <a:p>
            <a:pPr algn="ctr"/>
            <a:r>
              <a:rPr lang="it-IT" sz="2800" b="1" dirty="0" smtClean="0"/>
              <a:t>Il sale</a:t>
            </a:r>
          </a:p>
          <a:p>
            <a:pPr algn="just"/>
            <a:r>
              <a:rPr lang="it-IT" dirty="0" smtClean="0"/>
              <a:t>Il sale raffinato, sale da tavola o sale fino, è formato da piccolissimi cristalli e viene usato per insaporire maggiormente i cibi e per questo è considerato  condimento fondamentale dell’alimentazione umana. </a:t>
            </a:r>
          </a:p>
          <a:p>
            <a:pPr algn="just"/>
            <a:r>
              <a:rPr lang="it-IT" dirty="0" smtClean="0"/>
              <a:t>La lavorazione del sale avviene nelle tipiche saline, costituite da quattro ordini di vasche; la vasca di prima entrata detta “fridda” , la vasca evaporante detta “vasu cultivu”, le vasche evaporatrici dette “caure”, le vasche salanti dette “caseddi”. </a:t>
            </a:r>
          </a:p>
          <a:p>
            <a:pPr algn="ctr"/>
            <a:endParaRPr lang="it-IT" sz="2000" dirty="0" smtClean="0"/>
          </a:p>
          <a:p>
            <a:pPr algn="ctr"/>
            <a:r>
              <a:rPr lang="it-IT" sz="2800" b="1" dirty="0" smtClean="0"/>
              <a:t>Aglio</a:t>
            </a:r>
            <a:r>
              <a:rPr lang="it-IT" sz="2000" b="1" dirty="0" smtClean="0"/>
              <a:t> </a:t>
            </a:r>
            <a:r>
              <a:rPr lang="it-IT" sz="2800" b="1" dirty="0" smtClean="0"/>
              <a:t>rosso di Nubia</a:t>
            </a:r>
          </a:p>
          <a:p>
            <a:pPr algn="just"/>
            <a:r>
              <a:rPr lang="it-IT" dirty="0" smtClean="0"/>
              <a:t>L’aglio è uno dei più diffusi aromi siciliani ed uno degli ortaggi più conosciuti. Tradizionalmente viene confezionato in trecce formate da cento bulbi dette teste. il suo utilizzo non è solo in campo gastronomico ma anche terapeutico. Esso infatti è un antipertensivo, un antibiotico, un antisettico, un antitumorale e un antitrombotico. </a:t>
            </a:r>
            <a:endParaRPr lang="it-IT" sz="2400" b="1" dirty="0" smtClean="0"/>
          </a:p>
          <a:p>
            <a:pPr algn="ctr"/>
            <a:r>
              <a:rPr lang="it-IT" sz="2400" b="1" dirty="0" smtClean="0"/>
              <a:t>Melone cartucciaro </a:t>
            </a:r>
          </a:p>
          <a:p>
            <a:pPr algn="just"/>
            <a:r>
              <a:rPr lang="it-IT" sz="2000" dirty="0" smtClean="0"/>
              <a:t>Prodotto nei comuni di Paceco,Trapani ed Erice ha una forma allungata, con l’estremità ricurva a buccia liscia e di colore giallo; ha una polpa bianca e succosa e acquista dolcezza con il passare del tempo. Oltre a essere un ottimo frutto da tavola è impiegato nella preparazione del gelato e delle  tradizionali granite siciliane.</a:t>
            </a:r>
          </a:p>
          <a:p>
            <a:endParaRPr lang="it-IT" sz="2000" dirty="0" smtClean="0"/>
          </a:p>
          <a:p>
            <a:endParaRPr lang="it-IT" sz="2000" b="1" dirty="0" smtClean="0"/>
          </a:p>
          <a:p>
            <a:r>
              <a:rPr lang="it-IT" sz="2800" b="1" dirty="0" smtClean="0"/>
              <a:t> </a:t>
            </a:r>
            <a:endParaRPr lang="it-IT" sz="2800" b="1" dirty="0"/>
          </a:p>
        </p:txBody>
      </p:sp>
    </p:spTree>
  </p:cSld>
  <p:clrMapOvr>
    <a:masterClrMapping/>
  </p:clrMapOvr>
  <p:transition spd="slow">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marsala_nave.jpg"/>
          <p:cNvPicPr>
            <a:picLocks noChangeAspect="1"/>
          </p:cNvPicPr>
          <p:nvPr/>
        </p:nvPicPr>
        <p:blipFill>
          <a:blip r:embed="rId2"/>
          <a:stretch>
            <a:fillRect/>
          </a:stretch>
        </p:blipFill>
        <p:spPr>
          <a:xfrm>
            <a:off x="428596" y="1714488"/>
            <a:ext cx="3000396" cy="4387372"/>
          </a:xfrm>
          <a:prstGeom prst="rect">
            <a:avLst/>
          </a:prstGeom>
        </p:spPr>
      </p:pic>
      <p:sp>
        <p:nvSpPr>
          <p:cNvPr id="4" name="CasellaDiTesto 3"/>
          <p:cNvSpPr txBox="1"/>
          <p:nvPr/>
        </p:nvSpPr>
        <p:spPr>
          <a:xfrm>
            <a:off x="642910" y="857232"/>
            <a:ext cx="7072362" cy="400110"/>
          </a:xfrm>
          <a:prstGeom prst="rect">
            <a:avLst/>
          </a:prstGeom>
          <a:noFill/>
        </p:spPr>
        <p:txBody>
          <a:bodyPr wrap="square" rtlCol="0">
            <a:spAutoFit/>
          </a:bodyPr>
          <a:lstStyle/>
          <a:p>
            <a:r>
              <a:rPr lang="it-IT" sz="2000" dirty="0" smtClean="0"/>
              <a:t>A </a:t>
            </a:r>
            <a:r>
              <a:rPr lang="it-IT" sz="2000" b="1" dirty="0" smtClean="0"/>
              <a:t>Marsala</a:t>
            </a:r>
            <a:r>
              <a:rPr lang="it-IT" sz="2000" dirty="0" smtClean="0"/>
              <a:t> possiamo degustare un ottimo vino.</a:t>
            </a:r>
            <a:endParaRPr lang="it-IT" sz="2000" dirty="0"/>
          </a:p>
        </p:txBody>
      </p:sp>
      <p:cxnSp>
        <p:nvCxnSpPr>
          <p:cNvPr id="6" name="Connettore 2 5"/>
          <p:cNvCxnSpPr>
            <a:stCxn id="3" idx="3"/>
          </p:cNvCxnSpPr>
          <p:nvPr/>
        </p:nvCxnSpPr>
        <p:spPr>
          <a:xfrm>
            <a:off x="3428992" y="3908174"/>
            <a:ext cx="1714512" cy="208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9" name="Immagine 8" descr="marsala_fine.jpg"/>
          <p:cNvPicPr>
            <a:picLocks noChangeAspect="1"/>
          </p:cNvPicPr>
          <p:nvPr/>
        </p:nvPicPr>
        <p:blipFill>
          <a:blip r:embed="rId3"/>
          <a:stretch>
            <a:fillRect/>
          </a:stretch>
        </p:blipFill>
        <p:spPr>
          <a:xfrm>
            <a:off x="5500694" y="2071678"/>
            <a:ext cx="2905125" cy="3810000"/>
          </a:xfrm>
          <a:prstGeom prst="rect">
            <a:avLst/>
          </a:prstGeom>
        </p:spPr>
      </p:pic>
    </p:spTree>
  </p:cSld>
  <p:clrMapOvr>
    <a:masterClrMapping/>
  </p:clrMapOvr>
  <p:transition spd="slow">
    <p:strip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p:cNvSpPr txBox="1"/>
          <p:nvPr/>
        </p:nvSpPr>
        <p:spPr>
          <a:xfrm>
            <a:off x="285720" y="500042"/>
            <a:ext cx="8715436" cy="3416320"/>
          </a:xfrm>
          <a:prstGeom prst="rect">
            <a:avLst/>
          </a:prstGeom>
          <a:noFill/>
        </p:spPr>
        <p:txBody>
          <a:bodyPr wrap="square" rtlCol="0">
            <a:spAutoFit/>
          </a:bodyPr>
          <a:lstStyle/>
          <a:p>
            <a:pPr algn="ctr"/>
            <a:r>
              <a:rPr lang="it-IT" sz="2800" b="1" dirty="0" smtClean="0"/>
              <a:t>Marsala D.O.C.</a:t>
            </a:r>
          </a:p>
          <a:p>
            <a:pPr algn="ctr"/>
            <a:endParaRPr lang="it-IT" sz="2800" b="1" dirty="0" smtClean="0"/>
          </a:p>
          <a:p>
            <a:pPr algn="just"/>
            <a:r>
              <a:rPr lang="it-IT" sz="2000" dirty="0" smtClean="0"/>
              <a:t>Il più famoso tra i vini liquorosi al mondo è stato anche il primo vino della provincia a essere insignito della tutela della D.O.C.  </a:t>
            </a:r>
          </a:p>
          <a:p>
            <a:pPr algn="just"/>
            <a:r>
              <a:rPr lang="it-IT" sz="2000" dirty="0" smtClean="0"/>
              <a:t>Oggi apprezzato in tutto il mondo, nel 1773 sbarcò in Inghilterra grazie al commerciante inglese John Woodhouse che partì dalla Sicilia alla volta dell’Inghilterra con un carico di botti di vino: era la prima spedizione di Marsala. In Inghilterra trovò il consenso unanime dei suoi connazionali e furono i Florio a sottrarlo al monopolio britannico e imporlo ai mercati internazionali grazie al suo sapore e profumo inconfondibile. </a:t>
            </a:r>
            <a:endParaRPr lang="it-IT" sz="2000" dirty="0"/>
          </a:p>
        </p:txBody>
      </p:sp>
      <p:pic>
        <p:nvPicPr>
          <p:cNvPr id="6" name="Immagine 5" descr="cantine florio.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46561" y="4143380"/>
            <a:ext cx="4397141" cy="2500306"/>
          </a:xfrm>
          <a:prstGeom prst="rect">
            <a:avLst/>
          </a:prstGeom>
        </p:spPr>
      </p:pic>
    </p:spTree>
  </p:cSld>
  <p:clrMapOvr>
    <a:masterClrMapping/>
  </p:clrMapOvr>
  <p:transition spd="slow">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197</TotalTime>
  <Words>1566</Words>
  <Application>Microsoft Office PowerPoint</Application>
  <PresentationFormat>Presentazione su schermo (4:3)</PresentationFormat>
  <Paragraphs>82</Paragraphs>
  <Slides>21</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21</vt:i4>
      </vt:variant>
    </vt:vector>
  </HeadingPairs>
  <TitlesOfParts>
    <vt:vector size="27" baseType="lpstr">
      <vt:lpstr>Arial</vt:lpstr>
      <vt:lpstr>Calibri</vt:lpstr>
      <vt:lpstr>Constantia</vt:lpstr>
      <vt:lpstr>Times New Roman</vt:lpstr>
      <vt:lpstr>Wingdings 2</vt:lpstr>
      <vt:lpstr>Equinozio</vt:lpstr>
      <vt:lpstr>Sapori che raccontano una storia</vt:lpstr>
      <vt:lpstr>Presentazione standard di PowerPoint</vt:lpstr>
      <vt:lpstr>Presentazione standard di PowerPoint</vt:lpstr>
      <vt:lpstr>Ecco i posti dove potrete gustare i prodotti tipici: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La Vastedda della Valle del Belice </vt:lpstr>
      <vt:lpstr>Presentazione standard di PowerPoint</vt:lpstr>
      <vt:lpstr>Presentazione standard di PowerPoint</vt:lpstr>
      <vt:lpstr>Presentazione standard di PowerPoint</vt:lpstr>
      <vt:lpstr>Presentazione standard di PowerPoint</vt:lpstr>
      <vt:lpstr>Le cannolo</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Sapori che raccontano una storia</dc:title>
  <dc:creator>classe24</dc:creator>
  <cp:lastModifiedBy>rosario</cp:lastModifiedBy>
  <cp:revision>29</cp:revision>
  <dcterms:created xsi:type="dcterms:W3CDTF">2017-05-03T07:00:49Z</dcterms:created>
  <dcterms:modified xsi:type="dcterms:W3CDTF">2017-07-24T09:26:47Z</dcterms:modified>
</cp:coreProperties>
</file>