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8" r:id="rId2"/>
    <p:sldId id="256" r:id="rId3"/>
    <p:sldId id="257" r:id="rId4"/>
    <p:sldId id="258" r:id="rId5"/>
    <p:sldId id="259" r:id="rId6"/>
    <p:sldId id="260" r:id="rId7"/>
    <p:sldId id="261" r:id="rId8"/>
    <p:sldId id="262" r:id="rId9"/>
    <p:sldId id="263" r:id="rId10"/>
    <p:sldId id="264" r:id="rId11"/>
    <p:sldId id="265" r:id="rId12"/>
    <p:sldId id="271" r:id="rId13"/>
    <p:sldId id="272" r:id="rId14"/>
    <p:sldId id="273" r:id="rId15"/>
    <p:sldId id="274" r:id="rId16"/>
    <p:sldId id="276" r:id="rId17"/>
    <p:sldId id="277" r:id="rId18"/>
    <p:sldId id="269" r:id="rId19"/>
    <p:sldId id="270" r:id="rId20"/>
    <p:sldId id="266" r:id="rId21"/>
    <p:sldId id="26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3238" autoAdjust="0"/>
  </p:normalViewPr>
  <p:slideViewPr>
    <p:cSldViewPr>
      <p:cViewPr varScale="1">
        <p:scale>
          <a:sx n="109" d="100"/>
          <a:sy n="109" d="100"/>
        </p:scale>
        <p:origin x="16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it-IT" smtClean="0"/>
              <a:t>Fare clic per modificare lo stile del titolo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6A70B7F-43D9-4CC9-8EC4-4E2E83A2FFA1}" type="datetimeFigureOut">
              <a:rPr lang="it-IT" smtClean="0"/>
              <a:pPr/>
              <a:t>24/07/2017</a:t>
            </a:fld>
            <a:endParaRPr lang="it-IT"/>
          </a:p>
        </p:txBody>
      </p:sp>
      <p:sp>
        <p:nvSpPr>
          <p:cNvPr id="5" name="Footer Placeholder 4"/>
          <p:cNvSpPr>
            <a:spLocks noGrp="1"/>
          </p:cNvSpPr>
          <p:nvPr>
            <p:ph type="ftr" sz="quarter" idx="11"/>
          </p:nvPr>
        </p:nvSpPr>
        <p:spPr>
          <a:xfrm>
            <a:off x="1174044" y="5357592"/>
            <a:ext cx="5034845" cy="365125"/>
          </a:xfrm>
        </p:spPr>
        <p:txBody>
          <a:bodyPr/>
          <a:lstStyle/>
          <a:p>
            <a:endParaRPr lang="it-IT"/>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BB6BD22-3993-4BD8-B80F-F041425C637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6A70B7F-43D9-4CC9-8EC4-4E2E83A2FFA1}" type="datetimeFigureOut">
              <a:rPr lang="it-IT" smtClean="0"/>
              <a:pPr/>
              <a:t>24/07/2017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B6BD22-3993-4BD8-B80F-F041425C637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6A70B7F-43D9-4CC9-8EC4-4E2E83A2FFA1}" type="datetimeFigureOut">
              <a:rPr lang="it-IT" smtClean="0"/>
              <a:pPr/>
              <a:t>24/07/2017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B6BD22-3993-4BD8-B80F-F041425C637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6A70B7F-43D9-4CC9-8EC4-4E2E83A2FFA1}" type="datetimeFigureOut">
              <a:rPr lang="it-IT" smtClean="0"/>
              <a:pPr/>
              <a:t>24/07/2017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B6BD22-3993-4BD8-B80F-F041425C637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F6A70B7F-43D9-4CC9-8EC4-4E2E83A2FFA1}" type="datetimeFigureOut">
              <a:rPr lang="it-IT" smtClean="0"/>
              <a:pPr/>
              <a:t>24/07/2017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B6BD22-3993-4BD8-B80F-F041425C637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F6A70B7F-43D9-4CC9-8EC4-4E2E83A2FFA1}" type="datetimeFigureOut">
              <a:rPr lang="it-IT" smtClean="0"/>
              <a:pPr/>
              <a:t>24/07/2017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BB6BD22-3993-4BD8-B80F-F041425C637B}" type="slidenum">
              <a:rPr lang="it-IT" smtClean="0"/>
              <a:pPr/>
              <a:t>‹N›</a:t>
            </a:fld>
            <a:endParaRPr lang="it-IT"/>
          </a:p>
        </p:txBody>
      </p:sp>
      <p:sp>
        <p:nvSpPr>
          <p:cNvPr id="9" name="Content Placeholder 8"/>
          <p:cNvSpPr>
            <a:spLocks noGrp="1"/>
          </p:cNvSpPr>
          <p:nvPr>
            <p:ph sz="quarter" idx="13"/>
          </p:nvPr>
        </p:nvSpPr>
        <p:spPr>
          <a:xfrm>
            <a:off x="1298448" y="2121407"/>
            <a:ext cx="3200400" cy="360273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F6A70B7F-43D9-4CC9-8EC4-4E2E83A2FFA1}" type="datetimeFigureOut">
              <a:rPr lang="it-IT" smtClean="0"/>
              <a:pPr/>
              <a:t>24/07/2017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BB6BD22-3993-4BD8-B80F-F041425C637B}" type="slidenum">
              <a:rPr lang="it-IT" smtClean="0"/>
              <a:pPr/>
              <a:t>‹N›</a:t>
            </a:fld>
            <a:endParaRPr lang="it-IT"/>
          </a:p>
        </p:txBody>
      </p:sp>
      <p:sp>
        <p:nvSpPr>
          <p:cNvPr id="11" name="Content Placeholder 10"/>
          <p:cNvSpPr>
            <a:spLocks noGrp="1"/>
          </p:cNvSpPr>
          <p:nvPr>
            <p:ph sz="quarter" idx="13"/>
          </p:nvPr>
        </p:nvSpPr>
        <p:spPr>
          <a:xfrm>
            <a:off x="1298448" y="2944368"/>
            <a:ext cx="3227832" cy="27797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F6A70B7F-43D9-4CC9-8EC4-4E2E83A2FFA1}" type="datetimeFigureOut">
              <a:rPr lang="it-IT" smtClean="0"/>
              <a:pPr/>
              <a:t>24/07/2017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BB6BD22-3993-4BD8-B80F-F041425C637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70B7F-43D9-4CC9-8EC4-4E2E83A2FFA1}" type="datetimeFigureOut">
              <a:rPr lang="it-IT" smtClean="0"/>
              <a:pPr/>
              <a:t>24/07/2017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BB6BD22-3993-4BD8-B80F-F041425C637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60000">
            <a:off x="6341698" y="5885672"/>
            <a:ext cx="1213821" cy="365125"/>
          </a:xfrm>
        </p:spPr>
        <p:txBody>
          <a:bodyPr/>
          <a:lstStyle/>
          <a:p>
            <a:fld id="{F6A70B7F-43D9-4CC9-8EC4-4E2E83A2FFA1}" type="datetimeFigureOut">
              <a:rPr lang="it-IT" smtClean="0"/>
              <a:pPr/>
              <a:t>24/07/2017</a:t>
            </a:fld>
            <a:endParaRPr lang="it-IT"/>
          </a:p>
        </p:txBody>
      </p:sp>
      <p:sp>
        <p:nvSpPr>
          <p:cNvPr id="6" name="Footer Placeholder 5"/>
          <p:cNvSpPr>
            <a:spLocks noGrp="1"/>
          </p:cNvSpPr>
          <p:nvPr>
            <p:ph type="ftr" sz="quarter" idx="11"/>
          </p:nvPr>
        </p:nvSpPr>
        <p:spPr>
          <a:xfrm rot="-60000">
            <a:off x="914554" y="5829261"/>
            <a:ext cx="3522607" cy="365125"/>
          </a:xfrm>
        </p:spPr>
        <p:txBody>
          <a:bodyPr/>
          <a:lstStyle/>
          <a:p>
            <a:endParaRPr lang="it-IT"/>
          </a:p>
        </p:txBody>
      </p:sp>
      <p:sp>
        <p:nvSpPr>
          <p:cNvPr id="7" name="Slide Number Placeholder 6"/>
          <p:cNvSpPr>
            <a:spLocks noGrp="1"/>
          </p:cNvSpPr>
          <p:nvPr>
            <p:ph type="sldNum" sz="quarter" idx="12"/>
          </p:nvPr>
        </p:nvSpPr>
        <p:spPr>
          <a:xfrm rot="60000">
            <a:off x="7557313" y="5896961"/>
            <a:ext cx="554023" cy="365125"/>
          </a:xfrm>
        </p:spPr>
        <p:txBody>
          <a:bodyPr/>
          <a:lstStyle/>
          <a:p>
            <a:fld id="{DBB6BD22-3993-4BD8-B80F-F041425C637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60000">
            <a:off x="6345936" y="5888737"/>
            <a:ext cx="1213821" cy="365125"/>
          </a:xfrm>
        </p:spPr>
        <p:txBody>
          <a:bodyPr/>
          <a:lstStyle/>
          <a:p>
            <a:fld id="{F6A70B7F-43D9-4CC9-8EC4-4E2E83A2FFA1}" type="datetimeFigureOut">
              <a:rPr lang="it-IT" smtClean="0"/>
              <a:pPr/>
              <a:t>24/07/2017</a:t>
            </a:fld>
            <a:endParaRPr lang="it-IT"/>
          </a:p>
        </p:txBody>
      </p:sp>
      <p:sp>
        <p:nvSpPr>
          <p:cNvPr id="6" name="Footer Placeholder 5"/>
          <p:cNvSpPr>
            <a:spLocks noGrp="1"/>
          </p:cNvSpPr>
          <p:nvPr>
            <p:ph type="ftr" sz="quarter" idx="11"/>
          </p:nvPr>
        </p:nvSpPr>
        <p:spPr>
          <a:xfrm rot="-60000">
            <a:off x="914569" y="5831037"/>
            <a:ext cx="3319043" cy="365125"/>
          </a:xfrm>
        </p:spPr>
        <p:txBody>
          <a:bodyPr/>
          <a:lstStyle/>
          <a:p>
            <a:endParaRPr lang="it-IT"/>
          </a:p>
        </p:txBody>
      </p:sp>
      <p:sp>
        <p:nvSpPr>
          <p:cNvPr id="7" name="Slide Number Placeholder 6"/>
          <p:cNvSpPr>
            <a:spLocks noGrp="1"/>
          </p:cNvSpPr>
          <p:nvPr>
            <p:ph type="sldNum" sz="quarter" idx="12"/>
          </p:nvPr>
        </p:nvSpPr>
        <p:spPr>
          <a:xfrm rot="60000">
            <a:off x="7562089" y="5900026"/>
            <a:ext cx="554023" cy="365125"/>
          </a:xfrm>
        </p:spPr>
        <p:txBody>
          <a:bodyPr/>
          <a:lstStyle/>
          <a:p>
            <a:fld id="{DBB6BD22-3993-4BD8-B80F-F041425C637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6A70B7F-43D9-4CC9-8EC4-4E2E83A2FFA1}" type="datetimeFigureOut">
              <a:rPr lang="it-IT" smtClean="0"/>
              <a:pPr/>
              <a:t>24/07/2017</a:t>
            </a:fld>
            <a:endParaRPr lang="it-IT"/>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t-IT"/>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BB6BD22-3993-4BD8-B80F-F041425C637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www.amazon.com/s/?_encoding=UTF8&amp;camp=1789&amp;creative=390957&amp;field-keywords=pizza%20wheel&amp;linkCode=ur2&amp;rh=i:aps,k:pizza%20wheel&amp;tag=simplyrecip02-20&amp;url=search-alias=aps&amp;linkId=MFE7D6IGP3F2CKWQ" TargetMode="External"/><Relationship Id="rId2" Type="http://schemas.openxmlformats.org/officeDocument/2006/relationships/hyperlink" Target="http://www.simplyrecipes.com/recipes/basic_tomato_sau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620688"/>
            <a:ext cx="7272808" cy="936104"/>
          </a:xfrm>
        </p:spPr>
        <p:txBody>
          <a:bodyPr>
            <a:normAutofit fontScale="90000"/>
          </a:bodyPr>
          <a:lstStyle/>
          <a:p>
            <a:r>
              <a:rPr lang="it-IT" dirty="0" smtClean="0">
                <a:solidFill>
                  <a:schemeClr val="tx2">
                    <a:lumMod val="75000"/>
                  </a:schemeClr>
                </a:solidFill>
                <a:latin typeface="Algerian" pitchFamily="82" charset="0"/>
              </a:rPr>
              <a:t>Lavorazione della pizza</a:t>
            </a:r>
            <a:endParaRPr lang="it-IT" dirty="0">
              <a:solidFill>
                <a:schemeClr val="tx2">
                  <a:lumMod val="75000"/>
                </a:schemeClr>
              </a:solidFill>
              <a:latin typeface="Algerian" pitchFamily="82" charset="0"/>
            </a:endParaRPr>
          </a:p>
        </p:txBody>
      </p:sp>
      <p:pic>
        <p:nvPicPr>
          <p:cNvPr id="4" name="Picture 5" descr="C:\Users\ALLIEVO\Desktop\Foto pizza\IMG-20170420-WA001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303467" y="1579907"/>
            <a:ext cx="2572789" cy="1928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C:\Users\ALLIEVO\Desktop\Foto pizza\IMG-20170420-WA0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784" y="3175460"/>
            <a:ext cx="1872208" cy="2496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Users\ALLIEVO\Desktop\Foto pizza\IMG-20170420-WA00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5616" y="1579907"/>
            <a:ext cx="1975772" cy="2258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5" descr="C:\Users\ALLIEVO\Desktop\Foto pizza\IMG-20170420-WA00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5812236" y="3487494"/>
            <a:ext cx="2128040"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755576" y="620688"/>
            <a:ext cx="7632848" cy="5760640"/>
          </a:xfrm>
        </p:spPr>
        <p:txBody>
          <a:bodyPr>
            <a:normAutofit fontScale="85000" lnSpcReduction="20000"/>
          </a:bodyPr>
          <a:lstStyle/>
          <a:p>
            <a:r>
              <a:rPr lang="en-US" sz="2200" b="1" dirty="0">
                <a:latin typeface="+mj-lt"/>
              </a:rPr>
              <a:t>Ingredients</a:t>
            </a:r>
            <a:endParaRPr lang="it-IT" sz="2200" dirty="0">
              <a:latin typeface="+mj-lt"/>
            </a:endParaRPr>
          </a:p>
          <a:p>
            <a:r>
              <a:rPr lang="en-US" sz="2200" b="1" i="1" dirty="0">
                <a:latin typeface="+mj-lt"/>
              </a:rPr>
              <a:t>Pizza Dough: Makes enough dough for two 50 X 40 cm baking pan</a:t>
            </a:r>
            <a:endParaRPr lang="it-IT" sz="2200" b="1" dirty="0">
              <a:latin typeface="+mj-lt"/>
            </a:endParaRPr>
          </a:p>
          <a:p>
            <a:pPr lvl="0"/>
            <a:r>
              <a:rPr lang="en-US" sz="2200" dirty="0">
                <a:latin typeface="+mj-lt"/>
              </a:rPr>
              <a:t>1 1/2 cups warm water (35°C-40°C)</a:t>
            </a:r>
            <a:endParaRPr lang="it-IT" sz="2200" dirty="0">
              <a:latin typeface="+mj-lt"/>
            </a:endParaRPr>
          </a:p>
          <a:p>
            <a:pPr lvl="0"/>
            <a:r>
              <a:rPr lang="en-US" sz="2200" dirty="0">
                <a:latin typeface="+mj-lt"/>
              </a:rPr>
              <a:t>20 gr. of active dry yeast</a:t>
            </a:r>
            <a:endParaRPr lang="it-IT" sz="2200" dirty="0">
              <a:latin typeface="+mj-lt"/>
            </a:endParaRPr>
          </a:p>
          <a:p>
            <a:pPr lvl="0"/>
            <a:r>
              <a:rPr lang="en-US" sz="2200" dirty="0">
                <a:latin typeface="+mj-lt"/>
              </a:rPr>
              <a:t>500 </a:t>
            </a:r>
            <a:r>
              <a:rPr lang="en-US" sz="2200" dirty="0" err="1">
                <a:latin typeface="+mj-lt"/>
              </a:rPr>
              <a:t>gr.durum</a:t>
            </a:r>
            <a:r>
              <a:rPr lang="en-US" sz="2200" dirty="0">
                <a:latin typeface="+mj-lt"/>
              </a:rPr>
              <a:t> wheat semolina</a:t>
            </a:r>
            <a:endParaRPr lang="it-IT" sz="2200" dirty="0">
              <a:latin typeface="+mj-lt"/>
            </a:endParaRPr>
          </a:p>
          <a:p>
            <a:pPr lvl="0"/>
            <a:r>
              <a:rPr lang="en-US" sz="2200" dirty="0">
                <a:latin typeface="+mj-lt"/>
              </a:rPr>
              <a:t>400 gr. bran flour</a:t>
            </a:r>
            <a:endParaRPr lang="it-IT" sz="2200" dirty="0">
              <a:latin typeface="+mj-lt"/>
            </a:endParaRPr>
          </a:p>
          <a:p>
            <a:pPr lvl="0"/>
            <a:r>
              <a:rPr lang="en-US" sz="2200" dirty="0">
                <a:latin typeface="+mj-lt"/>
              </a:rPr>
              <a:t>100 gr. hulled wheat</a:t>
            </a:r>
            <a:endParaRPr lang="it-IT" sz="2200" dirty="0">
              <a:latin typeface="+mj-lt"/>
            </a:endParaRPr>
          </a:p>
          <a:p>
            <a:pPr lvl="0"/>
            <a:r>
              <a:rPr lang="en-US" sz="2200" dirty="0">
                <a:latin typeface="+mj-lt"/>
              </a:rPr>
              <a:t>olive oil as needed</a:t>
            </a:r>
            <a:endParaRPr lang="it-IT" sz="2200" dirty="0">
              <a:latin typeface="+mj-lt"/>
            </a:endParaRPr>
          </a:p>
          <a:p>
            <a:pPr lvl="0"/>
            <a:r>
              <a:rPr lang="en-US" sz="2200" dirty="0">
                <a:latin typeface="+mj-lt"/>
              </a:rPr>
              <a:t>25 gr. salt</a:t>
            </a:r>
            <a:endParaRPr lang="it-IT" sz="2200" dirty="0">
              <a:latin typeface="+mj-lt"/>
            </a:endParaRPr>
          </a:p>
          <a:p>
            <a:pPr lvl="0"/>
            <a:r>
              <a:rPr lang="en-US" sz="2200" dirty="0">
                <a:latin typeface="+mj-lt"/>
              </a:rPr>
              <a:t>1 teaspoon lard</a:t>
            </a:r>
            <a:endParaRPr lang="it-IT" sz="2200" dirty="0">
              <a:latin typeface="+mj-lt"/>
            </a:endParaRPr>
          </a:p>
          <a:p>
            <a:r>
              <a:rPr lang="en-US" sz="2200" b="1" i="1" dirty="0">
                <a:latin typeface="+mj-lt"/>
              </a:rPr>
              <a:t>Pizza Ingredients</a:t>
            </a:r>
            <a:endParaRPr lang="it-IT" sz="2200" b="1" dirty="0">
              <a:latin typeface="+mj-lt"/>
            </a:endParaRPr>
          </a:p>
          <a:p>
            <a:pPr lvl="0"/>
            <a:r>
              <a:rPr lang="en-US" sz="2200" dirty="0">
                <a:latin typeface="+mj-lt"/>
              </a:rPr>
              <a:t>Olive oil</a:t>
            </a:r>
            <a:endParaRPr lang="it-IT" sz="2200" dirty="0">
              <a:latin typeface="+mj-lt"/>
            </a:endParaRPr>
          </a:p>
          <a:p>
            <a:pPr lvl="0"/>
            <a:r>
              <a:rPr lang="en-US" sz="2200" dirty="0">
                <a:latin typeface="+mj-lt"/>
              </a:rPr>
              <a:t>basil</a:t>
            </a:r>
            <a:endParaRPr lang="it-IT" sz="2200" dirty="0">
              <a:latin typeface="+mj-lt"/>
            </a:endParaRPr>
          </a:p>
          <a:p>
            <a:pPr lvl="0"/>
            <a:r>
              <a:rPr lang="en-US" sz="2200" dirty="0">
                <a:latin typeface="+mj-lt"/>
                <a:hlinkClick r:id="rId2"/>
              </a:rPr>
              <a:t>Tomato sauce</a:t>
            </a:r>
            <a:r>
              <a:rPr lang="en-US" sz="2200" dirty="0">
                <a:latin typeface="+mj-lt"/>
              </a:rPr>
              <a:t> (smooth, or puréed)</a:t>
            </a:r>
            <a:endParaRPr lang="it-IT" sz="2200" dirty="0">
              <a:latin typeface="+mj-lt"/>
            </a:endParaRPr>
          </a:p>
          <a:p>
            <a:pPr lvl="0"/>
            <a:r>
              <a:rPr lang="en-US" sz="2200" dirty="0">
                <a:latin typeface="+mj-lt"/>
              </a:rPr>
              <a:t>Mozzarella cheese, grated</a:t>
            </a:r>
            <a:endParaRPr lang="it-IT" sz="2200" dirty="0">
              <a:latin typeface="+mj-lt"/>
            </a:endParaRPr>
          </a:p>
          <a:p>
            <a:r>
              <a:rPr lang="en-US" sz="2200" b="1" i="1" dirty="0">
                <a:latin typeface="+mj-lt"/>
              </a:rPr>
              <a:t>Special equipment needed</a:t>
            </a:r>
            <a:endParaRPr lang="it-IT" sz="2200" b="1" dirty="0">
              <a:latin typeface="+mj-lt"/>
            </a:endParaRPr>
          </a:p>
          <a:p>
            <a:pPr lvl="0"/>
            <a:r>
              <a:rPr lang="en-US" sz="2200" dirty="0">
                <a:latin typeface="+mj-lt"/>
              </a:rPr>
              <a:t>A baking pan</a:t>
            </a:r>
            <a:endParaRPr lang="it-IT" sz="2200" dirty="0">
              <a:latin typeface="+mj-lt"/>
            </a:endParaRPr>
          </a:p>
          <a:p>
            <a:pPr lvl="0"/>
            <a:r>
              <a:rPr lang="en-US" sz="2200" dirty="0">
                <a:latin typeface="+mj-lt"/>
              </a:rPr>
              <a:t>A </a:t>
            </a:r>
            <a:r>
              <a:rPr lang="en-US" sz="2200" dirty="0">
                <a:latin typeface="+mj-lt"/>
                <a:hlinkClick r:id="rId3"/>
              </a:rPr>
              <a:t>pizza wheel</a:t>
            </a:r>
            <a:r>
              <a:rPr lang="it-IT" sz="2200" dirty="0">
                <a:latin typeface="+mj-lt"/>
              </a:rPr>
              <a:t> </a:t>
            </a:r>
            <a:r>
              <a:rPr lang="en-US" sz="2200" dirty="0">
                <a:latin typeface="+mj-lt"/>
              </a:rPr>
              <a:t>for cutting the pizza, not required, but easier to deal with than a knife</a:t>
            </a:r>
            <a:endParaRPr lang="it-IT" sz="2200" dirty="0">
              <a:latin typeface="+mj-lt"/>
            </a:endParaRP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692696"/>
            <a:ext cx="7344816" cy="5544616"/>
          </a:xfrm>
        </p:spPr>
        <p:txBody>
          <a:bodyPr>
            <a:normAutofit fontScale="92500" lnSpcReduction="20000"/>
          </a:bodyPr>
          <a:lstStyle/>
          <a:p>
            <a:r>
              <a:rPr lang="en-US" b="1" dirty="0"/>
              <a:t>Method</a:t>
            </a:r>
            <a:endParaRPr lang="it-IT" dirty="0"/>
          </a:p>
          <a:p>
            <a:r>
              <a:rPr lang="en-US" b="1" dirty="0"/>
              <a:t>Making the Pizza Dough</a:t>
            </a:r>
            <a:endParaRPr lang="it-IT" dirty="0"/>
          </a:p>
          <a:p>
            <a:r>
              <a:rPr lang="en-US" b="1" dirty="0"/>
              <a:t>1</a:t>
            </a:r>
            <a:r>
              <a:rPr lang="en-US" dirty="0"/>
              <a:t>Place the warm water in the large bowl. Sprinkle the yeast over the warm water and let it sit for 5 minutes until the yeast is dissolved.</a:t>
            </a:r>
            <a:endParaRPr lang="it-IT" dirty="0"/>
          </a:p>
          <a:p>
            <a:pPr>
              <a:buNone/>
            </a:pPr>
            <a:r>
              <a:rPr lang="en-US" dirty="0" smtClean="0"/>
              <a:t>     After </a:t>
            </a:r>
            <a:r>
              <a:rPr lang="en-US" dirty="0"/>
              <a:t>5 minutes stir if the yeast hasn't dissolved completely. </a:t>
            </a:r>
            <a:endParaRPr lang="it-IT" dirty="0"/>
          </a:p>
          <a:p>
            <a:r>
              <a:rPr lang="en-US" b="1" dirty="0"/>
              <a:t>2 </a:t>
            </a:r>
            <a:r>
              <a:rPr lang="en-US" dirty="0"/>
              <a:t>In another large bowl, mix in the flours, the salt, the lard and add the water with the yeast. Knead the pizza dough until the dough is smooth and elastic, about 10 minutes. You can knead the ingredients by hand or, if you prefer with a mixer.</a:t>
            </a:r>
            <a:endParaRPr lang="it-IT" dirty="0"/>
          </a:p>
          <a:p>
            <a:pPr>
              <a:buNone/>
            </a:pPr>
            <a:r>
              <a:rPr lang="en-US" dirty="0" smtClean="0"/>
              <a:t>     If </a:t>
            </a:r>
            <a:r>
              <a:rPr lang="en-US" dirty="0"/>
              <a:t>the dough seems a little too wet, sprinkle it with a little more flour.</a:t>
            </a:r>
            <a:endParaRPr lang="it-IT" dirty="0"/>
          </a:p>
          <a:p>
            <a:pPr>
              <a:buNone/>
            </a:pPr>
            <a:r>
              <a:rPr lang="en-US" dirty="0" smtClean="0"/>
              <a:t>     Now </a:t>
            </a:r>
            <a:r>
              <a:rPr lang="en-US" dirty="0"/>
              <a:t>add the olive oil and continue to knead.</a:t>
            </a:r>
            <a:endParaRPr lang="it-IT" dirty="0"/>
          </a:p>
          <a:p>
            <a:r>
              <a:rPr lang="en-US" dirty="0"/>
              <a:t>3Cover the dough with plastic wrap and let sit in a warm place until it doubles in size, at least 2 to 1 1/2 hours(or in a room leavening if you have it)</a:t>
            </a:r>
            <a:endParaRPr lang="it-IT" dirty="0"/>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2483768" y="836712"/>
            <a:ext cx="4032448" cy="5544616"/>
          </a:xfrm>
        </p:spPr>
        <p:txBody>
          <a:bodyPr/>
          <a:lstStyle/>
          <a:p>
            <a:r>
              <a:rPr lang="fr-FR" i="1" dirty="0"/>
              <a:t>Ingrédients pour la pâte:</a:t>
            </a:r>
            <a:br>
              <a:rPr lang="fr-FR" i="1" dirty="0"/>
            </a:br>
            <a:endParaRPr lang="it-IT" dirty="0"/>
          </a:p>
          <a:p>
            <a:pPr lvl="0"/>
            <a:r>
              <a:rPr lang="fr-FR" i="1" dirty="0"/>
              <a:t>500 g de farine de blé dur</a:t>
            </a:r>
            <a:endParaRPr lang="it-IT" dirty="0"/>
          </a:p>
          <a:p>
            <a:pPr lvl="0"/>
            <a:r>
              <a:rPr lang="fr-FR" i="1" dirty="0"/>
              <a:t>400 grammes de son alimentaire</a:t>
            </a:r>
            <a:endParaRPr lang="it-IT" dirty="0"/>
          </a:p>
          <a:p>
            <a:pPr lvl="0"/>
            <a:r>
              <a:rPr lang="fr-FR" i="1" dirty="0"/>
              <a:t>100 grammes de farine d'épeautre</a:t>
            </a:r>
            <a:endParaRPr lang="it-IT" dirty="0"/>
          </a:p>
          <a:p>
            <a:pPr lvl="0"/>
            <a:r>
              <a:rPr lang="fr-FR" i="1" dirty="0"/>
              <a:t>20 gr. levure de bière</a:t>
            </a:r>
            <a:endParaRPr lang="it-IT" dirty="0"/>
          </a:p>
          <a:p>
            <a:pPr lvl="0"/>
            <a:r>
              <a:rPr lang="fr-FR" i="1" dirty="0"/>
              <a:t>25 gr. Sel</a:t>
            </a:r>
            <a:endParaRPr lang="it-IT" dirty="0"/>
          </a:p>
          <a:p>
            <a:pPr lvl="0"/>
            <a:r>
              <a:rPr lang="fr-FR" i="1" dirty="0"/>
              <a:t>700 ml d'eau</a:t>
            </a:r>
            <a:endParaRPr lang="it-IT" dirty="0"/>
          </a:p>
          <a:p>
            <a:pPr lvl="0"/>
            <a:r>
              <a:rPr lang="fr-FR" i="1" dirty="0"/>
              <a:t>huile d'olive extra vierge, q.s.</a:t>
            </a:r>
            <a:endParaRPr lang="it-IT" dirty="0"/>
          </a:p>
          <a:p>
            <a:pPr marL="0" indent="0">
              <a:buNone/>
            </a:pPr>
            <a:endParaRPr lang="it-IT" dirty="0"/>
          </a:p>
        </p:txBody>
      </p:sp>
    </p:spTree>
    <p:extLst>
      <p:ext uri="{BB962C8B-B14F-4D97-AF65-F5344CB8AC3E}">
        <p14:creationId xmlns:p14="http://schemas.microsoft.com/office/powerpoint/2010/main" val="273183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83768" y="1052736"/>
            <a:ext cx="4104456" cy="5400600"/>
          </a:xfrm>
        </p:spPr>
        <p:txBody>
          <a:bodyPr/>
          <a:lstStyle/>
          <a:p>
            <a:r>
              <a:rPr lang="fr-FR" i="1" dirty="0"/>
              <a:t>Ingrédients pour la garniture:</a:t>
            </a:r>
            <a:br>
              <a:rPr lang="fr-FR" i="1" dirty="0"/>
            </a:br>
            <a:endParaRPr lang="it-IT" dirty="0"/>
          </a:p>
          <a:p>
            <a:pPr lvl="0"/>
            <a:r>
              <a:rPr lang="fr-FR" i="1" dirty="0"/>
              <a:t>sauce tomate</a:t>
            </a:r>
            <a:endParaRPr lang="it-IT" dirty="0"/>
          </a:p>
          <a:p>
            <a:pPr lvl="0"/>
            <a:r>
              <a:rPr lang="fr-FR" i="1" dirty="0"/>
              <a:t>mozzarella râpé</a:t>
            </a:r>
            <a:endParaRPr lang="it-IT" dirty="0"/>
          </a:p>
          <a:p>
            <a:pPr lvl="0"/>
            <a:r>
              <a:rPr lang="fr-FR" i="1" dirty="0"/>
              <a:t>Sel q.s.</a:t>
            </a:r>
            <a:endParaRPr lang="it-IT" dirty="0"/>
          </a:p>
          <a:p>
            <a:pPr lvl="0"/>
            <a:r>
              <a:rPr lang="fr-FR" i="1" dirty="0"/>
              <a:t>huile d'olive extra vierge, q.s.</a:t>
            </a:r>
            <a:endParaRPr lang="it-IT" dirty="0"/>
          </a:p>
          <a:p>
            <a:r>
              <a:rPr lang="fr-FR" i="1" dirty="0"/>
              <a:t>Basilic q.s.</a:t>
            </a:r>
            <a:r>
              <a:rPr lang="fr-FR" b="1" i="1" dirty="0"/>
              <a:t> </a:t>
            </a:r>
            <a:endParaRPr lang="it-IT" dirty="0"/>
          </a:p>
        </p:txBody>
      </p:sp>
    </p:spTree>
    <p:extLst>
      <p:ext uri="{BB962C8B-B14F-4D97-AF65-F5344CB8AC3E}">
        <p14:creationId xmlns:p14="http://schemas.microsoft.com/office/powerpoint/2010/main" val="233897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764704"/>
            <a:ext cx="6696744" cy="5400600"/>
          </a:xfrm>
        </p:spPr>
        <p:txBody>
          <a:bodyPr/>
          <a:lstStyle/>
          <a:p>
            <a:pPr>
              <a:lnSpc>
                <a:spcPct val="105000"/>
              </a:lnSpc>
              <a:spcBef>
                <a:spcPts val="500"/>
              </a:spcBef>
              <a:spcAft>
                <a:spcPts val="500"/>
              </a:spcAft>
            </a:pPr>
            <a:r>
              <a:rPr lang="fr-FR" kern="50" dirty="0">
                <a:latin typeface="Roboto Slab"/>
                <a:ea typeface="Times New Roman"/>
                <a:cs typeface="Times New Roman"/>
              </a:rPr>
              <a:t>Versez la farine dans un grand bol. Dans un autre bol émiettez la levure dans l'eau tiède, puis laissez-la activer pendant 5 minutes. Maintenant, versez la levure dissoute dans l'eau au centre de la farine et ajoutez du sel.</a:t>
            </a:r>
            <a:endParaRPr lang="it-IT" sz="1600" kern="50" dirty="0">
              <a:latin typeface="Calibri"/>
              <a:ea typeface="Lucida Sans Unicode"/>
            </a:endParaRPr>
          </a:p>
          <a:p>
            <a:pPr>
              <a:lnSpc>
                <a:spcPct val="105000"/>
              </a:lnSpc>
              <a:spcBef>
                <a:spcPts val="500"/>
              </a:spcBef>
              <a:spcAft>
                <a:spcPts val="500"/>
              </a:spcAft>
            </a:pPr>
            <a:r>
              <a:rPr lang="fr-FR" kern="50" dirty="0">
                <a:latin typeface="Roboto Slab"/>
                <a:ea typeface="Times New Roman"/>
                <a:cs typeface="Times New Roman"/>
              </a:rPr>
              <a:t>Maintenant, vous pouvez commencer à travailler le mélange avec vos mains. Tenez près de vous la farine et le bol avec l'eau restante, de manière à intégrer la pâte, jusqu'à quand elle atteigne la bonne consistance. Continuez à travailler vigoureusement le mélange, de sorte à le rendre lisse et sans grumeaux.</a:t>
            </a:r>
            <a:endParaRPr lang="it-IT" sz="1600" kern="50" dirty="0">
              <a:latin typeface="Calibri"/>
              <a:ea typeface="Lucida Sans Unicode"/>
            </a:endParaRPr>
          </a:p>
          <a:p>
            <a:pPr marL="0" indent="0">
              <a:buNone/>
            </a:pPr>
            <a:endParaRPr lang="it-IT" dirty="0"/>
          </a:p>
        </p:txBody>
      </p:sp>
    </p:spTree>
    <p:extLst>
      <p:ext uri="{BB962C8B-B14F-4D97-AF65-F5344CB8AC3E}">
        <p14:creationId xmlns:p14="http://schemas.microsoft.com/office/powerpoint/2010/main" val="281510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764704"/>
            <a:ext cx="6912768" cy="5184576"/>
          </a:xfrm>
        </p:spPr>
        <p:txBody>
          <a:bodyPr>
            <a:normAutofit fontScale="92500" lnSpcReduction="10000"/>
          </a:bodyPr>
          <a:lstStyle/>
          <a:p>
            <a:pPr>
              <a:lnSpc>
                <a:spcPct val="105000"/>
              </a:lnSpc>
              <a:spcBef>
                <a:spcPts val="500"/>
              </a:spcBef>
              <a:spcAft>
                <a:spcPts val="500"/>
              </a:spcAft>
            </a:pPr>
            <a:r>
              <a:rPr lang="fr-FR" kern="50" dirty="0">
                <a:latin typeface="Roboto Slab"/>
                <a:ea typeface="Times New Roman"/>
                <a:cs typeface="Times New Roman"/>
              </a:rPr>
              <a:t>Dès que la pâte devient lisse, douce et élastique, divisez-la en deux petits pains, et ensuite posez-les sur un plan de travail ou dans un récipient auparavant saupoudré de farine. Dans le choix du récipient tenez en considération que, en raison de la levure, la pâte va croître en volume. Il est très important de couvrir les petit pains et les laisser reposer loin des courants d'air, dans un endroit tiède ou dans une chambre de </a:t>
            </a:r>
            <a:r>
              <a:rPr lang="fr-FR" kern="50" dirty="0" smtClean="0">
                <a:latin typeface="Roboto Slab"/>
                <a:ea typeface="Times New Roman"/>
                <a:cs typeface="Times New Roman"/>
              </a:rPr>
              <a:t>levage.</a:t>
            </a:r>
            <a:r>
              <a:rPr lang="it-IT" kern="50" dirty="0" smtClean="0">
                <a:latin typeface="Calibri"/>
                <a:ea typeface="Times New Roman"/>
              </a:rPr>
              <a:t> </a:t>
            </a:r>
            <a:r>
              <a:rPr lang="fr-FR" kern="50" dirty="0" smtClean="0">
                <a:solidFill>
                  <a:prstClr val="black"/>
                </a:solidFill>
                <a:latin typeface="Roboto Slab"/>
                <a:ea typeface="Times New Roman"/>
                <a:cs typeface="Times New Roman"/>
              </a:rPr>
              <a:t>Le </a:t>
            </a:r>
            <a:r>
              <a:rPr lang="fr-FR" kern="50" dirty="0">
                <a:solidFill>
                  <a:prstClr val="black"/>
                </a:solidFill>
                <a:latin typeface="Roboto Slab"/>
                <a:ea typeface="Times New Roman"/>
                <a:cs typeface="Times New Roman"/>
              </a:rPr>
              <a:t>levage devrait être d'environ 2 heures, 2 heures et demie.</a:t>
            </a:r>
            <a:br>
              <a:rPr lang="fr-FR" kern="50" dirty="0">
                <a:solidFill>
                  <a:prstClr val="black"/>
                </a:solidFill>
                <a:latin typeface="Roboto Slab"/>
                <a:ea typeface="Times New Roman"/>
                <a:cs typeface="Times New Roman"/>
              </a:rPr>
            </a:br>
            <a:r>
              <a:rPr lang="fr-FR" kern="50" dirty="0">
                <a:solidFill>
                  <a:prstClr val="black"/>
                </a:solidFill>
                <a:latin typeface="Roboto Slab"/>
                <a:ea typeface="Times New Roman"/>
                <a:cs typeface="Times New Roman"/>
              </a:rPr>
              <a:t>Ensuite, divisez la pâte en deux petits pains et laissez-les lever dans des bols pendant 10 minutes environ.</a:t>
            </a:r>
            <a:br>
              <a:rPr lang="fr-FR" kern="50" dirty="0">
                <a:solidFill>
                  <a:prstClr val="black"/>
                </a:solidFill>
                <a:latin typeface="Roboto Slab"/>
                <a:ea typeface="Times New Roman"/>
                <a:cs typeface="Times New Roman"/>
              </a:rPr>
            </a:br>
            <a:r>
              <a:rPr lang="fr-FR" kern="50" dirty="0">
                <a:solidFill>
                  <a:prstClr val="black"/>
                </a:solidFill>
                <a:latin typeface="Roboto Slab"/>
                <a:ea typeface="Times New Roman"/>
                <a:cs typeface="Times New Roman"/>
              </a:rPr>
              <a:t>Pendant ce temps, on peut préparer le nécessaire pour les cuisiner.</a:t>
            </a:r>
            <a:endParaRPr lang="it-IT" dirty="0">
              <a:solidFill>
                <a:prstClr val="black"/>
              </a:solidFill>
            </a:endParaRPr>
          </a:p>
          <a:p>
            <a:pPr marL="0" indent="0">
              <a:buNone/>
            </a:pPr>
            <a:endParaRPr lang="it-IT" dirty="0"/>
          </a:p>
        </p:txBody>
      </p:sp>
    </p:spTree>
    <p:extLst>
      <p:ext uri="{BB962C8B-B14F-4D97-AF65-F5344CB8AC3E}">
        <p14:creationId xmlns:p14="http://schemas.microsoft.com/office/powerpoint/2010/main" val="179055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03648" y="764704"/>
            <a:ext cx="6264696" cy="5400600"/>
          </a:xfrm>
        </p:spPr>
        <p:txBody>
          <a:bodyPr/>
          <a:lstStyle/>
          <a:p>
            <a:pPr>
              <a:lnSpc>
                <a:spcPct val="105000"/>
              </a:lnSpc>
              <a:spcBef>
                <a:spcPts val="500"/>
              </a:spcBef>
              <a:spcAft>
                <a:spcPts val="500"/>
              </a:spcAft>
            </a:pPr>
            <a:r>
              <a:rPr lang="fr-FR" kern="50" dirty="0">
                <a:latin typeface="Roboto Slab"/>
                <a:ea typeface="Times New Roman"/>
                <a:cs typeface="Times New Roman"/>
              </a:rPr>
              <a:t>Huilez deux plats à four (de 34 cm de diamètre), reprenez un des petits pains avec les mains et posez-le sur les plats à four. Faites la même chose avec l‘autre petit pain, pour poser la deuxième pizza.</a:t>
            </a:r>
            <a:endParaRPr lang="it-IT" sz="1600" kern="50" dirty="0">
              <a:latin typeface="Calibri"/>
              <a:ea typeface="Lucida Sans Unicode"/>
            </a:endParaRPr>
          </a:p>
          <a:p>
            <a:pPr>
              <a:lnSpc>
                <a:spcPct val="105000"/>
              </a:lnSpc>
              <a:spcBef>
                <a:spcPts val="500"/>
              </a:spcBef>
              <a:spcAft>
                <a:spcPts val="500"/>
              </a:spcAft>
            </a:pPr>
            <a:r>
              <a:rPr lang="fr-FR" kern="50" dirty="0">
                <a:latin typeface="Roboto Slab"/>
                <a:ea typeface="Times New Roman"/>
                <a:cs typeface="Times New Roman"/>
              </a:rPr>
              <a:t>Maintenant, versez dans un bol de la sauce tomate, de l'huile et du sel. Après les avoir mélangés, distribuez les ingrédients sur les pizzas avec une cuillère. Préchauffez le four et amenez-le à la température de 200 °.  Mettez les pizzas dans le four et faites-les cuire pendant environ 25 minutes.</a:t>
            </a:r>
            <a:endParaRPr lang="it-IT" sz="1600" kern="50" dirty="0">
              <a:latin typeface="Calibri"/>
              <a:ea typeface="Lucida Sans Unicode"/>
            </a:endParaRPr>
          </a:p>
          <a:p>
            <a:pPr marL="0" indent="0">
              <a:buNone/>
            </a:pPr>
            <a:endParaRPr lang="it-IT" dirty="0"/>
          </a:p>
        </p:txBody>
      </p:sp>
    </p:spTree>
    <p:extLst>
      <p:ext uri="{BB962C8B-B14F-4D97-AF65-F5344CB8AC3E}">
        <p14:creationId xmlns:p14="http://schemas.microsoft.com/office/powerpoint/2010/main" val="283109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47664" y="764704"/>
            <a:ext cx="5976664" cy="5616624"/>
          </a:xfrm>
        </p:spPr>
        <p:txBody>
          <a:bodyPr/>
          <a:lstStyle/>
          <a:p>
            <a:pPr>
              <a:lnSpc>
                <a:spcPct val="105000"/>
              </a:lnSpc>
              <a:spcBef>
                <a:spcPts val="500"/>
              </a:spcBef>
              <a:spcAft>
                <a:spcPts val="500"/>
              </a:spcAft>
            </a:pPr>
            <a:r>
              <a:rPr lang="fr-FR" kern="50" dirty="0">
                <a:latin typeface="Roboto Slab"/>
                <a:ea typeface="Times New Roman"/>
                <a:cs typeface="Times New Roman"/>
              </a:rPr>
              <a:t>Alors que les </a:t>
            </a:r>
            <a:r>
              <a:rPr lang="fr-FR" kern="50" dirty="0" err="1">
                <a:latin typeface="Roboto Slab"/>
                <a:ea typeface="Times New Roman"/>
                <a:cs typeface="Times New Roman"/>
              </a:rPr>
              <a:t>pizzaa</a:t>
            </a:r>
            <a:r>
              <a:rPr lang="fr-FR" kern="50" dirty="0">
                <a:latin typeface="Roboto Slab"/>
                <a:ea typeface="Times New Roman"/>
                <a:cs typeface="Times New Roman"/>
              </a:rPr>
              <a:t> sont dans le four, égouttez la mozzarella</a:t>
            </a:r>
            <a:r>
              <a:rPr lang="fr-FR" b="1" kern="50" dirty="0">
                <a:latin typeface="Roboto Slab"/>
                <a:ea typeface="Times New Roman"/>
                <a:cs typeface="Times New Roman"/>
              </a:rPr>
              <a:t> </a:t>
            </a:r>
            <a:r>
              <a:rPr lang="fr-FR" kern="50" dirty="0">
                <a:latin typeface="Roboto Slab"/>
                <a:ea typeface="Times New Roman"/>
                <a:cs typeface="Times New Roman"/>
              </a:rPr>
              <a:t>et coupez-la en cubes. Il est important de presser la mozzarella</a:t>
            </a:r>
            <a:r>
              <a:rPr lang="fr-FR" b="1" kern="50" dirty="0">
                <a:latin typeface="Roboto Slab"/>
                <a:ea typeface="Times New Roman"/>
                <a:cs typeface="Times New Roman"/>
              </a:rPr>
              <a:t> </a:t>
            </a:r>
            <a:r>
              <a:rPr lang="fr-FR" kern="50" dirty="0">
                <a:latin typeface="Roboto Slab"/>
                <a:ea typeface="Times New Roman"/>
                <a:cs typeface="Times New Roman"/>
              </a:rPr>
              <a:t>avant de la mettre sur la pizza, afin d'éviter que, une fois dans le four, elle libère trop d'eau.</a:t>
            </a:r>
            <a:endParaRPr lang="it-IT" sz="1600" kern="50" dirty="0">
              <a:latin typeface="Calibri"/>
              <a:ea typeface="Lucida Sans Unicode"/>
            </a:endParaRPr>
          </a:p>
          <a:p>
            <a:pPr>
              <a:lnSpc>
                <a:spcPct val="105000"/>
              </a:lnSpc>
              <a:spcBef>
                <a:spcPts val="500"/>
              </a:spcBef>
              <a:spcAft>
                <a:spcPts val="500"/>
              </a:spcAft>
            </a:pPr>
            <a:r>
              <a:rPr lang="fr-FR" kern="50" dirty="0">
                <a:latin typeface="Roboto Slab"/>
                <a:ea typeface="Times New Roman"/>
                <a:cs typeface="Times New Roman"/>
              </a:rPr>
              <a:t>Retirez les pizzas du four et assaisonnez-la avec la mozzarella, puis mettez-la à cuire de nouveau pendant 6 ou 7 minutes. A la fin de la cuisson, déplacez les pizzas sur des plateaux et garnissez-les avec des feuilles de basilic. </a:t>
            </a:r>
            <a:endParaRPr lang="it-IT" sz="1600" kern="50" dirty="0">
              <a:latin typeface="Calibri"/>
              <a:ea typeface="Lucida Sans Unicode"/>
            </a:endParaRPr>
          </a:p>
          <a:p>
            <a:pPr marL="0" indent="0">
              <a:buNone/>
            </a:pPr>
            <a:endParaRPr lang="it-IT" dirty="0"/>
          </a:p>
        </p:txBody>
      </p:sp>
    </p:spTree>
    <p:extLst>
      <p:ext uri="{BB962C8B-B14F-4D97-AF65-F5344CB8AC3E}">
        <p14:creationId xmlns:p14="http://schemas.microsoft.com/office/powerpoint/2010/main" val="406583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67944" y="692696"/>
            <a:ext cx="4248472" cy="5472608"/>
          </a:xfrm>
        </p:spPr>
        <p:txBody>
          <a:bodyPr>
            <a:normAutofit fontScale="92500" lnSpcReduction="10000"/>
          </a:bodyPr>
          <a:lstStyle/>
          <a:p>
            <a:pPr marL="0" indent="0">
              <a:buNone/>
            </a:pPr>
            <a:r>
              <a:rPr lang="it-IT" b="1" i="1" dirty="0" smtClean="0">
                <a:latin typeface="+mj-lt"/>
              </a:rPr>
              <a:t>La </a:t>
            </a:r>
            <a:r>
              <a:rPr lang="it-IT" b="1" i="1" dirty="0">
                <a:latin typeface="+mj-lt"/>
              </a:rPr>
              <a:t>ristorazione intermedia ha una particolare importanza e fortuna commerciale ed è basata su un limitato utilizzo di specifiche attrezzature per la ristorazione, utilizzate in genere per poche variazioni di </a:t>
            </a:r>
            <a:r>
              <a:rPr lang="it-IT" b="1" i="1" dirty="0" smtClean="0">
                <a:latin typeface="+mj-lt"/>
              </a:rPr>
              <a:t>piatti</a:t>
            </a:r>
          </a:p>
          <a:p>
            <a:pPr marL="0" indent="0">
              <a:buNone/>
            </a:pPr>
            <a:r>
              <a:rPr lang="it-IT" b="1" i="1" dirty="0">
                <a:latin typeface="+mj-lt"/>
              </a:rPr>
              <a:t>Per ristorazione intermedia si intende comunque quel tipo di ristorazione che sta a metà tra un ristorante e una ristorazione rapida (fast-food), caratterizzato da minori servizi e da una piatti pronti da scegliere da una rosa ristretta</a:t>
            </a:r>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764704"/>
            <a:ext cx="2735264" cy="541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01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27784" y="717675"/>
            <a:ext cx="5112568" cy="5760640"/>
          </a:xfrm>
        </p:spPr>
        <p:txBody>
          <a:bodyPr>
            <a:normAutofit fontScale="85000" lnSpcReduction="20000"/>
          </a:bodyPr>
          <a:lstStyle/>
          <a:p>
            <a:pPr marL="0" indent="0">
              <a:buNone/>
            </a:pPr>
            <a:r>
              <a:rPr lang="it-IT" b="1" i="1" dirty="0">
                <a:latin typeface="+mj-lt"/>
              </a:rPr>
              <a:t>Spesso questa tipologia di ristorazione non è nata come tale: considerando che la pizza è il piatto più famoso e diffuso al mondo e che è naturalmente di origine italiana, questo successo ha spinto molti ristoranti tradizionali a inserire la pizza nel proprio menu, in epoca di crisi, trasformandosi in pizzeria. La pizzeria richiede una speciale cura per l’attrezzatura che non si ritrova nel ristorante normale e che richiede una conversione completa, tra forni, tavoli e armadi. Il resto erano semplici pizzerie, con una solo tipologia di menu che hanno ampliato la loro offerta per non perdere clientela. Come spesso capita, nella maggior parte dei ristoranti pizzeria l’offerta è all’insegna del tutto per tutti e necessariamente il locale viene visto come di bassa qualità: menu molto ampio, ma non caratterizzato, prezzi bassi e servizio molto carente.</a:t>
            </a:r>
          </a:p>
          <a:p>
            <a:pPr marL="0" indent="0">
              <a:buNone/>
            </a:pPr>
            <a:endParaRPr lang="it-IT" dirty="0"/>
          </a:p>
        </p:txBody>
      </p:sp>
      <p:sp>
        <p:nvSpPr>
          <p:cNvPr id="4" name="CasellaDiTesto 3"/>
          <p:cNvSpPr txBox="1"/>
          <p:nvPr/>
        </p:nvSpPr>
        <p:spPr>
          <a:xfrm>
            <a:off x="1259632" y="476672"/>
            <a:ext cx="936104" cy="6001643"/>
          </a:xfrm>
          <a:prstGeom prst="rect">
            <a:avLst/>
          </a:prstGeom>
          <a:noFill/>
        </p:spPr>
        <p:txBody>
          <a:bodyPr wrap="square" rtlCol="0">
            <a:spAutoFit/>
          </a:bodyPr>
          <a:lstStyle/>
          <a:p>
            <a:r>
              <a:rPr lang="it-IT" sz="3200" dirty="0" smtClean="0">
                <a:solidFill>
                  <a:schemeClr val="bg2">
                    <a:lumMod val="25000"/>
                  </a:schemeClr>
                </a:solidFill>
                <a:latin typeface="Algerian" panose="04020705040A02060702" pitchFamily="82" charset="0"/>
              </a:rPr>
              <a:t>R</a:t>
            </a:r>
          </a:p>
          <a:p>
            <a:r>
              <a:rPr lang="it-IT" sz="3200" dirty="0" smtClean="0">
                <a:solidFill>
                  <a:schemeClr val="bg2">
                    <a:lumMod val="25000"/>
                  </a:schemeClr>
                </a:solidFill>
                <a:latin typeface="Algerian" panose="04020705040A02060702" pitchFamily="82" charset="0"/>
              </a:rPr>
              <a:t>I</a:t>
            </a:r>
          </a:p>
          <a:p>
            <a:r>
              <a:rPr lang="it-IT" sz="3200" dirty="0" smtClean="0">
                <a:solidFill>
                  <a:schemeClr val="bg2">
                    <a:lumMod val="25000"/>
                  </a:schemeClr>
                </a:solidFill>
                <a:latin typeface="Algerian" panose="04020705040A02060702" pitchFamily="82" charset="0"/>
              </a:rPr>
              <a:t>S</a:t>
            </a:r>
          </a:p>
          <a:p>
            <a:r>
              <a:rPr lang="it-IT" sz="3200" dirty="0" smtClean="0">
                <a:solidFill>
                  <a:schemeClr val="bg2">
                    <a:lumMod val="25000"/>
                  </a:schemeClr>
                </a:solidFill>
                <a:latin typeface="Algerian" panose="04020705040A02060702" pitchFamily="82" charset="0"/>
              </a:rPr>
              <a:t>T</a:t>
            </a:r>
          </a:p>
          <a:p>
            <a:r>
              <a:rPr lang="it-IT" sz="3200" dirty="0" smtClean="0">
                <a:solidFill>
                  <a:schemeClr val="bg2">
                    <a:lumMod val="25000"/>
                  </a:schemeClr>
                </a:solidFill>
                <a:latin typeface="Algerian" panose="04020705040A02060702" pitchFamily="82" charset="0"/>
              </a:rPr>
              <a:t>O</a:t>
            </a:r>
          </a:p>
          <a:p>
            <a:r>
              <a:rPr lang="it-IT" sz="3200" dirty="0" smtClean="0">
                <a:solidFill>
                  <a:schemeClr val="bg2">
                    <a:lumMod val="25000"/>
                  </a:schemeClr>
                </a:solidFill>
                <a:latin typeface="Algerian" panose="04020705040A02060702" pitchFamily="82" charset="0"/>
              </a:rPr>
              <a:t>R</a:t>
            </a:r>
          </a:p>
          <a:p>
            <a:r>
              <a:rPr lang="it-IT" sz="3200" dirty="0" smtClean="0">
                <a:solidFill>
                  <a:schemeClr val="bg2">
                    <a:lumMod val="25000"/>
                  </a:schemeClr>
                </a:solidFill>
                <a:latin typeface="Algerian" panose="04020705040A02060702" pitchFamily="82" charset="0"/>
              </a:rPr>
              <a:t>A</a:t>
            </a:r>
          </a:p>
          <a:p>
            <a:r>
              <a:rPr lang="it-IT" sz="3200" dirty="0" smtClean="0">
                <a:solidFill>
                  <a:schemeClr val="bg2">
                    <a:lumMod val="25000"/>
                  </a:schemeClr>
                </a:solidFill>
                <a:latin typeface="Algerian" panose="04020705040A02060702" pitchFamily="82" charset="0"/>
              </a:rPr>
              <a:t>Z</a:t>
            </a:r>
          </a:p>
          <a:p>
            <a:r>
              <a:rPr lang="it-IT" sz="3200" dirty="0" smtClean="0">
                <a:solidFill>
                  <a:schemeClr val="bg2">
                    <a:lumMod val="25000"/>
                  </a:schemeClr>
                </a:solidFill>
                <a:latin typeface="Algerian" panose="04020705040A02060702" pitchFamily="82" charset="0"/>
              </a:rPr>
              <a:t>I</a:t>
            </a:r>
          </a:p>
          <a:p>
            <a:r>
              <a:rPr lang="it-IT" sz="3200" dirty="0" smtClean="0">
                <a:solidFill>
                  <a:schemeClr val="bg2">
                    <a:lumMod val="25000"/>
                  </a:schemeClr>
                </a:solidFill>
                <a:latin typeface="Algerian" panose="04020705040A02060702" pitchFamily="82" charset="0"/>
              </a:rPr>
              <a:t>O</a:t>
            </a:r>
          </a:p>
          <a:p>
            <a:r>
              <a:rPr lang="it-IT" sz="3200" dirty="0" smtClean="0">
                <a:solidFill>
                  <a:schemeClr val="bg2">
                    <a:lumMod val="25000"/>
                  </a:schemeClr>
                </a:solidFill>
                <a:latin typeface="Algerian" panose="04020705040A02060702" pitchFamily="82" charset="0"/>
              </a:rPr>
              <a:t>N</a:t>
            </a:r>
          </a:p>
          <a:p>
            <a:r>
              <a:rPr lang="it-IT" sz="3200" dirty="0">
                <a:solidFill>
                  <a:schemeClr val="bg2">
                    <a:lumMod val="25000"/>
                  </a:schemeClr>
                </a:solidFill>
                <a:latin typeface="Algerian" panose="04020705040A02060702" pitchFamily="82" charset="0"/>
              </a:rPr>
              <a:t>E</a:t>
            </a:r>
          </a:p>
        </p:txBody>
      </p:sp>
    </p:spTree>
    <p:extLst>
      <p:ext uri="{BB962C8B-B14F-4D97-AF65-F5344CB8AC3E}">
        <p14:creationId xmlns:p14="http://schemas.microsoft.com/office/powerpoint/2010/main" val="414924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subTitle" idx="1"/>
          </p:nvPr>
        </p:nvSpPr>
        <p:spPr>
          <a:xfrm>
            <a:off x="1070016" y="836712"/>
            <a:ext cx="4443875" cy="3077524"/>
          </a:xfrm>
        </p:spPr>
        <p:txBody>
          <a:bodyPr>
            <a:noAutofit/>
          </a:bodyPr>
          <a:lstStyle/>
          <a:p>
            <a:pPr algn="just"/>
            <a:endParaRPr lang="it-IT" sz="1700" b="1" i="0" dirty="0" smtClean="0">
              <a:solidFill>
                <a:schemeClr val="tx1"/>
              </a:solidFill>
              <a:latin typeface="+mj-lt"/>
              <a:cs typeface="Arial" panose="020B0604020202020204" pitchFamily="34" charset="0"/>
            </a:endParaRPr>
          </a:p>
          <a:p>
            <a:pPr algn="just"/>
            <a:r>
              <a:rPr lang="it-IT" sz="1700" b="1" i="0" dirty="0" smtClean="0">
                <a:solidFill>
                  <a:schemeClr val="tx1"/>
                </a:solidFill>
                <a:latin typeface="+mj-lt"/>
                <a:cs typeface="Arial" panose="020B0604020202020204" pitchFamily="34" charset="0"/>
              </a:rPr>
              <a:t>La </a:t>
            </a:r>
            <a:r>
              <a:rPr lang="it-IT" sz="1700" b="1" i="0" dirty="0">
                <a:solidFill>
                  <a:schemeClr val="tx1"/>
                </a:solidFill>
                <a:latin typeface="+mj-lt"/>
                <a:cs typeface="Arial" panose="020B0604020202020204" pitchFamily="34" charset="0"/>
              </a:rPr>
              <a:t>pizza è una delle ricette italiane più famose nel mondo: è così diffusa che è anche uno dei </a:t>
            </a:r>
            <a:r>
              <a:rPr lang="it-IT" sz="1700" b="1" i="0" dirty="0" smtClean="0">
                <a:solidFill>
                  <a:schemeClr val="tx1"/>
                </a:solidFill>
                <a:latin typeface="+mj-lt"/>
                <a:cs typeface="Arial" panose="020B0604020202020204" pitchFamily="34" charset="0"/>
              </a:rPr>
              <a:t>prodotti gastronomici </a:t>
            </a:r>
            <a:r>
              <a:rPr lang="it-IT" sz="1700" b="1" i="0" dirty="0">
                <a:solidFill>
                  <a:schemeClr val="tx1"/>
                </a:solidFill>
                <a:latin typeface="+mj-lt"/>
                <a:cs typeface="Arial" panose="020B0604020202020204" pitchFamily="34" charset="0"/>
              </a:rPr>
              <a:t>più esportati e </a:t>
            </a:r>
            <a:r>
              <a:rPr lang="it-IT" sz="1700" b="1" i="0" dirty="0" smtClean="0">
                <a:solidFill>
                  <a:schemeClr val="tx1"/>
                </a:solidFill>
                <a:latin typeface="+mj-lt"/>
                <a:cs typeface="Arial" panose="020B0604020202020204" pitchFamily="34" charset="0"/>
              </a:rPr>
              <a:t>copiati. La </a:t>
            </a:r>
            <a:r>
              <a:rPr lang="it-IT" sz="1700" b="1" i="0" dirty="0">
                <a:solidFill>
                  <a:schemeClr val="tx1"/>
                </a:solidFill>
                <a:latin typeface="+mj-lt"/>
                <a:cs typeface="Arial" panose="020B0604020202020204" pitchFamily="34" charset="0"/>
              </a:rPr>
              <a:t>pizza è a tutti gli effetti un impasto di farina grano tenero 00, acqua, lievito di birra e sale. </a:t>
            </a:r>
          </a:p>
        </p:txBody>
      </p:sp>
      <p:pic>
        <p:nvPicPr>
          <p:cNvPr id="5" name="Immagine 4"/>
          <p:cNvPicPr/>
          <p:nvPr/>
        </p:nvPicPr>
        <p:blipFill>
          <a:blip r:embed="rId2" cstate="email">
            <a:extLst>
              <a:ext uri="{28A0092B-C50C-407E-A947-70E740481C1C}">
                <a14:useLocalDpi xmlns:a14="http://schemas.microsoft.com/office/drawing/2010/main"/>
              </a:ext>
            </a:extLst>
          </a:blip>
          <a:srcRect/>
          <a:stretch>
            <a:fillRect/>
          </a:stretch>
        </p:blipFill>
        <p:spPr bwMode="auto">
          <a:xfrm rot="926384">
            <a:off x="5700448" y="1400467"/>
            <a:ext cx="2136445" cy="1501643"/>
          </a:xfrm>
          <a:prstGeom prst="rect">
            <a:avLst/>
          </a:prstGeom>
          <a:ln w="88900" cap="sq" cmpd="thickThin">
            <a:solidFill>
              <a:srgbClr val="000000"/>
            </a:solidFill>
            <a:prstDash val="solid"/>
            <a:miter lim="800000"/>
          </a:ln>
          <a:effectLst>
            <a:innerShdw blurRad="76200">
              <a:srgbClr val="000000"/>
            </a:innerShdw>
          </a:effectLst>
        </p:spPr>
      </p:pic>
      <p:sp>
        <p:nvSpPr>
          <p:cNvPr id="6" name="Rettangolo 5"/>
          <p:cNvSpPr/>
          <p:nvPr/>
        </p:nvSpPr>
        <p:spPr>
          <a:xfrm>
            <a:off x="3539024" y="3070946"/>
            <a:ext cx="4459204" cy="2723823"/>
          </a:xfrm>
          <a:prstGeom prst="rect">
            <a:avLst/>
          </a:prstGeom>
        </p:spPr>
        <p:txBody>
          <a:bodyPr wrap="square">
            <a:spAutoFit/>
          </a:bodyPr>
          <a:lstStyle/>
          <a:p>
            <a:r>
              <a:rPr lang="it-IT" sz="1900" b="1" dirty="0" smtClean="0">
                <a:latin typeface="+mj-lt"/>
              </a:rPr>
              <a:t>La pasta che se ne ottiene deve essere lasciata riposare per 2 ore coperta da un panno umido. </a:t>
            </a:r>
          </a:p>
          <a:p>
            <a:r>
              <a:rPr lang="it-IT" sz="1900" b="1" dirty="0" smtClean="0">
                <a:latin typeface="+mj-lt"/>
              </a:rPr>
              <a:t>Trascorse queste due ore di lievitazione, la pasta deve essere lavorata ulteriormente, eventualmente divisa in panetti e fatta lievitare per altre 4-6 ore a temperatura ambiente.</a:t>
            </a:r>
            <a:endParaRPr lang="it-IT" sz="1900" b="1" dirty="0">
              <a:latin typeface="+mj-lt"/>
            </a:endParaRPr>
          </a:p>
        </p:txBody>
      </p:sp>
      <p:pic>
        <p:nvPicPr>
          <p:cNvPr id="7" name="Picture 5" descr="C:\Users\ALLIEVO\Desktop\Foto pizza\IMG-20170420-WA00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609936">
            <a:off x="1502244" y="3364181"/>
            <a:ext cx="1725941" cy="195859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15616" y="596989"/>
            <a:ext cx="3244350" cy="2159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Risultati immagin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2450" y="596989"/>
            <a:ext cx="3429966" cy="2211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ttangolo 6"/>
          <p:cNvSpPr/>
          <p:nvPr/>
        </p:nvSpPr>
        <p:spPr>
          <a:xfrm>
            <a:off x="885880" y="2780928"/>
            <a:ext cx="7672936" cy="3416320"/>
          </a:xfrm>
          <a:prstGeom prst="rect">
            <a:avLst/>
          </a:prstGeom>
        </p:spPr>
        <p:txBody>
          <a:bodyPr wrap="square">
            <a:spAutoFit/>
          </a:bodyPr>
          <a:lstStyle/>
          <a:p>
            <a:pPr lvl="0" fontAlgn="base">
              <a:spcBef>
                <a:spcPct val="0"/>
              </a:spcBef>
              <a:spcAft>
                <a:spcPct val="0"/>
              </a:spcAft>
            </a:pPr>
            <a:r>
              <a:rPr lang="it-IT" sz="2400" dirty="0" smtClean="0">
                <a:solidFill>
                  <a:schemeClr val="tx2">
                    <a:lumMod val="75000"/>
                  </a:schemeClr>
                </a:solidFill>
                <a:latin typeface="Bauhaus 93" pitchFamily="82" charset="0"/>
                <a:cs typeface="Times New Roman" pitchFamily="18" charset="0"/>
              </a:rPr>
              <a:t>Pizza</a:t>
            </a:r>
            <a:endParaRPr lang="it-IT" sz="2400" dirty="0" smtClean="0">
              <a:solidFill>
                <a:schemeClr val="tx2">
                  <a:lumMod val="75000"/>
                </a:schemeClr>
              </a:solidFill>
              <a:latin typeface="Arial" pitchFamily="34" charset="0"/>
              <a:cs typeface="Arial" pitchFamily="34" charset="0"/>
            </a:endParaRPr>
          </a:p>
          <a:p>
            <a:pPr lvl="0" eaLnBrk="0" fontAlgn="base" hangingPunct="0">
              <a:spcBef>
                <a:spcPct val="0"/>
              </a:spcBef>
              <a:spcAft>
                <a:spcPct val="0"/>
              </a:spcAft>
            </a:pPr>
            <a:r>
              <a:rPr lang="it-IT" sz="2400" dirty="0" smtClean="0">
                <a:solidFill>
                  <a:schemeClr val="tx2">
                    <a:lumMod val="75000"/>
                  </a:schemeClr>
                </a:solidFill>
                <a:latin typeface="Arial Black" pitchFamily="34" charset="0"/>
                <a:ea typeface="Calibri" pitchFamily="34" charset="0"/>
                <a:cs typeface="Times New Roman" pitchFamily="18" charset="0"/>
              </a:rPr>
              <a:t> Alimenti                                               </a:t>
            </a:r>
            <a:r>
              <a:rPr lang="it-IT" sz="2400" dirty="0" smtClean="0">
                <a:solidFill>
                  <a:schemeClr val="tx2">
                    <a:lumMod val="75000"/>
                  </a:schemeClr>
                </a:solidFill>
                <a:latin typeface="Cooper Black" pitchFamily="18" charset="0"/>
                <a:ea typeface="Calibri" pitchFamily="34" charset="0"/>
                <a:cs typeface="Times New Roman" pitchFamily="18" charset="0"/>
              </a:rPr>
              <a:t>Prezzo</a:t>
            </a:r>
            <a:endParaRPr lang="it-IT" sz="2400" dirty="0" smtClean="0">
              <a:solidFill>
                <a:schemeClr val="tx2">
                  <a:lumMod val="75000"/>
                </a:schemeClr>
              </a:solidFill>
              <a:latin typeface="Arial" pitchFamily="34" charset="0"/>
              <a:cs typeface="Arial" pitchFamily="34" charset="0"/>
            </a:endParaRPr>
          </a:p>
          <a:p>
            <a:pPr lvl="0" eaLnBrk="0" fontAlgn="base" hangingPunct="0">
              <a:spcBef>
                <a:spcPct val="0"/>
              </a:spcBef>
              <a:spcAft>
                <a:spcPct val="0"/>
              </a:spcAft>
              <a:buFont typeface="Arial" pitchFamily="34" charset="0"/>
              <a:buChar char="•"/>
            </a:pPr>
            <a:r>
              <a:rPr lang="it-IT" sz="2400" i="1" dirty="0" smtClean="0">
                <a:latin typeface="Baskerville Old Face" pitchFamily="18" charset="0"/>
                <a:ea typeface="Calibri" pitchFamily="34" charset="0"/>
                <a:cs typeface="Times New Roman" pitchFamily="18" charset="0"/>
              </a:rPr>
              <a:t>1Kg  Farina di grano duro                                         €1,60                                       </a:t>
            </a:r>
          </a:p>
          <a:p>
            <a:pPr lvl="0" eaLnBrk="0" fontAlgn="base" hangingPunct="0">
              <a:spcBef>
                <a:spcPct val="0"/>
              </a:spcBef>
              <a:spcAft>
                <a:spcPct val="0"/>
              </a:spcAft>
              <a:buFont typeface="Arial" pitchFamily="34" charset="0"/>
              <a:buChar char="•"/>
            </a:pPr>
            <a:r>
              <a:rPr lang="it-IT" sz="2400" i="1" dirty="0" smtClean="0">
                <a:latin typeface="Baskerville Old Face" pitchFamily="18" charset="0"/>
                <a:ea typeface="Calibri" pitchFamily="34" charset="0"/>
                <a:cs typeface="Times New Roman" pitchFamily="18" charset="0"/>
              </a:rPr>
              <a:t>1kg  Farina di farro                                                   €2,63</a:t>
            </a:r>
          </a:p>
          <a:p>
            <a:pPr lvl="0" eaLnBrk="0" fontAlgn="base" hangingPunct="0">
              <a:spcBef>
                <a:spcPct val="0"/>
              </a:spcBef>
              <a:spcAft>
                <a:spcPct val="0"/>
              </a:spcAft>
              <a:buFont typeface="Arial" pitchFamily="34" charset="0"/>
              <a:buChar char="•"/>
            </a:pPr>
            <a:r>
              <a:rPr lang="it-IT" sz="2400" i="1" dirty="0" smtClean="0">
                <a:latin typeface="Baskerville Old Face" pitchFamily="18" charset="0"/>
                <a:ea typeface="Calibri" pitchFamily="34" charset="0"/>
                <a:cs typeface="Times New Roman" pitchFamily="18" charset="0"/>
              </a:rPr>
              <a:t>1kg  Crusca alimentare                                              €1,40</a:t>
            </a:r>
          </a:p>
          <a:p>
            <a:pPr lvl="0" eaLnBrk="0" fontAlgn="base" hangingPunct="0">
              <a:spcBef>
                <a:spcPct val="0"/>
              </a:spcBef>
              <a:spcAft>
                <a:spcPct val="0"/>
              </a:spcAft>
              <a:buFont typeface="Arial" pitchFamily="34" charset="0"/>
              <a:buChar char="•"/>
            </a:pPr>
            <a:r>
              <a:rPr lang="it-IT" sz="2400" i="1" dirty="0" smtClean="0">
                <a:latin typeface="Baskerville Old Face" pitchFamily="18" charset="0"/>
                <a:ea typeface="Calibri" pitchFamily="34" charset="0"/>
                <a:cs typeface="Times New Roman" pitchFamily="18" charset="0"/>
              </a:rPr>
              <a:t>1KgLievito di birra                                                    €6,40</a:t>
            </a:r>
          </a:p>
          <a:p>
            <a:pPr lvl="0" eaLnBrk="0" fontAlgn="base" hangingPunct="0">
              <a:spcBef>
                <a:spcPct val="0"/>
              </a:spcBef>
              <a:spcAft>
                <a:spcPct val="0"/>
              </a:spcAft>
              <a:buFont typeface="Arial" pitchFamily="34" charset="0"/>
              <a:buChar char="•"/>
            </a:pPr>
            <a:r>
              <a:rPr lang="it-IT" sz="2400" i="1" dirty="0" smtClean="0">
                <a:latin typeface="Baskerville Old Face" pitchFamily="18" charset="0"/>
                <a:ea typeface="Calibri" pitchFamily="34" charset="0"/>
                <a:cs typeface="Times New Roman" pitchFamily="18" charset="0"/>
              </a:rPr>
              <a:t>1Kg di strutto                                                            € 4,00</a:t>
            </a:r>
          </a:p>
          <a:p>
            <a:pPr lvl="0" eaLnBrk="0" fontAlgn="base" hangingPunct="0">
              <a:spcBef>
                <a:spcPct val="0"/>
              </a:spcBef>
              <a:spcAft>
                <a:spcPct val="0"/>
              </a:spcAft>
              <a:buFont typeface="Arial" pitchFamily="34" charset="0"/>
              <a:buChar char="•"/>
            </a:pPr>
            <a:r>
              <a:rPr lang="it-IT" sz="2400" i="1" dirty="0" smtClean="0">
                <a:latin typeface="Baskerville Old Face" pitchFamily="18" charset="0"/>
                <a:ea typeface="Calibri" pitchFamily="34" charset="0"/>
                <a:cs typeface="Times New Roman" pitchFamily="18" charset="0"/>
              </a:rPr>
              <a:t>I Kg sale                                                                   € 1,65</a:t>
            </a:r>
            <a:endParaRPr lang="it-IT" sz="2400" dirty="0" smtClean="0">
              <a:latin typeface="Arial" pitchFamily="34" charset="0"/>
              <a:cs typeface="Arial" pitchFamily="34" charset="0"/>
            </a:endParaRPr>
          </a:p>
          <a:p>
            <a:pPr eaLnBrk="0" fontAlgn="base" hangingPunct="0">
              <a:spcBef>
                <a:spcPct val="0"/>
              </a:spcBef>
              <a:spcAft>
                <a:spcPct val="0"/>
              </a:spcAft>
            </a:pPr>
            <a:r>
              <a:rPr lang="it-IT" sz="2400" dirty="0" smtClean="0">
                <a:latin typeface="Arial" pitchFamily="34" charset="0"/>
                <a:cs typeface="Arial" pitchFamily="34" charset="0"/>
              </a:rPr>
              <a:t>Totale                                                                </a:t>
            </a:r>
            <a:r>
              <a:rPr lang="it-IT" sz="2400" i="1" dirty="0" smtClean="0">
                <a:latin typeface="Baskerville Old Face" pitchFamily="18" charset="0"/>
                <a:ea typeface="Calibri" pitchFamily="34" charset="0"/>
                <a:cs typeface="Times New Roman" pitchFamily="18" charset="0"/>
              </a:rPr>
              <a:t> € 17,68</a:t>
            </a:r>
            <a:endParaRPr lang="it-IT"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611560" y="784084"/>
            <a:ext cx="2411760" cy="5453228"/>
          </a:xfrm>
        </p:spPr>
        <p:txBody>
          <a:bodyPr>
            <a:normAutofit fontScale="92500" lnSpcReduction="20000"/>
          </a:bodyPr>
          <a:lstStyle/>
          <a:p>
            <a:pPr algn="ctr">
              <a:buNone/>
            </a:pPr>
            <a:r>
              <a:rPr lang="it-IT" sz="1800" dirty="0" smtClean="0">
                <a:latin typeface="Eras Demi ITC" pitchFamily="34" charset="0"/>
                <a:ea typeface="Calibri" pitchFamily="34" charset="0"/>
                <a:cs typeface="Times New Roman" pitchFamily="18" charset="0"/>
              </a:rPr>
              <a:t> </a:t>
            </a:r>
            <a:r>
              <a:rPr lang="it-IT" sz="2800" dirty="0" smtClean="0">
                <a:latin typeface="Eras Demi ITC" pitchFamily="34" charset="0"/>
                <a:ea typeface="Calibri" pitchFamily="34" charset="0"/>
                <a:cs typeface="Times New Roman" pitchFamily="18" charset="0"/>
              </a:rPr>
              <a:t>Costo Fisso=50€ </a:t>
            </a:r>
          </a:p>
          <a:p>
            <a:pPr algn="ctr">
              <a:buNone/>
            </a:pPr>
            <a:r>
              <a:rPr lang="it-IT" sz="2800" dirty="0" smtClean="0">
                <a:latin typeface="Eras Demi ITC" pitchFamily="34" charset="0"/>
                <a:ea typeface="Calibri" pitchFamily="34" charset="0"/>
                <a:cs typeface="Times New Roman" pitchFamily="18" charset="0"/>
              </a:rPr>
              <a:t>Costo variabile 18Kg</a:t>
            </a:r>
          </a:p>
          <a:p>
            <a:pPr algn="ctr">
              <a:buNone/>
            </a:pPr>
            <a:r>
              <a:rPr lang="it-IT" sz="2800" dirty="0" smtClean="0">
                <a:latin typeface="Eras Demi ITC" pitchFamily="34" charset="0"/>
                <a:ea typeface="Calibri" pitchFamily="34" charset="0"/>
                <a:cs typeface="Times New Roman" pitchFamily="18" charset="0"/>
              </a:rPr>
              <a:t>Funzione costo:</a:t>
            </a:r>
          </a:p>
          <a:p>
            <a:pPr algn="ctr">
              <a:buNone/>
            </a:pPr>
            <a:r>
              <a:rPr lang="it-IT" sz="2800" u="sng" dirty="0" smtClean="0">
                <a:ea typeface="Calibri" pitchFamily="34" charset="0"/>
                <a:cs typeface="Times New Roman" pitchFamily="18" charset="0"/>
              </a:rPr>
              <a:t>C=100+167x</a:t>
            </a:r>
          </a:p>
          <a:p>
            <a:pPr algn="ctr">
              <a:buNone/>
            </a:pPr>
            <a:r>
              <a:rPr lang="it-IT" sz="2800" dirty="0" smtClean="0">
                <a:latin typeface="Eras Demi ITC" pitchFamily="34" charset="0"/>
                <a:ea typeface="Calibri" pitchFamily="34" charset="0"/>
                <a:cs typeface="Times New Roman" pitchFamily="18" charset="0"/>
              </a:rPr>
              <a:t>Funzione Ricavo:</a:t>
            </a:r>
          </a:p>
          <a:p>
            <a:pPr algn="ctr">
              <a:buNone/>
            </a:pPr>
            <a:r>
              <a:rPr lang="it-IT" sz="2800" u="sng" dirty="0" smtClean="0">
                <a:ea typeface="Calibri" pitchFamily="34" charset="0"/>
                <a:cs typeface="Times New Roman" pitchFamily="18" charset="0"/>
              </a:rPr>
              <a:t>R=20x</a:t>
            </a:r>
          </a:p>
          <a:p>
            <a:pPr algn="ctr">
              <a:buNone/>
            </a:pPr>
            <a:r>
              <a:rPr lang="it-IT" sz="2800" dirty="0" smtClean="0">
                <a:latin typeface="Eras Demi ITC" pitchFamily="34" charset="0"/>
                <a:ea typeface="Calibri" pitchFamily="34" charset="0"/>
                <a:cs typeface="Times New Roman" pitchFamily="18" charset="0"/>
              </a:rPr>
              <a:t>Funzione guadagno:</a:t>
            </a:r>
          </a:p>
          <a:p>
            <a:pPr algn="ctr">
              <a:buNone/>
            </a:pPr>
            <a:r>
              <a:rPr lang="it-IT" sz="2800" i="1" dirty="0" smtClean="0">
                <a:ea typeface="Calibri" pitchFamily="34" charset="0"/>
                <a:cs typeface="Times New Roman" pitchFamily="18" charset="0"/>
              </a:rPr>
              <a:t>G = 50-2x</a:t>
            </a:r>
          </a:p>
          <a:p>
            <a:pPr algn="ctr">
              <a:buNone/>
            </a:pPr>
            <a:endParaRPr lang="it-IT" sz="2800" dirty="0" smtClean="0"/>
          </a:p>
        </p:txBody>
      </p:sp>
      <p:pic>
        <p:nvPicPr>
          <p:cNvPr id="6" name="Picture 9"/>
          <p:cNvPicPr>
            <a:picLocks noChangeAspect="1" noChangeArrowheads="1"/>
          </p:cNvPicPr>
          <p:nvPr/>
        </p:nvPicPr>
        <p:blipFill>
          <a:blip r:embed="rId2" cstate="print"/>
          <a:srcRect/>
          <a:stretch>
            <a:fillRect/>
          </a:stretch>
        </p:blipFill>
        <p:spPr bwMode="auto">
          <a:xfrm>
            <a:off x="2831517" y="548680"/>
            <a:ext cx="6187355" cy="57606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836712"/>
            <a:ext cx="7344816" cy="5040560"/>
          </a:xfrm>
        </p:spPr>
        <p:txBody>
          <a:bodyPr>
            <a:normAutofit fontScale="62500" lnSpcReduction="20000"/>
          </a:bodyPr>
          <a:lstStyle/>
          <a:p>
            <a:pPr algn="just">
              <a:buNone/>
            </a:pPr>
            <a:r>
              <a:rPr lang="it-IT" sz="5500" b="1" i="1" dirty="0">
                <a:latin typeface="+mj-lt"/>
              </a:rPr>
              <a:t> </a:t>
            </a:r>
            <a:r>
              <a:rPr lang="it-IT" sz="5500" b="1" i="1" dirty="0" smtClean="0">
                <a:latin typeface="+mj-lt"/>
              </a:rPr>
              <a:t> </a:t>
            </a:r>
            <a:r>
              <a:rPr lang="it-IT" sz="5500" b="1" i="1" dirty="0" smtClean="0">
                <a:solidFill>
                  <a:schemeClr val="tx1"/>
                </a:solidFill>
                <a:latin typeface="+mj-lt"/>
              </a:rPr>
              <a:t> </a:t>
            </a:r>
            <a:r>
              <a:rPr lang="it-IT" sz="4200" b="1" i="1" dirty="0" smtClean="0">
                <a:solidFill>
                  <a:schemeClr val="tx1"/>
                </a:solidFill>
                <a:latin typeface="+mj-lt"/>
                <a:cs typeface="Arial" panose="020B0604020202020204" pitchFamily="34" charset="0"/>
              </a:rPr>
              <a:t>La pizza è un alimento piuttosto calorico: una porzione da 100 g di pizza margherita apporta circa 270 kcal. Tuttavia, secondo i dati dell’Istituto Nazionale di Ricerca per gli Alimenti e la Nutrizione, una pizza margherita di medie dimensioni pesa circa 280-300 g, quindi l’apporto calorico complessivo sale a 700 kcal. </a:t>
            </a:r>
          </a:p>
          <a:p>
            <a:pPr algn="just">
              <a:buNone/>
            </a:pPr>
            <a:r>
              <a:rPr lang="it-IT" sz="4200" b="1" i="1" dirty="0">
                <a:latin typeface="+mj-lt"/>
                <a:cs typeface="Arial" panose="020B0604020202020204" pitchFamily="34" charset="0"/>
              </a:rPr>
              <a:t>  </a:t>
            </a:r>
            <a:r>
              <a:rPr lang="it-IT" sz="4200" b="1" i="1" dirty="0" smtClean="0">
                <a:latin typeface="+mj-lt"/>
                <a:cs typeface="Arial" panose="020B0604020202020204" pitchFamily="34" charset="0"/>
              </a:rPr>
              <a:t> </a:t>
            </a:r>
            <a:r>
              <a:rPr lang="it-IT" sz="4200" b="1" i="1" dirty="0" smtClean="0">
                <a:solidFill>
                  <a:schemeClr val="tx1"/>
                </a:solidFill>
                <a:latin typeface="+mj-lt"/>
                <a:cs typeface="Arial" panose="020B0604020202020204" pitchFamily="34" charset="0"/>
              </a:rPr>
              <a:t>In pratica, una margherita apporta una quantità di energia pari a un intero pasto. </a:t>
            </a:r>
          </a:p>
          <a:p>
            <a:pPr algn="just">
              <a:buNone/>
            </a:pPr>
            <a:r>
              <a:rPr lang="it-IT" sz="4200" b="1" i="1" dirty="0">
                <a:latin typeface="+mj-lt"/>
                <a:cs typeface="Arial" panose="020B0604020202020204" pitchFamily="34" charset="0"/>
              </a:rPr>
              <a:t> </a:t>
            </a:r>
            <a:r>
              <a:rPr lang="it-IT" sz="4200" b="1" i="1" dirty="0" smtClean="0">
                <a:latin typeface="+mj-lt"/>
                <a:cs typeface="Arial" panose="020B0604020202020204" pitchFamily="34" charset="0"/>
              </a:rPr>
              <a:t>  </a:t>
            </a:r>
            <a:r>
              <a:rPr lang="it-IT" sz="4200" b="1" i="1" dirty="0" smtClean="0">
                <a:solidFill>
                  <a:schemeClr val="tx1"/>
                </a:solidFill>
                <a:latin typeface="+mj-lt"/>
                <a:cs typeface="Arial" panose="020B0604020202020204" pitchFamily="34" charset="0"/>
              </a:rPr>
              <a:t>Da ciò si deduce facilmente che l’aggiunta di altri ingredienti per la farcitura non fa che alzare l’apporto calorico.</a:t>
            </a:r>
          </a:p>
          <a:p>
            <a:pPr algn="just">
              <a:buNone/>
            </a:pPr>
            <a:endParaRPr lang="it-IT" sz="5000" dirty="0" smtClean="0">
              <a:solidFill>
                <a:schemeClr val="tx1"/>
              </a:solidFill>
            </a:endParaRPr>
          </a:p>
          <a:p>
            <a:endParaRPr lang="it-IT" dirty="0"/>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3968" y="764705"/>
            <a:ext cx="4139905" cy="5400600"/>
          </a:xfrm>
        </p:spPr>
        <p:txBody>
          <a:bodyPr>
            <a:normAutofit fontScale="85000" lnSpcReduction="20000"/>
          </a:bodyPr>
          <a:lstStyle/>
          <a:p>
            <a:pPr algn="ctr">
              <a:buNone/>
            </a:pPr>
            <a:r>
              <a:rPr lang="it-IT" dirty="0" smtClean="0">
                <a:solidFill>
                  <a:schemeClr val="tx1"/>
                </a:solidFill>
              </a:rPr>
              <a:t>     </a:t>
            </a:r>
          </a:p>
          <a:p>
            <a:pPr algn="ctr">
              <a:buNone/>
            </a:pPr>
            <a:endParaRPr lang="it-IT" sz="2500" dirty="0" smtClean="0">
              <a:solidFill>
                <a:schemeClr val="tx1"/>
              </a:solidFill>
            </a:endParaRPr>
          </a:p>
          <a:p>
            <a:pPr algn="ctr">
              <a:buNone/>
            </a:pPr>
            <a:r>
              <a:rPr lang="it-IT" sz="2500" b="1" i="1" dirty="0" smtClean="0">
                <a:solidFill>
                  <a:schemeClr val="tx1"/>
                </a:solidFill>
              </a:rPr>
              <a:t>     La mozzarella e il pomodoro aggiungono alla pizza una discreta quantità di sali minerali, soprattutto calcio, fosforo e potassio. La pizza tuttavia è anche piuttosto ricca di sodio, una porzione da 100 ne contiene circa 770 mg ossia quasi il 50% della quantità giornaliera consentita per non incidere negativamente sul rischio cardiovascolare. Una pizza intera contiene già 2 grammi di sodio: ossia la quantità che L’Organizzazione Mondiale della Sanità raccomanda di non superare quotidianamente.</a:t>
            </a:r>
          </a:p>
          <a:p>
            <a:pPr algn="ctr"/>
            <a:endParaRPr lang="it-IT" sz="2900" dirty="0"/>
          </a:p>
        </p:txBody>
      </p:sp>
      <p:pic>
        <p:nvPicPr>
          <p:cNvPr id="6" name="Immagine 5"/>
          <p:cNvPicPr/>
          <p:nvPr/>
        </p:nvPicPr>
        <p:blipFill>
          <a:blip r:embed="rId2" cstate="email">
            <a:extLst>
              <a:ext uri="{28A0092B-C50C-407E-A947-70E740481C1C}">
                <a14:useLocalDpi xmlns:a14="http://schemas.microsoft.com/office/drawing/2010/main"/>
              </a:ext>
            </a:extLst>
          </a:blip>
          <a:srcRect/>
          <a:stretch>
            <a:fillRect/>
          </a:stretch>
        </p:blipFill>
        <p:spPr bwMode="auto">
          <a:xfrm rot="20550134">
            <a:off x="1574425" y="3526514"/>
            <a:ext cx="2994980" cy="207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ttangolo 3"/>
          <p:cNvSpPr/>
          <p:nvPr/>
        </p:nvSpPr>
        <p:spPr>
          <a:xfrm>
            <a:off x="899592" y="764704"/>
            <a:ext cx="2880320" cy="2554545"/>
          </a:xfrm>
          <a:prstGeom prst="rect">
            <a:avLst/>
          </a:prstGeom>
        </p:spPr>
        <p:txBody>
          <a:bodyPr wrap="square">
            <a:spAutoFit/>
          </a:bodyPr>
          <a:lstStyle/>
          <a:p>
            <a:pPr algn="ctr"/>
            <a:r>
              <a:rPr lang="it-IT" b="1" i="1" dirty="0" smtClean="0"/>
              <a:t> </a:t>
            </a:r>
            <a:r>
              <a:rPr lang="it-IT" sz="2000" b="1" i="1" dirty="0" smtClean="0"/>
              <a:t>La maggior parte delle calorie è fornita dai carboidrati, che rappresentano il 52% del peso, le proteine e i grassi sono il 5.6% e il 5.9% del peso rispettivamente.</a:t>
            </a:r>
            <a:endParaRPr lang="it-IT" sz="20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799163" y="764704"/>
            <a:ext cx="3463849" cy="5430400"/>
          </a:xfrm>
        </p:spPr>
        <p:txBody>
          <a:bodyPr>
            <a:normAutofit/>
          </a:bodyPr>
          <a:lstStyle/>
          <a:p>
            <a:r>
              <a:rPr lang="it-IT" sz="1900" b="1" i="1" dirty="0"/>
              <a:t>Ingredienti per l’impasto:</a:t>
            </a:r>
            <a:endParaRPr lang="it-IT" sz="1900" b="1" dirty="0"/>
          </a:p>
          <a:p>
            <a:pPr lvl="0"/>
            <a:r>
              <a:rPr lang="it-IT" sz="1900" dirty="0"/>
              <a:t>500 gr di farina di grano duro </a:t>
            </a:r>
          </a:p>
          <a:p>
            <a:pPr lvl="0"/>
            <a:r>
              <a:rPr lang="it-IT" sz="1900" dirty="0"/>
              <a:t>400 gr di crusca alimentare </a:t>
            </a:r>
          </a:p>
          <a:p>
            <a:pPr lvl="0"/>
            <a:r>
              <a:rPr lang="it-IT" sz="1900" dirty="0"/>
              <a:t>100 gr di farina di farro</a:t>
            </a:r>
          </a:p>
          <a:p>
            <a:pPr lvl="0"/>
            <a:r>
              <a:rPr lang="it-IT" sz="1900" dirty="0"/>
              <a:t>20 gr. di Lievito di birra </a:t>
            </a:r>
          </a:p>
          <a:p>
            <a:pPr lvl="0"/>
            <a:r>
              <a:rPr lang="it-IT" sz="1900" dirty="0"/>
              <a:t>25 gr. di Sale</a:t>
            </a:r>
          </a:p>
          <a:p>
            <a:pPr lvl="0"/>
            <a:r>
              <a:rPr lang="it-IT" sz="1900" dirty="0"/>
              <a:t>700 ml d’Acqua</a:t>
            </a:r>
          </a:p>
          <a:p>
            <a:pPr lvl="0"/>
            <a:r>
              <a:rPr lang="it-IT" sz="1900" dirty="0"/>
              <a:t>Olio extravergine </a:t>
            </a:r>
            <a:r>
              <a:rPr lang="it-IT" sz="1900" dirty="0" smtClean="0"/>
              <a:t>d’oliva </a:t>
            </a:r>
            <a:r>
              <a:rPr lang="it-IT" sz="1900" dirty="0" err="1" smtClean="0"/>
              <a:t>q.b</a:t>
            </a:r>
            <a:endParaRPr lang="it-IT" sz="1900" dirty="0"/>
          </a:p>
          <a:p>
            <a:r>
              <a:rPr lang="it-IT" sz="1900" b="1" i="1" dirty="0"/>
              <a:t>Ingredienti per il </a:t>
            </a:r>
            <a:r>
              <a:rPr lang="it-IT" sz="1900" b="1" i="1" dirty="0" smtClean="0"/>
              <a:t>condimento</a:t>
            </a:r>
            <a:r>
              <a:rPr lang="it-IT" sz="1900" b="1" i="1" dirty="0"/>
              <a:t>:</a:t>
            </a:r>
            <a:endParaRPr lang="it-IT" sz="1900" b="1" dirty="0"/>
          </a:p>
          <a:p>
            <a:pPr lvl="0"/>
            <a:r>
              <a:rPr lang="it-IT" sz="1900" dirty="0"/>
              <a:t>Sugo di pomodoro </a:t>
            </a:r>
          </a:p>
          <a:p>
            <a:pPr lvl="0"/>
            <a:r>
              <a:rPr lang="it-IT" sz="1900" dirty="0"/>
              <a:t>Mozzarella grattugiata </a:t>
            </a:r>
          </a:p>
          <a:p>
            <a:pPr lvl="0"/>
            <a:r>
              <a:rPr lang="it-IT" sz="1900" dirty="0"/>
              <a:t>Sale q.b.</a:t>
            </a:r>
          </a:p>
          <a:p>
            <a:pPr lvl="0"/>
            <a:r>
              <a:rPr lang="it-IT" sz="1900" dirty="0"/>
              <a:t>Olio extravergine d’oliva q.b.</a:t>
            </a:r>
          </a:p>
          <a:p>
            <a:pPr lvl="0"/>
            <a:r>
              <a:rPr lang="it-IT" sz="1900" dirty="0" smtClean="0"/>
              <a:t>Prezzemolo </a:t>
            </a:r>
            <a:r>
              <a:rPr lang="it-IT" sz="1900" dirty="0"/>
              <a:t>q.b.</a:t>
            </a:r>
          </a:p>
          <a:p>
            <a:endParaRPr lang="it-IT" dirty="0"/>
          </a:p>
        </p:txBody>
      </p:sp>
      <p:pic>
        <p:nvPicPr>
          <p:cNvPr id="1026" name="Picture 2" descr="C:\Users\ALLIEVO\Desktop\Foto pizza\IMG-20170420-WA00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5976" y="574758"/>
            <a:ext cx="2082185" cy="2279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ALLIEVO\Desktop\Foto pizza\IMG-20170420-WA0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8905" y="431229"/>
            <a:ext cx="2049126" cy="2566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Users\ALLIEVO\Desktop\Foto pizza\IMG-20170420-WA00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5884" y="2492896"/>
            <a:ext cx="1674187"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C:\Users\ALLIEVO\Desktop\Foto pizza\IMG-20170420-WA00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82291" y="3789040"/>
            <a:ext cx="1873589" cy="2498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67744" y="737320"/>
            <a:ext cx="4032448" cy="6120680"/>
          </a:xfrm>
        </p:spPr>
        <p:txBody>
          <a:bodyPr>
            <a:normAutofit/>
          </a:bodyPr>
          <a:lstStyle/>
          <a:p>
            <a:pPr algn="ctr">
              <a:buNone/>
            </a:pPr>
            <a:r>
              <a:rPr lang="it-IT" sz="1900" dirty="0" smtClean="0"/>
              <a:t>     </a:t>
            </a:r>
            <a:r>
              <a:rPr lang="it-IT" sz="1900" b="1" i="1" dirty="0" smtClean="0"/>
              <a:t>Versate </a:t>
            </a:r>
            <a:r>
              <a:rPr lang="it-IT" sz="1900" b="1" i="1" dirty="0"/>
              <a:t>in una ciotola capiente la farina. In un’altra ciotola sbriciolate il lievito in acqua tiepida, poi lasciatelo attivare per 5 minuti. A questo punto versate parte del lievito sciolto nell’acqua al centro della farina e aggiungete </a:t>
            </a:r>
            <a:r>
              <a:rPr lang="it-IT" sz="1900" b="1" i="1" dirty="0" smtClean="0"/>
              <a:t>sale.</a:t>
            </a:r>
          </a:p>
          <a:p>
            <a:pPr algn="ctr">
              <a:buNone/>
            </a:pPr>
            <a:r>
              <a:rPr lang="it-IT" sz="1900" b="1" i="1" dirty="0" smtClean="0"/>
              <a:t>Ora </a:t>
            </a:r>
            <a:r>
              <a:rPr lang="it-IT" sz="1900" b="1" i="1" dirty="0"/>
              <a:t>potete iniziare a lavorare il composto, impastandolo con le mani. Tenete vicino la farina e la ciotola con l’acqua restante, in modo da integrare man mano l’impasto, fino a che non raggiunge la compattezza giusta. </a:t>
            </a:r>
            <a:r>
              <a:rPr lang="it-IT" sz="1900" b="1" i="1" dirty="0" smtClean="0"/>
              <a:t> Continuate </a:t>
            </a:r>
            <a:r>
              <a:rPr lang="it-IT" sz="1900" b="1" i="1" dirty="0"/>
              <a:t>a lavorare il composto energicamente, in modo da renderlo omogeneo e senza </a:t>
            </a:r>
            <a:r>
              <a:rPr lang="it-IT" sz="1900" b="1" i="1" dirty="0" smtClean="0"/>
              <a:t>grumi.</a:t>
            </a:r>
          </a:p>
          <a:p>
            <a:pPr>
              <a:buNone/>
            </a:pPr>
            <a:r>
              <a:rPr lang="it-IT" dirty="0" smtClean="0"/>
              <a:t> </a:t>
            </a:r>
            <a:endParaRPr lang="it-IT" dirty="0"/>
          </a:p>
        </p:txBody>
      </p:sp>
      <p:pic>
        <p:nvPicPr>
          <p:cNvPr id="5122" name="Picture 2" descr="C:\Users\ALLIEVO\Desktop\Foto pizza\IMG-20170420-WA00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42842" y="188640"/>
            <a:ext cx="1660934"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C:\Users\ALLIEVO\Desktop\Foto pizza\IMG-20170420-WA0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44" y="4321975"/>
            <a:ext cx="1571636" cy="2095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C:\Users\ALLIEVO\Desktop\Foto pizza\IMG-20170420-WA003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2178835"/>
            <a:ext cx="1607355"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5" name="Picture 5" descr="C:\Users\ALLIEVO\Desktop\Foto pizza\IMG-20170420-WA00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4208" y="489387"/>
            <a:ext cx="1982405" cy="26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6" name="Picture 6" descr="C:\Users\ALLIEVO\Desktop\Foto pizza\IMG-20170420-WA002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8264" y="3132593"/>
            <a:ext cx="2107421" cy="2809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28005" y="620688"/>
            <a:ext cx="4776243" cy="5688632"/>
          </a:xfrm>
        </p:spPr>
        <p:txBody>
          <a:bodyPr>
            <a:normAutofit fontScale="92500" lnSpcReduction="20000"/>
          </a:bodyPr>
          <a:lstStyle/>
          <a:p>
            <a:pPr algn="ctr">
              <a:buNone/>
            </a:pPr>
            <a:r>
              <a:rPr lang="it-IT" dirty="0" smtClean="0">
                <a:latin typeface="+mj-lt"/>
              </a:rPr>
              <a:t>  </a:t>
            </a:r>
            <a:r>
              <a:rPr lang="it-IT" b="1" i="1" dirty="0" smtClean="0">
                <a:latin typeface="+mj-lt"/>
              </a:rPr>
              <a:t>Appena l’impasto diventa liscio, morbido ed elastico, dividetelo in due panetti, che andrete ad adagiare su un piano o in un contenitore, dopo averlo spolverato con la farina. Nella scelta del contenitore considerate che, per via della lievitazione, l’impasto crescerà di volume. È molto importante coprire i panetti e lasciarli riposare lontano da correnti d’aria, in un posto tiepido o in una camera di lievitazione.</a:t>
            </a:r>
          </a:p>
          <a:p>
            <a:pPr algn="ctr">
              <a:buNone/>
            </a:pPr>
            <a:r>
              <a:rPr lang="it-IT" b="1" i="1" dirty="0" smtClean="0">
                <a:latin typeface="+mj-lt"/>
              </a:rPr>
              <a:t> La lievitazione deve essere circa di 2, 2 ore e mezzo, circa.</a:t>
            </a:r>
          </a:p>
          <a:p>
            <a:pPr algn="ctr">
              <a:buNone/>
            </a:pPr>
            <a:r>
              <a:rPr lang="it-IT" b="1" i="1" dirty="0" smtClean="0">
                <a:latin typeface="+mj-lt"/>
              </a:rPr>
              <a:t>Successivamente dividere l’impasto in due panetti e lasciarli lievitare in delle ciotole per 10 minuti, circa. </a:t>
            </a:r>
          </a:p>
          <a:p>
            <a:endParaRPr lang="it-IT" dirty="0"/>
          </a:p>
        </p:txBody>
      </p:sp>
      <p:pic>
        <p:nvPicPr>
          <p:cNvPr id="2050" name="Picture 2" descr="C:\Users\ALLIEVO\Desktop\Foto pizza\IMG-20170420-WA00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753" y="3775594"/>
            <a:ext cx="1813723" cy="1755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ALLIEVO\Desktop\Foto pizza\IMG-20170420-WA00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flipV="1">
            <a:off x="6640598" y="953295"/>
            <a:ext cx="1828188"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Users\ALLIEVO\Desktop\Foto pizza\IMG-20170420-WA00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753" y="1340768"/>
            <a:ext cx="1788391" cy="1752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C:\Users\ALLIEVO\Desktop\Foto pizza\IMG-20170420-WA002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20272" y="3284985"/>
            <a:ext cx="1914276"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84033" y="821513"/>
            <a:ext cx="5072098" cy="5500726"/>
          </a:xfrm>
        </p:spPr>
        <p:txBody>
          <a:bodyPr>
            <a:normAutofit fontScale="92500" lnSpcReduction="10000"/>
          </a:bodyPr>
          <a:lstStyle/>
          <a:p>
            <a:pPr algn="ctr">
              <a:buNone/>
            </a:pPr>
            <a:r>
              <a:rPr lang="it-IT" b="1" i="1" dirty="0" smtClean="0">
                <a:latin typeface="+mj-lt"/>
              </a:rPr>
              <a:t> Oliare due teglie (dal diametro di 34 cm), riprendete i panetti e con le mani stenderlo su tutta la teglia. Fate lo stesso con il resto dell’impasto, per stendere la seconda pizza.</a:t>
            </a:r>
          </a:p>
          <a:p>
            <a:pPr algn="ctr">
              <a:buNone/>
            </a:pPr>
            <a:r>
              <a:rPr lang="it-IT" b="1" i="1" dirty="0" smtClean="0">
                <a:latin typeface="+mj-lt"/>
              </a:rPr>
              <a:t> A questo punto versate in una ciotola la passata di pomodoro, l’olio e il sale. Dopo averli mescolati, distribuiteli sulle pizze con un cucchiaio.</a:t>
            </a:r>
          </a:p>
          <a:p>
            <a:pPr algn="ctr">
              <a:buNone/>
            </a:pPr>
            <a:r>
              <a:rPr lang="it-IT" b="1" i="1" dirty="0" smtClean="0">
                <a:latin typeface="+mj-lt"/>
              </a:rPr>
              <a:t> Accendete il forno e portatelo alla temperatura di 200°. Infornate le pizze e fatele cuocere per 25 minuti, circa.</a:t>
            </a:r>
          </a:p>
          <a:p>
            <a:pPr algn="ctr">
              <a:buNone/>
            </a:pPr>
            <a:r>
              <a:rPr lang="it-IT" b="1" i="1" dirty="0" smtClean="0">
                <a:latin typeface="+mj-lt"/>
              </a:rPr>
              <a:t> </a:t>
            </a:r>
            <a:endParaRPr lang="it-IT" b="1" i="1" dirty="0">
              <a:latin typeface="+mj-lt"/>
            </a:endParaRPr>
          </a:p>
        </p:txBody>
      </p:sp>
      <p:pic>
        <p:nvPicPr>
          <p:cNvPr id="3074" name="Picture 2" descr="C:\Users\ALLIEVO\Desktop\Foto pizza\IMG-20170420-WA00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856419"/>
            <a:ext cx="1928826" cy="2194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ALLIEVO\Desktop\Foto pizza\IMG-20170420-WA00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880110"/>
            <a:ext cx="1660934"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C:\Users\ALLIEVO\Desktop\Foto pizza\IMG-20170420-WA00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006" y="3290547"/>
            <a:ext cx="1928826"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7" name="Picture 5" descr="C:\Users\ALLIEVO\Desktop\Foto pizza\IMG-20170420-WA001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6561" y="4077072"/>
            <a:ext cx="2188302" cy="1641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321703" y="928670"/>
            <a:ext cx="4050496" cy="5133014"/>
          </a:xfrm>
        </p:spPr>
        <p:txBody>
          <a:bodyPr>
            <a:normAutofit fontScale="92500" lnSpcReduction="20000"/>
          </a:bodyPr>
          <a:lstStyle/>
          <a:p>
            <a:pPr algn="ctr">
              <a:buNone/>
            </a:pPr>
            <a:r>
              <a:rPr lang="it-IT" dirty="0" smtClean="0"/>
              <a:t> </a:t>
            </a:r>
            <a:r>
              <a:rPr lang="it-IT" b="1" i="1" dirty="0" smtClean="0">
                <a:latin typeface="+mj-lt"/>
              </a:rPr>
              <a:t>Mentre la pizza è nel forno, scolate il fiordilatte o la bufala e tagliatela a cubetti. È importante strizzare la mozzarella prima di metterla sulla pizza, in modo da evitare che una volta in forno rilasci troppa acqua.</a:t>
            </a:r>
          </a:p>
          <a:p>
            <a:pPr algn="ctr">
              <a:buNone/>
            </a:pPr>
            <a:r>
              <a:rPr lang="it-IT" b="1" i="1" dirty="0" smtClean="0">
                <a:latin typeface="+mj-lt"/>
              </a:rPr>
              <a:t>Estraete la pizza dal forno e conditela con la mozzarella, dopodiché infornate di nuovo per altri 6-7 minuti. Al termine della cottura, spostate la pizza su un piatto da portata e </a:t>
            </a:r>
            <a:r>
              <a:rPr lang="it-IT" b="1" i="1" dirty="0" err="1" smtClean="0">
                <a:latin typeface="+mj-lt"/>
              </a:rPr>
              <a:t>guarnitela</a:t>
            </a:r>
            <a:r>
              <a:rPr lang="it-IT" b="1" i="1" dirty="0" smtClean="0">
                <a:latin typeface="+mj-lt"/>
              </a:rPr>
              <a:t> con del </a:t>
            </a:r>
            <a:r>
              <a:rPr lang="it-IT" b="1" i="1" dirty="0" err="1" smtClean="0">
                <a:latin typeface="+mj-lt"/>
              </a:rPr>
              <a:t>prezzemelo</a:t>
            </a:r>
            <a:r>
              <a:rPr lang="it-IT" b="1" i="1" dirty="0" smtClean="0">
                <a:latin typeface="+mj-lt"/>
              </a:rPr>
              <a:t>.</a:t>
            </a:r>
          </a:p>
          <a:p>
            <a:endParaRPr lang="it-IT" dirty="0"/>
          </a:p>
        </p:txBody>
      </p:sp>
      <p:pic>
        <p:nvPicPr>
          <p:cNvPr id="4098" name="Picture 2" descr="C:\Users\ALLIEVO\Desktop\Foto pizza\IMG-20170420-WA003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928670"/>
            <a:ext cx="2035983"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Users\ALLIEVO\Desktop\Foto pizza\IMG-20170420-WA00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5943" y="836712"/>
            <a:ext cx="2571757" cy="1928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C:\Users\ALLIEVO\Desktop\Foto pizza\IMG-20170420-WA00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667009">
            <a:off x="244531" y="4352624"/>
            <a:ext cx="2131486" cy="1598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1" name="Picture 5" descr="C:\Users\ALLIEVO\Desktop\Foto pizza\IMG-20170420-WA00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6243115" y="3425429"/>
            <a:ext cx="2147478" cy="1889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tina da disegno">
  <a:themeElements>
    <a:clrScheme name="Puntina da disegno">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tina da disegno">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tina da disegno">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197</TotalTime>
  <Words>1646</Words>
  <Application>Microsoft Office PowerPoint</Application>
  <PresentationFormat>Presentazione su schermo (4:3)</PresentationFormat>
  <Paragraphs>117</Paragraphs>
  <Slides>21</Slides>
  <Notes>0</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21</vt:i4>
      </vt:variant>
    </vt:vector>
  </HeadingPairs>
  <TitlesOfParts>
    <vt:vector size="37" baseType="lpstr">
      <vt:lpstr>Algerian</vt:lpstr>
      <vt:lpstr>Arial</vt:lpstr>
      <vt:lpstr>Arial Black</vt:lpstr>
      <vt:lpstr>Baskerville Old Face</vt:lpstr>
      <vt:lpstr>Bauhaus 93</vt:lpstr>
      <vt:lpstr>Brush Script MT</vt:lpstr>
      <vt:lpstr>Calibri</vt:lpstr>
      <vt:lpstr>Constantia</vt:lpstr>
      <vt:lpstr>Cooper Black</vt:lpstr>
      <vt:lpstr>Eras Demi ITC</vt:lpstr>
      <vt:lpstr>Franklin Gothic Book</vt:lpstr>
      <vt:lpstr>Lucida Sans Unicode</vt:lpstr>
      <vt:lpstr>Rage Italic</vt:lpstr>
      <vt:lpstr>Roboto Slab</vt:lpstr>
      <vt:lpstr>Times New Roman</vt:lpstr>
      <vt:lpstr>Puntina da disegno</vt:lpstr>
      <vt:lpstr>Lavorazione della pizza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ALLIEVO</dc:creator>
  <cp:lastModifiedBy>rosario</cp:lastModifiedBy>
  <cp:revision>25</cp:revision>
  <dcterms:created xsi:type="dcterms:W3CDTF">2017-05-03T06:39:30Z</dcterms:created>
  <dcterms:modified xsi:type="dcterms:W3CDTF">2017-07-24T09:48:48Z</dcterms:modified>
</cp:coreProperties>
</file>