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8" r:id="rId2"/>
    <p:sldId id="263" r:id="rId3"/>
    <p:sldId id="259" r:id="rId4"/>
    <p:sldId id="260" r:id="rId5"/>
    <p:sldId id="261" r:id="rId6"/>
    <p:sldId id="262" r:id="rId7"/>
    <p:sldId id="264" r:id="rId8"/>
    <p:sldId id="265" r:id="rId9"/>
    <p:sldId id="266" r:id="rId10"/>
    <p:sldId id="267" r:id="rId11"/>
    <p:sldId id="268" r:id="rId12"/>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511"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B77DDE5-E6D7-4D3E-B1E2-03D726BC3A34}" type="datetimeFigureOut">
              <a:rPr lang="it-IT"/>
              <a:pPr>
                <a:defRPr/>
              </a:pPr>
              <a:t>26/07/2017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BA7A965-003D-4995-95C4-365E821435AB}"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9459"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946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BA045F-1925-4D0E-85E8-A9EDD542156D}" type="slidenum">
              <a:rPr lang="it-IT"/>
              <a:pPr fontAlgn="base">
                <a:spcBef>
                  <a:spcPct val="0"/>
                </a:spcBef>
                <a:spcAft>
                  <a:spcPct val="0"/>
                </a:spcAft>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gradFill rotWithShape="1">
          <a:gsLst>
            <a:gs pos="0">
              <a:srgbClr val="8C8E94"/>
            </a:gs>
            <a:gs pos="30000">
              <a:srgbClr val="A8AAB2"/>
            </a:gs>
            <a:gs pos="100000">
              <a:srgbClr val="DADDE6"/>
            </a:gs>
          </a:gsLst>
          <a:lin ang="12960000"/>
        </a:gradFill>
        <a:effectLst/>
      </p:bgPr>
    </p:bg>
    <p:spTree>
      <p:nvGrpSpPr>
        <p:cNvPr id="1" name=""/>
        <p:cNvGrpSpPr/>
        <p:nvPr/>
      </p:nvGrpSpPr>
      <p:grpSpPr>
        <a:xfrm>
          <a:off x="0" y="0"/>
          <a:ext cx="0" cy="0"/>
          <a:chOff x="0" y="0"/>
          <a:chExt cx="0" cy="0"/>
        </a:xfrm>
      </p:grpSpPr>
      <p:sp>
        <p:nvSpPr>
          <p:cNvPr id="4" name="Figura a mano libera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igura a mano libera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olo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it-IT" smtClean="0"/>
              <a:t>Fare clic per modificare lo stile del titolo</a:t>
            </a:r>
            <a:endParaRPr lang="en-US"/>
          </a:p>
        </p:txBody>
      </p:sp>
      <p:sp>
        <p:nvSpPr>
          <p:cNvPr id="17" name="Sottotito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6" name="Segnaposto data 29"/>
          <p:cNvSpPr>
            <a:spLocks noGrp="1"/>
          </p:cNvSpPr>
          <p:nvPr>
            <p:ph type="dt" sz="half" idx="10"/>
          </p:nvPr>
        </p:nvSpPr>
        <p:spPr/>
        <p:txBody>
          <a:bodyPr/>
          <a:lstStyle>
            <a:lvl1pPr>
              <a:defRPr/>
            </a:lvl1pPr>
          </a:lstStyle>
          <a:p>
            <a:pPr>
              <a:defRPr/>
            </a:pPr>
            <a:fld id="{577DE6E3-2FF5-4175-B30B-AD03F78FA185}" type="datetimeFigureOut">
              <a:rPr lang="it-IT"/>
              <a:pPr>
                <a:defRPr/>
              </a:pPr>
              <a:t>26/07/2017</a:t>
            </a:fld>
            <a:endParaRPr lang="it-IT"/>
          </a:p>
        </p:txBody>
      </p:sp>
      <p:sp>
        <p:nvSpPr>
          <p:cNvPr id="7" name="Segnaposto piè di pagina 18"/>
          <p:cNvSpPr>
            <a:spLocks noGrp="1"/>
          </p:cNvSpPr>
          <p:nvPr>
            <p:ph type="ftr" sz="quarter" idx="11"/>
          </p:nvPr>
        </p:nvSpPr>
        <p:spPr/>
        <p:txBody>
          <a:bodyPr/>
          <a:lstStyle>
            <a:lvl1pPr>
              <a:defRPr/>
            </a:lvl1pPr>
          </a:lstStyle>
          <a:p>
            <a:pPr>
              <a:defRPr/>
            </a:pPr>
            <a:endParaRPr lang="it-IT"/>
          </a:p>
        </p:txBody>
      </p:sp>
      <p:sp>
        <p:nvSpPr>
          <p:cNvPr id="8" name="Segnaposto numero diapositiva 26"/>
          <p:cNvSpPr>
            <a:spLocks noGrp="1"/>
          </p:cNvSpPr>
          <p:nvPr>
            <p:ph type="sldNum" sz="quarter" idx="12"/>
          </p:nvPr>
        </p:nvSpPr>
        <p:spPr/>
        <p:txBody>
          <a:bodyPr/>
          <a:lstStyle>
            <a:lvl1pPr>
              <a:defRPr/>
            </a:lvl1pPr>
          </a:lstStyle>
          <a:p>
            <a:pPr>
              <a:defRPr/>
            </a:pPr>
            <a:fld id="{4A8B32C9-3115-49FC-A676-58E6F9A21144}"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9B856A9F-B52F-4F2B-BCD4-C651D7CE6E53}" type="datetimeFigureOut">
              <a:rPr lang="it-IT"/>
              <a:pPr>
                <a:defRPr/>
              </a:pPr>
              <a:t>26/07/2017</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BAE11F1C-5A9B-4E47-9A18-5FF854D0610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4F3E6D56-6EEE-4E06-8A88-32627EE5B7E3}" type="datetimeFigureOut">
              <a:rPr lang="it-IT"/>
              <a:pPr>
                <a:defRPr/>
              </a:pPr>
              <a:t>26/07/2017</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73571A5A-4833-43D6-B064-76A55A6387A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038A5419-24B4-4B47-BA44-C8C63A332902}" type="datetimeFigureOut">
              <a:rPr lang="it-IT"/>
              <a:pPr>
                <a:defRPr/>
              </a:pPr>
              <a:t>26/07/2017</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9F755522-C637-4A3A-9E6A-AE3212093A2A}"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0">
              <a:srgbClr val="8C8E94"/>
            </a:gs>
            <a:gs pos="30000">
              <a:srgbClr val="A8AAB2"/>
            </a:gs>
            <a:gs pos="100000">
              <a:srgbClr val="DADDE6"/>
            </a:gs>
          </a:gsLst>
          <a:lin ang="12960000"/>
        </a:gradFill>
        <a:effectLst/>
      </p:bgPr>
    </p:bg>
    <p:spTree>
      <p:nvGrpSpPr>
        <p:cNvPr id="1" name=""/>
        <p:cNvGrpSpPr/>
        <p:nvPr/>
      </p:nvGrpSpPr>
      <p:grpSpPr>
        <a:xfrm>
          <a:off x="0" y="0"/>
          <a:ext cx="0" cy="0"/>
          <a:chOff x="0" y="0"/>
          <a:chExt cx="0" cy="0"/>
        </a:xfrm>
      </p:grpSpPr>
      <p:sp>
        <p:nvSpPr>
          <p:cNvPr id="4" name="Figura a mano libera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igura a mano libera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o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Segnaposto data 3"/>
          <p:cNvSpPr>
            <a:spLocks noGrp="1"/>
          </p:cNvSpPr>
          <p:nvPr>
            <p:ph type="dt" sz="half" idx="10"/>
          </p:nvPr>
        </p:nvSpPr>
        <p:spPr/>
        <p:txBody>
          <a:bodyPr/>
          <a:lstStyle>
            <a:lvl1pPr>
              <a:defRPr/>
            </a:lvl1pPr>
          </a:lstStyle>
          <a:p>
            <a:pPr>
              <a:defRPr/>
            </a:pPr>
            <a:fld id="{AAF9F80D-DE92-4837-A65A-A57AEF71A92F}" type="datetimeFigureOut">
              <a:rPr lang="it-IT"/>
              <a:pPr>
                <a:defRPr/>
              </a:pPr>
              <a:t>26/07/2017</a:t>
            </a:fld>
            <a:endParaRPr lang="it-IT"/>
          </a:p>
        </p:txBody>
      </p:sp>
      <p:sp>
        <p:nvSpPr>
          <p:cNvPr id="7" name="Segnaposto piè di pagina 4"/>
          <p:cNvSpPr>
            <a:spLocks noGrp="1"/>
          </p:cNvSpPr>
          <p:nvPr>
            <p:ph type="ftr" sz="quarter" idx="11"/>
          </p:nvPr>
        </p:nvSpPr>
        <p:spPr/>
        <p:txBody>
          <a:bodyPr/>
          <a:lstStyle>
            <a:lvl1pPr>
              <a:defRPr/>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BCC09542-AC0E-4A3D-B84F-AEE792741751}"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143000"/>
          </a:xfrm>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FCCE6212-A47A-48AD-824C-A992C484179A}" type="datetimeFigureOut">
              <a:rPr lang="it-IT"/>
              <a:pPr>
                <a:defRPr/>
              </a:pPr>
              <a:t>26/07/2017</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EA7950FE-0966-46CB-AA65-5767CCCC49D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lstStyle>
          <a:p>
            <a:pPr>
              <a:defRPr/>
            </a:pPr>
            <a:fld id="{E8DDBD51-719A-4660-9225-7A9CDB26A0A1}" type="datetimeFigureOut">
              <a:rPr lang="it-IT"/>
              <a:pPr>
                <a:defRPr/>
              </a:pPr>
              <a:t>26/07/2017</a:t>
            </a:fld>
            <a:endParaRPr lang="it-IT"/>
          </a:p>
        </p:txBody>
      </p:sp>
      <p:sp>
        <p:nvSpPr>
          <p:cNvPr id="8" name="Segnaposto piè di pagina 7"/>
          <p:cNvSpPr>
            <a:spLocks noGrp="1"/>
          </p:cNvSpPr>
          <p:nvPr>
            <p:ph type="ftr" sz="quarter" idx="11"/>
          </p:nvPr>
        </p:nvSpPr>
        <p:spPr/>
        <p:txBody>
          <a:bodyPr/>
          <a:lstStyle>
            <a:lvl1pPr>
              <a:defRPr/>
            </a:lvl1pPr>
          </a:lstStyle>
          <a:p>
            <a:pPr>
              <a:defRPr/>
            </a:pPr>
            <a:endParaRPr lang="it-IT"/>
          </a:p>
        </p:txBody>
      </p:sp>
      <p:sp>
        <p:nvSpPr>
          <p:cNvPr id="9" name="Segnaposto numero diapositiva 8"/>
          <p:cNvSpPr>
            <a:spLocks noGrp="1"/>
          </p:cNvSpPr>
          <p:nvPr>
            <p:ph type="sldNum" sz="quarter" idx="12"/>
          </p:nvPr>
        </p:nvSpPr>
        <p:spPr/>
        <p:txBody>
          <a:bodyPr/>
          <a:lstStyle>
            <a:lvl1pPr>
              <a:defRPr/>
            </a:lvl1pPr>
          </a:lstStyle>
          <a:p>
            <a:pPr>
              <a:defRPr/>
            </a:pPr>
            <a:fld id="{8B301083-DBE8-48EF-9D06-A4133284DC2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143000"/>
          </a:xfrm>
        </p:spPr>
        <p:txBody>
          <a:bodyPr/>
          <a:lstStyle>
            <a:lvl1pPr algn="l">
              <a:defRPr sz="4600"/>
            </a:lvl1pPr>
          </a:lstStyle>
          <a:p>
            <a:r>
              <a:rPr lang="it-IT" smtClean="0"/>
              <a:t>Fare clic per modificare lo stile del titolo</a:t>
            </a:r>
            <a:endParaRPr lang="en-US"/>
          </a:p>
        </p:txBody>
      </p:sp>
      <p:sp>
        <p:nvSpPr>
          <p:cNvPr id="3" name="Segnaposto data 9"/>
          <p:cNvSpPr>
            <a:spLocks noGrp="1"/>
          </p:cNvSpPr>
          <p:nvPr>
            <p:ph type="dt" sz="half" idx="10"/>
          </p:nvPr>
        </p:nvSpPr>
        <p:spPr/>
        <p:txBody>
          <a:bodyPr/>
          <a:lstStyle>
            <a:lvl1pPr>
              <a:defRPr/>
            </a:lvl1pPr>
          </a:lstStyle>
          <a:p>
            <a:pPr>
              <a:defRPr/>
            </a:pPr>
            <a:fld id="{11C44C82-9BCE-424F-BE4C-D33C18B2FB81}" type="datetimeFigureOut">
              <a:rPr lang="it-IT"/>
              <a:pPr>
                <a:defRPr/>
              </a:pPr>
              <a:t>26/07/2017</a:t>
            </a:fld>
            <a:endParaRPr lang="it-IT"/>
          </a:p>
        </p:txBody>
      </p:sp>
      <p:sp>
        <p:nvSpPr>
          <p:cNvPr id="4" name="Segnaposto piè di pagina 21"/>
          <p:cNvSpPr>
            <a:spLocks noGrp="1"/>
          </p:cNvSpPr>
          <p:nvPr>
            <p:ph type="ftr" sz="quarter" idx="11"/>
          </p:nvPr>
        </p:nvSpPr>
        <p:spPr/>
        <p:txBody>
          <a:bodyPr/>
          <a:lstStyle>
            <a:lvl1pPr>
              <a:defRPr/>
            </a:lvl1pPr>
          </a:lstStyle>
          <a:p>
            <a:pPr>
              <a:defRPr/>
            </a:pPr>
            <a:endParaRPr lang="it-IT"/>
          </a:p>
        </p:txBody>
      </p:sp>
      <p:sp>
        <p:nvSpPr>
          <p:cNvPr id="5" name="Segnaposto numero diapositiva 17"/>
          <p:cNvSpPr>
            <a:spLocks noGrp="1"/>
          </p:cNvSpPr>
          <p:nvPr>
            <p:ph type="sldNum" sz="quarter" idx="12"/>
          </p:nvPr>
        </p:nvSpPr>
        <p:spPr/>
        <p:txBody>
          <a:bodyPr/>
          <a:lstStyle>
            <a:lvl1pPr>
              <a:defRPr/>
            </a:lvl1pPr>
          </a:lstStyle>
          <a:p>
            <a:pPr>
              <a:defRPr/>
            </a:pPr>
            <a:fld id="{D83A8556-1B5C-4C18-B438-9DDA5568B933}"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4D845096-4467-4647-9FD0-CD4BFB96284C}" type="datetimeFigureOut">
              <a:rPr lang="it-IT"/>
              <a:pPr>
                <a:defRPr/>
              </a:pPr>
              <a:t>26/07/2017</a:t>
            </a:fld>
            <a:endParaRPr lang="it-IT"/>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9EBFA25B-A620-407B-B6BE-B05533D7BF6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it-IT" smtClean="0"/>
              <a:t>Fare clic per modificare lo stile del titolo</a:t>
            </a:r>
            <a:endParaRPr lang="en-US"/>
          </a:p>
        </p:txBody>
      </p:sp>
      <p:sp>
        <p:nvSpPr>
          <p:cNvPr id="3" name="Segnaposto tes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lstStyle>
          <a:p>
            <a:pPr>
              <a:defRPr/>
            </a:pPr>
            <a:fld id="{FA30E368-C5EC-4C25-85C5-B99975162835}" type="datetimeFigureOut">
              <a:rPr lang="it-IT"/>
              <a:pPr>
                <a:defRPr/>
              </a:pPr>
              <a:t>26/07/2017</a:t>
            </a:fld>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a:xfrm>
            <a:off x="8156575" y="6421438"/>
            <a:ext cx="762000" cy="365125"/>
          </a:xfrm>
        </p:spPr>
        <p:txBody>
          <a:bodyPr/>
          <a:lstStyle>
            <a:lvl1pPr>
              <a:defRPr/>
            </a:lvl1pPr>
          </a:lstStyle>
          <a:p>
            <a:pPr>
              <a:defRPr/>
            </a:pPr>
            <a:fld id="{67F17494-05BC-42D1-96FB-E6D875C7686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it-IT" smtClean="0"/>
              <a:t>Fare clic per modificare lo stile del titolo</a:t>
            </a:r>
            <a:endParaRPr lang="en-US"/>
          </a:p>
        </p:txBody>
      </p:sp>
      <p:sp>
        <p:nvSpPr>
          <p:cNvPr id="3" name="Segnaposto immagin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pPr>
              <a:defRPr/>
            </a:pPr>
            <a:fld id="{5A9CE2BA-CE84-4E3C-8E01-6EA137A583FC}" type="datetimeFigureOut">
              <a:rPr lang="it-IT"/>
              <a:pPr>
                <a:defRPr/>
              </a:pPr>
              <a:t>26/07/2017</a:t>
            </a:fld>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D8ABBED4-A9D4-4B4F-A836-E06A81B5D51D}"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igura a mano libera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igura a mano liber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Segnaposto titolo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it-IT" smtClean="0"/>
              <a:t>Fare clic per modificare lo stile del titolo</a:t>
            </a:r>
            <a:endParaRPr lang="en-US" smtClean="0"/>
          </a:p>
        </p:txBody>
      </p:sp>
      <p:sp>
        <p:nvSpPr>
          <p:cNvPr id="1029" name="Segnaposto testo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C00D70E6-2901-47D0-BB14-2B5F04B9D40F}" type="datetimeFigureOut">
              <a:rPr lang="it-IT"/>
              <a:pPr>
                <a:defRPr/>
              </a:pPr>
              <a:t>26/07/2017</a:t>
            </a:fld>
            <a:endParaRPr lang="it-IT"/>
          </a:p>
        </p:txBody>
      </p:sp>
      <p:sp>
        <p:nvSpPr>
          <p:cNvPr id="22" name="Segnaposto piè di pagina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it-IT"/>
          </a:p>
        </p:txBody>
      </p:sp>
      <p:sp>
        <p:nvSpPr>
          <p:cNvPr id="18" name="Segnaposto numero diapositiva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5BD47409-EE6E-425D-87D0-7EDA5EA027DB}" type="slidenum">
              <a:rPr lang="it-IT"/>
              <a:pPr>
                <a:defRPr/>
              </a:pPr>
              <a:t>‹N›</a:t>
            </a:fld>
            <a:endParaRPr lang="it-IT"/>
          </a:p>
        </p:txBody>
      </p:sp>
    </p:spTree>
  </p:cSld>
  <p:clrMap bg1="dk1" tx1="lt1" bg2="dk2" tx2="lt2" accent1="accent1" accent2="accent2" accent3="accent3" accent4="accent4" accent5="accent5" accent6="accent6" hlink="hlink" folHlink="folHlink"/>
  <p:sldLayoutIdLst>
    <p:sldLayoutId id="2147483743" r:id="rId1"/>
    <p:sldLayoutId id="2147483737" r:id="rId2"/>
    <p:sldLayoutId id="2147483744" r:id="rId3"/>
    <p:sldLayoutId id="2147483738" r:id="rId4"/>
    <p:sldLayoutId id="2147483745" r:id="rId5"/>
    <p:sldLayoutId id="2147483739" r:id="rId6"/>
    <p:sldLayoutId id="2147483740" r:id="rId7"/>
    <p:sldLayoutId id="2147483746" r:id="rId8"/>
    <p:sldLayoutId id="2147483747" r:id="rId9"/>
    <p:sldLayoutId id="2147483741" r:id="rId10"/>
    <p:sldLayoutId id="2147483742"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B32C16"/>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F5CD2D"/>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google.it/url?sa=i&amp;rct=j&amp;q=&amp;esrc=s&amp;source=images&amp;cd=&amp;cad=rja&amp;uact=8&amp;ved=0ahUKEwiuhOKwsv7SAhWD2hoKHeDcCV0QjRwIBw&amp;url=http://www.siciliaagricoltura.it/2015/01/29/terre-di-bruca-presenta-la-sua-prima-riserva-un-nero-davola-al-100-prodotto-edizione-limitata/&amp;psig=AFQjCNHHxe90AXcy4CSEZnC90HD5XSjRww&amp;ust=1490968957946037" TargetMode="Externa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ttangolo 1"/>
          <p:cNvSpPr/>
          <p:nvPr/>
        </p:nvSpPr>
        <p:spPr>
          <a:xfrm>
            <a:off x="0" y="0"/>
            <a:ext cx="7072330" cy="3785652"/>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it-IT" sz="6000" b="1" spc="50" dirty="0">
                <a:ln w="11430"/>
                <a:solidFill>
                  <a:schemeClr val="bg1">
                    <a:lumMod val="20000"/>
                    <a:lumOff val="80000"/>
                  </a:schemeClr>
                </a:solidFill>
                <a:latin typeface="+mn-lt"/>
                <a:cs typeface="+mn-cs"/>
              </a:rPr>
              <a:t>“SICILIA      MEDITERRANEA:</a:t>
            </a:r>
          </a:p>
          <a:p>
            <a:pPr fontAlgn="auto">
              <a:spcBef>
                <a:spcPts val="0"/>
              </a:spcBef>
              <a:spcAft>
                <a:spcPts val="0"/>
              </a:spcAft>
              <a:defRPr/>
            </a:pPr>
            <a:r>
              <a:rPr lang="it-IT" sz="6000" b="1" spc="50" dirty="0">
                <a:ln w="11430"/>
                <a:solidFill>
                  <a:schemeClr val="bg1">
                    <a:lumMod val="20000"/>
                    <a:lumOff val="80000"/>
                  </a:schemeClr>
                </a:solidFill>
                <a:latin typeface="+mn-lt"/>
                <a:cs typeface="+mn-cs"/>
              </a:rPr>
              <a:t>TRA STORIA E    TRADIZIONE”</a:t>
            </a:r>
          </a:p>
        </p:txBody>
      </p:sp>
      <p:pic>
        <p:nvPicPr>
          <p:cNvPr id="8194" name="Picture 2" descr="Risultato immagine per SICILIA"/>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357686" y="3714752"/>
            <a:ext cx="4614857" cy="2884285"/>
          </a:xfrm>
          <a:prstGeom prst="roundRect">
            <a:avLst>
              <a:gd name="adj" fmla="val 8594"/>
            </a:avLst>
          </a:prstGeom>
          <a:solidFill>
            <a:srgbClr val="FFFFFF">
              <a:shade val="85000"/>
            </a:srgbClr>
          </a:solidFill>
          <a:ln>
            <a:noFill/>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42875"/>
            <a:ext cx="7358063" cy="369888"/>
          </a:xfrm>
          <a:prstGeom prst="rect">
            <a:avLst/>
          </a:prstGeom>
          <a:noFill/>
        </p:spPr>
        <p:txBody>
          <a:bodyPr>
            <a:spAutoFit/>
          </a:bodyPr>
          <a:lstStyle/>
          <a:p>
            <a:pPr fontAlgn="auto">
              <a:spcBef>
                <a:spcPts val="0"/>
              </a:spcBef>
              <a:spcAft>
                <a:spcPts val="0"/>
              </a:spcAft>
              <a:defRPr/>
            </a:pPr>
            <a:r>
              <a:rPr lang="it-IT" dirty="0">
                <a:solidFill>
                  <a:schemeClr val="bg2">
                    <a:lumMod val="10000"/>
                  </a:schemeClr>
                </a:solidFill>
                <a:latin typeface="+mn-lt"/>
                <a:cs typeface="+mn-cs"/>
              </a:rPr>
              <a:t> </a:t>
            </a:r>
          </a:p>
        </p:txBody>
      </p:sp>
      <p:sp>
        <p:nvSpPr>
          <p:cNvPr id="3" name="Rettangolo 2"/>
          <p:cNvSpPr/>
          <p:nvPr/>
        </p:nvSpPr>
        <p:spPr>
          <a:xfrm>
            <a:off x="0" y="0"/>
            <a:ext cx="6723315" cy="1107996"/>
          </a:xfrm>
          <a:prstGeom prst="rect">
            <a:avLst/>
          </a:prstGeom>
          <a:noFill/>
        </p:spPr>
        <p:txBody>
          <a:bodyPr wrap="none">
            <a:spAutoFit/>
          </a:bodyPr>
          <a:lstStyle/>
          <a:p>
            <a:pPr algn="ctr" fontAlgn="auto">
              <a:spcBef>
                <a:spcPts val="0"/>
              </a:spcBef>
              <a:spcAft>
                <a:spcPts val="0"/>
              </a:spcAft>
              <a:defRPr/>
            </a:pPr>
            <a:r>
              <a:rPr lang="it-IT"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TERZO GIORNO</a:t>
            </a:r>
          </a:p>
        </p:txBody>
      </p:sp>
      <p:pic>
        <p:nvPicPr>
          <p:cNvPr id="25602" name="Picture 2" descr="Risultato immagine per Scopello, Trapani"/>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21352083">
            <a:off x="369888" y="1268413"/>
            <a:ext cx="3590925" cy="2444750"/>
          </a:xfrm>
          <a:prstGeom prst="rect">
            <a:avLst/>
          </a:prstGeom>
          <a:ln>
            <a:noFill/>
          </a:ln>
          <a:effectLst>
            <a:outerShdw blurRad="190500" algn="tl" rotWithShape="0">
              <a:srgbClr val="000000">
                <a:alpha val="70000"/>
              </a:srgbClr>
            </a:outerShdw>
          </a:effectLst>
        </p:spPr>
      </p:pic>
      <p:pic>
        <p:nvPicPr>
          <p:cNvPr id="25604" name="Picture 4" descr="Risultato immagine per riserva dello zingar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37104">
            <a:off x="1865414" y="4136893"/>
            <a:ext cx="6048342" cy="25156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5606" name="Picture 6" descr="Risultato immagine per riserva dello zingar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250193">
            <a:off x="4602879" y="1086185"/>
            <a:ext cx="4439806" cy="2948309"/>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0"/>
            <a:ext cx="6429375" cy="6740525"/>
          </a:xfrm>
          <a:prstGeom prst="rect">
            <a:avLst/>
          </a:prstGeom>
          <a:noFill/>
        </p:spPr>
        <p:txBody>
          <a:bodyPr>
            <a:spAutoFit/>
          </a:bodyPr>
          <a:lstStyle/>
          <a:p>
            <a:pPr fontAlgn="auto">
              <a:spcBef>
                <a:spcPts val="0"/>
              </a:spcBef>
              <a:spcAft>
                <a:spcPts val="0"/>
              </a:spcAft>
              <a:defRPr/>
            </a:pPr>
            <a:r>
              <a:rPr lang="it-IT" sz="2400" dirty="0">
                <a:solidFill>
                  <a:schemeClr val="bg2">
                    <a:lumMod val="10000"/>
                  </a:schemeClr>
                </a:solidFill>
                <a:latin typeface="Agency FB" pitchFamily="34" charset="0"/>
                <a:cs typeface="+mn-cs"/>
              </a:rPr>
              <a:t>ORE 7.30/8.00: PRIMA COLAZIONE IN HOTEL</a:t>
            </a:r>
          </a:p>
          <a:p>
            <a:pPr fontAlgn="auto">
              <a:spcBef>
                <a:spcPts val="0"/>
              </a:spcBef>
              <a:spcAft>
                <a:spcPts val="0"/>
              </a:spcAft>
              <a:defRPr/>
            </a:pPr>
            <a:r>
              <a:rPr lang="it-IT" sz="2400" dirty="0">
                <a:solidFill>
                  <a:schemeClr val="bg2">
                    <a:lumMod val="10000"/>
                  </a:schemeClr>
                </a:solidFill>
                <a:latin typeface="Agency FB" pitchFamily="34" charset="0"/>
                <a:cs typeface="+mn-cs"/>
              </a:rPr>
              <a:t>ORE 9.00: PARTENZA PER SCOPELLO</a:t>
            </a:r>
          </a:p>
          <a:p>
            <a:pPr fontAlgn="auto">
              <a:spcBef>
                <a:spcPts val="0"/>
              </a:spcBef>
              <a:spcAft>
                <a:spcPts val="0"/>
              </a:spcAft>
              <a:defRPr/>
            </a:pPr>
            <a:r>
              <a:rPr lang="it-IT" sz="2400" dirty="0">
                <a:solidFill>
                  <a:schemeClr val="bg2">
                    <a:lumMod val="10000"/>
                  </a:schemeClr>
                </a:solidFill>
                <a:latin typeface="Agency FB" pitchFamily="34" charset="0"/>
                <a:cs typeface="+mn-cs"/>
              </a:rPr>
              <a:t>Costo transfer €40 pax. </a:t>
            </a: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r>
              <a:rPr lang="it-IT" sz="2400" dirty="0">
                <a:solidFill>
                  <a:schemeClr val="bg2">
                    <a:lumMod val="10000"/>
                  </a:schemeClr>
                </a:solidFill>
                <a:latin typeface="Agency FB" pitchFamily="34" charset="0"/>
                <a:cs typeface="+mn-cs"/>
              </a:rPr>
              <a:t>ORE 12.00: PRANZO AL RISTORANTE “TENUTE PLAJA”</a:t>
            </a:r>
          </a:p>
          <a:p>
            <a:pPr fontAlgn="auto">
              <a:spcBef>
                <a:spcPts val="0"/>
              </a:spcBef>
              <a:spcAft>
                <a:spcPts val="0"/>
              </a:spcAft>
              <a:defRPr/>
            </a:pPr>
            <a:r>
              <a:rPr lang="it-IT" sz="2400" dirty="0">
                <a:solidFill>
                  <a:schemeClr val="bg2">
                    <a:lumMod val="10000"/>
                  </a:schemeClr>
                </a:solidFill>
                <a:latin typeface="Agency FB" pitchFamily="34" charset="0"/>
                <a:cs typeface="+mn-cs"/>
              </a:rPr>
              <a:t>ORE 15.00: TRASFERIMENTO E VISITA ALLA RISERVA </a:t>
            </a:r>
          </a:p>
          <a:p>
            <a:pPr fontAlgn="auto">
              <a:spcBef>
                <a:spcPts val="0"/>
              </a:spcBef>
              <a:spcAft>
                <a:spcPts val="0"/>
              </a:spcAft>
              <a:defRPr/>
            </a:pPr>
            <a:r>
              <a:rPr lang="it-IT" sz="2400" dirty="0">
                <a:solidFill>
                  <a:schemeClr val="bg2">
                    <a:lumMod val="10000"/>
                  </a:schemeClr>
                </a:solidFill>
                <a:latin typeface="Agency FB" pitchFamily="34" charset="0"/>
                <a:cs typeface="+mn-cs"/>
              </a:rPr>
              <a:t>NATURALE DELLO ZINGARO</a:t>
            </a:r>
          </a:p>
          <a:p>
            <a:pPr fontAlgn="auto">
              <a:spcBef>
                <a:spcPts val="0"/>
              </a:spcBef>
              <a:spcAft>
                <a:spcPts val="0"/>
              </a:spcAft>
              <a:defRPr/>
            </a:pPr>
            <a:r>
              <a:rPr lang="it-IT" sz="2400" dirty="0">
                <a:solidFill>
                  <a:schemeClr val="bg2">
                    <a:lumMod val="10000"/>
                  </a:schemeClr>
                </a:solidFill>
                <a:latin typeface="Agency FB" pitchFamily="34" charset="0"/>
                <a:cs typeface="+mn-cs"/>
              </a:rPr>
              <a:t>ORE 19.00: RIENTRO IN HOTEL E TRASFERIMENTO ALL’AEREOPORTO</a:t>
            </a:r>
          </a:p>
          <a:p>
            <a:pPr fontAlgn="auto">
              <a:spcBef>
                <a:spcPts val="0"/>
              </a:spcBef>
              <a:spcAft>
                <a:spcPts val="0"/>
              </a:spcAft>
              <a:defRPr/>
            </a:pPr>
            <a:r>
              <a:rPr lang="it-IT" sz="2400" dirty="0">
                <a:solidFill>
                  <a:schemeClr val="bg2">
                    <a:lumMod val="10000"/>
                  </a:schemeClr>
                </a:solidFill>
                <a:latin typeface="Agency FB" pitchFamily="34" charset="0"/>
                <a:cs typeface="+mn-cs"/>
              </a:rPr>
              <a:t>ORE 22.05: PARTENZA DEL VOLO FR9092 CON ARRIVO ALL’AEREOPORTO “ORIO DAL SERIO”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BERGAMO</a:t>
            </a:r>
          </a:p>
        </p:txBody>
      </p:sp>
      <p:sp>
        <p:nvSpPr>
          <p:cNvPr id="3" name="Rettangolo 2"/>
          <p:cNvSpPr/>
          <p:nvPr/>
        </p:nvSpPr>
        <p:spPr>
          <a:xfrm>
            <a:off x="142875" y="1214438"/>
            <a:ext cx="4572000" cy="3140075"/>
          </a:xfrm>
          <a:prstGeom prst="rect">
            <a:avLst/>
          </a:prstGeom>
          <a:ln>
            <a:solidFill>
              <a:schemeClr val="bg1">
                <a:lumMod val="50000"/>
              </a:schemeClr>
            </a:solidFill>
          </a:ln>
        </p:spPr>
        <p:txBody>
          <a:bodyPr>
            <a:spAutoFit/>
          </a:bodyPr>
          <a:lstStyle/>
          <a:p>
            <a:pPr fontAlgn="auto">
              <a:spcBef>
                <a:spcPts val="0"/>
              </a:spcBef>
              <a:spcAft>
                <a:spcPts val="0"/>
              </a:spcAft>
              <a:defRPr/>
            </a:pPr>
            <a:r>
              <a:rPr lang="it-IT" dirty="0">
                <a:solidFill>
                  <a:schemeClr val="bg1">
                    <a:lumMod val="50000"/>
                  </a:schemeClr>
                </a:solidFill>
                <a:latin typeface="+mn-lt"/>
                <a:cs typeface="+mn-cs"/>
              </a:rPr>
              <a:t>Scopello è una località costiera italiana, frazione del comune di Castellammare del Golfo in provincia di Trapani.</a:t>
            </a:r>
          </a:p>
          <a:p>
            <a:pPr fontAlgn="auto">
              <a:spcBef>
                <a:spcPts val="0"/>
              </a:spcBef>
              <a:spcAft>
                <a:spcPts val="0"/>
              </a:spcAft>
              <a:defRPr/>
            </a:pPr>
            <a:r>
              <a:rPr lang="it-IT" dirty="0">
                <a:solidFill>
                  <a:schemeClr val="bg1">
                    <a:lumMod val="50000"/>
                  </a:schemeClr>
                </a:solidFill>
                <a:latin typeface="+mn-lt"/>
                <a:cs typeface="+mn-cs"/>
              </a:rPr>
              <a:t> L'abitato conta circa 118 residenti, cresciuto attorno ad un antico baglio, distante poco più di 10 km dal capoluogo comunale, che d'estate diventano circa 2.000. Nei pressi si trova la Riserva Naturale Orientata dello Zingaro e i "faraglioni di Scopello", con l'attigua tonnara.</a:t>
            </a:r>
          </a:p>
        </p:txBody>
      </p:sp>
      <p:pic>
        <p:nvPicPr>
          <p:cNvPr id="24578" name="Picture 2" descr="Risultato immagine per scopello"/>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64232">
            <a:off x="5558338" y="77966"/>
            <a:ext cx="3324843" cy="249363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4582" name="Picture 6" descr="Risultato immagine per riserva dello zi9ngar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1438048">
            <a:off x="5337175" y="2995613"/>
            <a:ext cx="3330575" cy="2214562"/>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6628738" cy="1107996"/>
          </a:xfrm>
          <a:prstGeom prst="rect">
            <a:avLst/>
          </a:prstGeom>
          <a:noFill/>
        </p:spPr>
        <p:txBody>
          <a:bodyPr wrap="none">
            <a:spAutoFit/>
          </a:bodyPr>
          <a:lstStyle/>
          <a:p>
            <a:pPr algn="ctr" fontAlgn="auto">
              <a:spcBef>
                <a:spcPts val="0"/>
              </a:spcBef>
              <a:spcAft>
                <a:spcPts val="0"/>
              </a:spcAft>
              <a:defRPr/>
            </a:pPr>
            <a:r>
              <a:rPr lang="it-IT"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PRIMO GIORNO</a:t>
            </a:r>
          </a:p>
        </p:txBody>
      </p:sp>
      <p:pic>
        <p:nvPicPr>
          <p:cNvPr id="33794" name="Picture 2" descr="Risultato immagine per ERIC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21297535">
            <a:off x="115652" y="1180301"/>
            <a:ext cx="4225397" cy="2818340"/>
          </a:xfrm>
          <a:prstGeom prst="rect">
            <a:avLst/>
          </a:prstGeom>
          <a:ln>
            <a:noFill/>
          </a:ln>
          <a:effectLst>
            <a:softEdge rad="112500"/>
          </a:effectLst>
        </p:spPr>
      </p:pic>
      <p:pic>
        <p:nvPicPr>
          <p:cNvPr id="33796" name="Picture 4" descr="Risultato immagine per ERIC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405431">
            <a:off x="4856748" y="1510316"/>
            <a:ext cx="3971471" cy="264599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33798" name="Picture 6" descr="Risultato immagine per ERIC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254094">
            <a:off x="2158205" y="4126374"/>
            <a:ext cx="3500462" cy="24731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14313"/>
            <a:ext cx="6643688" cy="3786187"/>
          </a:xfrm>
          <a:prstGeom prst="rect">
            <a:avLst/>
          </a:prstGeom>
          <a:noFill/>
        </p:spPr>
        <p:txBody>
          <a:bodyPr>
            <a:spAutoFit/>
          </a:bodyPr>
          <a:lstStyle/>
          <a:p>
            <a:pPr fontAlgn="auto">
              <a:spcBef>
                <a:spcPts val="0"/>
              </a:spcBef>
              <a:spcAft>
                <a:spcPts val="0"/>
              </a:spcAft>
              <a:defRPr/>
            </a:pPr>
            <a:r>
              <a:rPr lang="it-IT" sz="2400" dirty="0">
                <a:solidFill>
                  <a:schemeClr val="bg2">
                    <a:lumMod val="10000"/>
                  </a:schemeClr>
                </a:solidFill>
                <a:latin typeface="Agency FB" pitchFamily="34" charset="0"/>
                <a:cs typeface="+mn-cs"/>
              </a:rPr>
              <a:t>ORE 7.10: ARRIVO ALL’AEREOPORTO “ORIO DAL SERIO”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BERGAMO</a:t>
            </a:r>
          </a:p>
          <a:p>
            <a:pPr fontAlgn="auto">
              <a:spcBef>
                <a:spcPts val="0"/>
              </a:spcBef>
              <a:spcAft>
                <a:spcPts val="0"/>
              </a:spcAft>
              <a:defRPr/>
            </a:pPr>
            <a:r>
              <a:rPr lang="it-IT" sz="2400" dirty="0">
                <a:solidFill>
                  <a:schemeClr val="bg2">
                    <a:lumMod val="10000"/>
                  </a:schemeClr>
                </a:solidFill>
                <a:latin typeface="Agency FB" pitchFamily="34" charset="0"/>
                <a:cs typeface="+mn-cs"/>
              </a:rPr>
              <a:t>ORE 7.40: CHECK-IN DEL VOLO RYANER FR9091 PER TRAPANI</a:t>
            </a:r>
          </a:p>
          <a:p>
            <a:pPr fontAlgn="auto">
              <a:spcBef>
                <a:spcPts val="0"/>
              </a:spcBef>
              <a:spcAft>
                <a:spcPts val="0"/>
              </a:spcAft>
              <a:defRPr/>
            </a:pPr>
            <a:r>
              <a:rPr lang="it-IT" sz="2400" dirty="0">
                <a:solidFill>
                  <a:schemeClr val="bg2">
                    <a:lumMod val="10000"/>
                  </a:schemeClr>
                </a:solidFill>
                <a:latin typeface="Agency FB" pitchFamily="34" charset="0"/>
                <a:cs typeface="+mn-cs"/>
              </a:rPr>
              <a:t>ORE 8.25: IMBARCO DEL VOLO</a:t>
            </a:r>
          </a:p>
          <a:p>
            <a:pPr fontAlgn="auto">
              <a:spcBef>
                <a:spcPts val="0"/>
              </a:spcBef>
              <a:spcAft>
                <a:spcPts val="0"/>
              </a:spcAft>
              <a:defRPr/>
            </a:pPr>
            <a:r>
              <a:rPr lang="it-IT" sz="2400" dirty="0">
                <a:solidFill>
                  <a:schemeClr val="bg2">
                    <a:lumMod val="10000"/>
                  </a:schemeClr>
                </a:solidFill>
                <a:latin typeface="Agency FB" pitchFamily="34" charset="0"/>
                <a:cs typeface="+mn-cs"/>
              </a:rPr>
              <a:t>ORE 8.40: PARTENZA PER TRAPANI</a:t>
            </a:r>
          </a:p>
          <a:p>
            <a:pPr fontAlgn="auto">
              <a:spcBef>
                <a:spcPts val="0"/>
              </a:spcBef>
              <a:spcAft>
                <a:spcPts val="0"/>
              </a:spcAft>
              <a:defRPr/>
            </a:pPr>
            <a:r>
              <a:rPr lang="it-IT" sz="2400" dirty="0">
                <a:solidFill>
                  <a:schemeClr val="bg2">
                    <a:lumMod val="10000"/>
                  </a:schemeClr>
                </a:solidFill>
                <a:latin typeface="Agency FB" pitchFamily="34" charset="0"/>
                <a:cs typeface="+mn-cs"/>
              </a:rPr>
              <a:t>ORE 10.25: ARRIVO ALL’AEREOPORTO “VINCENZO FLORIO”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TRAPANI DOVE UN TRANSFER </a:t>
            </a:r>
            <a:r>
              <a:rPr lang="it-IT" sz="2400" dirty="0" err="1">
                <a:solidFill>
                  <a:schemeClr val="bg2">
                    <a:lumMod val="10000"/>
                  </a:schemeClr>
                </a:solidFill>
                <a:latin typeface="Agency FB" pitchFamily="34" charset="0"/>
                <a:cs typeface="+mn-cs"/>
              </a:rPr>
              <a:t>VI</a:t>
            </a:r>
            <a:r>
              <a:rPr lang="it-IT" sz="2400" dirty="0">
                <a:solidFill>
                  <a:schemeClr val="bg2">
                    <a:lumMod val="10000"/>
                  </a:schemeClr>
                </a:solidFill>
                <a:latin typeface="Agency FB" pitchFamily="34" charset="0"/>
                <a:cs typeface="+mn-cs"/>
              </a:rPr>
              <a:t> PORTERA</a:t>
            </a:r>
            <a:r>
              <a:rPr lang="el-GR" sz="2400" dirty="0">
                <a:solidFill>
                  <a:schemeClr val="bg2">
                    <a:lumMod val="10000"/>
                  </a:schemeClr>
                </a:solidFill>
                <a:latin typeface="+mn-lt"/>
                <a:cs typeface="+mn-cs"/>
              </a:rPr>
              <a:t>´</a:t>
            </a:r>
            <a:r>
              <a:rPr lang="it-IT" sz="2400" dirty="0">
                <a:solidFill>
                  <a:schemeClr val="bg2">
                    <a:lumMod val="10000"/>
                  </a:schemeClr>
                </a:solidFill>
                <a:latin typeface="Agency FB" pitchFamily="34" charset="0"/>
                <a:cs typeface="+mn-cs"/>
              </a:rPr>
              <a:t> IN HOTEL (costo 20€ pax.)</a:t>
            </a:r>
          </a:p>
          <a:p>
            <a:pPr fontAlgn="auto">
              <a:spcBef>
                <a:spcPts val="0"/>
              </a:spcBef>
              <a:spcAft>
                <a:spcPts val="0"/>
              </a:spcAft>
              <a:defRPr/>
            </a:pPr>
            <a:r>
              <a:rPr lang="it-IT" sz="2400" dirty="0">
                <a:solidFill>
                  <a:schemeClr val="bg2">
                    <a:lumMod val="10000"/>
                  </a:schemeClr>
                </a:solidFill>
                <a:latin typeface="Agency FB" pitchFamily="34" charset="0"/>
                <a:cs typeface="+mn-cs"/>
              </a:rPr>
              <a:t>ORE 10.45: ARRIVO E CHECK-IN AL “CRYSTAL HOTEL” ****</a:t>
            </a:r>
          </a:p>
          <a:p>
            <a:pPr fontAlgn="auto">
              <a:spcBef>
                <a:spcPts val="0"/>
              </a:spcBef>
              <a:spcAft>
                <a:spcPts val="0"/>
              </a:spcAft>
              <a:defRPr/>
            </a:pPr>
            <a:r>
              <a:rPr lang="it-IT" sz="2400" dirty="0">
                <a:solidFill>
                  <a:schemeClr val="bg2">
                    <a:lumMod val="10000"/>
                  </a:schemeClr>
                </a:solidFill>
                <a:latin typeface="Agency FB" pitchFamily="34" charset="0"/>
                <a:cs typeface="+mn-cs"/>
              </a:rPr>
              <a:t>SITEMAZIONE IN CAMERA DOPPIA CON SERVIZIO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B&amp;B</a:t>
            </a:r>
          </a:p>
          <a:p>
            <a:pPr fontAlgn="auto">
              <a:spcBef>
                <a:spcPts val="0"/>
              </a:spcBef>
              <a:spcAft>
                <a:spcPts val="0"/>
              </a:spcAft>
              <a:defRPr/>
            </a:pPr>
            <a:r>
              <a:rPr lang="it-IT" sz="2400" dirty="0">
                <a:solidFill>
                  <a:schemeClr val="bg2">
                    <a:lumMod val="10000"/>
                  </a:schemeClr>
                </a:solidFill>
                <a:latin typeface="Agency FB" pitchFamily="34" charset="0"/>
                <a:cs typeface="+mn-cs"/>
              </a:rPr>
              <a:t>(Costo €90 </a:t>
            </a:r>
            <a:r>
              <a:rPr lang="it-IT" sz="2400" dirty="0" err="1">
                <a:solidFill>
                  <a:schemeClr val="bg2">
                    <a:lumMod val="10000"/>
                  </a:schemeClr>
                </a:solidFill>
                <a:latin typeface="Agency FB" pitchFamily="34" charset="0"/>
                <a:cs typeface="+mn-cs"/>
              </a:rPr>
              <a:t>pp.pj.</a:t>
            </a:r>
            <a:r>
              <a:rPr lang="it-IT" sz="2400" dirty="0">
                <a:solidFill>
                  <a:schemeClr val="bg2">
                    <a:lumMod val="10000"/>
                  </a:schemeClr>
                </a:solidFill>
                <a:latin typeface="Agency FB" pitchFamily="34" charset="0"/>
                <a:cs typeface="+mn-cs"/>
              </a:rPr>
              <a:t>)</a:t>
            </a: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p:txBody>
      </p:sp>
      <p:sp>
        <p:nvSpPr>
          <p:cNvPr id="4" name="Rettangolo 3"/>
          <p:cNvSpPr/>
          <p:nvPr/>
        </p:nvSpPr>
        <p:spPr>
          <a:xfrm>
            <a:off x="142875" y="3643313"/>
            <a:ext cx="4572000" cy="2862262"/>
          </a:xfrm>
          <a:prstGeom prst="rect">
            <a:avLst/>
          </a:prstGeom>
          <a:ln>
            <a:solidFill>
              <a:schemeClr val="bg1">
                <a:lumMod val="50000"/>
              </a:schemeClr>
            </a:solidFill>
          </a:ln>
        </p:spPr>
        <p:txBody>
          <a:bodyPr>
            <a:spAutoFit/>
          </a:bodyPr>
          <a:lstStyle/>
          <a:p>
            <a:pPr fontAlgn="auto">
              <a:spcBef>
                <a:spcPts val="0"/>
              </a:spcBef>
              <a:spcAft>
                <a:spcPts val="0"/>
              </a:spcAft>
              <a:defRPr/>
            </a:pPr>
            <a:r>
              <a:rPr lang="it-IT" dirty="0">
                <a:solidFill>
                  <a:schemeClr val="bg1">
                    <a:lumMod val="50000"/>
                  </a:schemeClr>
                </a:solidFill>
                <a:latin typeface="+mn-lt"/>
                <a:cs typeface="+mn-cs"/>
              </a:rPr>
              <a:t>FH Crystal Hotel, ospitalità di alto livello e comfort in un’ubicazione strategica. In pieno centro città ed a pochi passi dal porto di Trapani da dove è possibile imbarcarsi per raggiungere in appena venti minuti le Isole Egadi, è una moderna ed efficiente struttura in grado di offrire un’ospitalità di alto livello, adatta a una clientela d’affari ma anche alle esigenze del turista.</a:t>
            </a:r>
          </a:p>
        </p:txBody>
      </p:sp>
      <p:pic>
        <p:nvPicPr>
          <p:cNvPr id="2052" name="Picture 4" descr="Risultato immagine per crystal hotel trapani"/>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21243696">
            <a:off x="4964224" y="4459105"/>
            <a:ext cx="3346020" cy="22317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0" name="Picture 2" descr="https://www.rivieratravel.co.uk/content/images/Hotel_Crystal_External_4_G_500_333_84_c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71726">
            <a:off x="5626650" y="2275059"/>
            <a:ext cx="3432456" cy="22860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0"/>
            <a:ext cx="7286625" cy="2308225"/>
          </a:xfrm>
          <a:prstGeom prst="rect">
            <a:avLst/>
          </a:prstGeom>
          <a:noFill/>
        </p:spPr>
        <p:txBody>
          <a:bodyPr>
            <a:spAutoFit/>
          </a:bodyPr>
          <a:lstStyle/>
          <a:p>
            <a:pPr fontAlgn="auto">
              <a:spcBef>
                <a:spcPts val="0"/>
              </a:spcBef>
              <a:spcAft>
                <a:spcPts val="0"/>
              </a:spcAft>
              <a:defRPr/>
            </a:pPr>
            <a:r>
              <a:rPr lang="it-IT" sz="2400" dirty="0">
                <a:solidFill>
                  <a:schemeClr val="bg2">
                    <a:lumMod val="10000"/>
                  </a:schemeClr>
                </a:solidFill>
                <a:latin typeface="Agency FB" pitchFamily="34" charset="0"/>
                <a:cs typeface="+mn-cs"/>
              </a:rPr>
              <a:t>ORE 12.00: PRANZO LIBERO</a:t>
            </a:r>
          </a:p>
          <a:p>
            <a:pPr fontAlgn="auto">
              <a:spcBef>
                <a:spcPts val="0"/>
              </a:spcBef>
              <a:spcAft>
                <a:spcPts val="0"/>
              </a:spcAft>
              <a:defRPr/>
            </a:pPr>
            <a:r>
              <a:rPr lang="it-IT" sz="2400" dirty="0">
                <a:solidFill>
                  <a:schemeClr val="bg2">
                    <a:lumMod val="10000"/>
                  </a:schemeClr>
                </a:solidFill>
                <a:latin typeface="Agency FB" pitchFamily="34" charset="0"/>
                <a:cs typeface="+mn-cs"/>
              </a:rPr>
              <a:t>CONSIGLIAMO VIVAMENTE IL RISTORANTE “ANTICHI SAPORI” UBICATO IN CORSO VITTORIO EMANUELE</a:t>
            </a:r>
          </a:p>
          <a:p>
            <a:pPr fontAlgn="auto">
              <a:spcBef>
                <a:spcPts val="0"/>
              </a:spcBef>
              <a:spcAft>
                <a:spcPts val="0"/>
              </a:spcAft>
              <a:defRPr/>
            </a:pPr>
            <a:r>
              <a:rPr lang="it-IT" sz="2400" dirty="0">
                <a:solidFill>
                  <a:schemeClr val="bg2">
                    <a:lumMod val="10000"/>
                  </a:schemeClr>
                </a:solidFill>
                <a:latin typeface="Agency FB" pitchFamily="34" charset="0"/>
                <a:cs typeface="+mn-cs"/>
              </a:rPr>
              <a:t>ORE 14.00: TRASFERIMENTO AD ERICE DOVE UNA GUIDA </a:t>
            </a:r>
            <a:r>
              <a:rPr lang="it-IT" sz="2400" dirty="0" err="1">
                <a:solidFill>
                  <a:schemeClr val="bg2">
                    <a:lumMod val="10000"/>
                  </a:schemeClr>
                </a:solidFill>
                <a:latin typeface="Agency FB" pitchFamily="34" charset="0"/>
                <a:cs typeface="+mn-cs"/>
              </a:rPr>
              <a:t>VI</a:t>
            </a:r>
            <a:r>
              <a:rPr lang="it-IT" sz="2400" dirty="0">
                <a:solidFill>
                  <a:schemeClr val="bg2">
                    <a:lumMod val="10000"/>
                  </a:schemeClr>
                </a:solidFill>
                <a:latin typeface="Agency FB" pitchFamily="34" charset="0"/>
                <a:cs typeface="+mn-cs"/>
              </a:rPr>
              <a:t> PORTERA</a:t>
            </a:r>
            <a:r>
              <a:rPr lang="el-GR" sz="2400" dirty="0">
                <a:solidFill>
                  <a:schemeClr val="bg2">
                    <a:lumMod val="10000"/>
                  </a:schemeClr>
                </a:solidFill>
                <a:latin typeface="+mn-lt"/>
                <a:cs typeface="+mn-cs"/>
              </a:rPr>
              <a:t>´</a:t>
            </a:r>
            <a:r>
              <a:rPr lang="it-IT" sz="2400" dirty="0">
                <a:solidFill>
                  <a:schemeClr val="bg2">
                    <a:lumMod val="10000"/>
                  </a:schemeClr>
                </a:solidFill>
                <a:latin typeface="Agency FB" pitchFamily="34" charset="0"/>
                <a:cs typeface="+mn-cs"/>
              </a:rPr>
              <a:t> ALLA SCOPERTA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SAPORI ANTICHI E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VECCHIE USANZE LOCALI.</a:t>
            </a:r>
          </a:p>
          <a:p>
            <a:pPr fontAlgn="auto">
              <a:spcBef>
                <a:spcPts val="0"/>
              </a:spcBef>
              <a:spcAft>
                <a:spcPts val="0"/>
              </a:spcAft>
              <a:defRPr/>
            </a:pPr>
            <a:r>
              <a:rPr lang="it-IT" sz="2400" dirty="0">
                <a:solidFill>
                  <a:schemeClr val="bg2">
                    <a:lumMod val="10000"/>
                  </a:schemeClr>
                </a:solidFill>
                <a:latin typeface="Agency FB" pitchFamily="34" charset="0"/>
                <a:cs typeface="+mn-cs"/>
              </a:rPr>
              <a:t>(Costo transfer + guida = 65€ pax.)</a:t>
            </a:r>
          </a:p>
        </p:txBody>
      </p:sp>
      <p:sp>
        <p:nvSpPr>
          <p:cNvPr id="3" name="Rettangolo 2"/>
          <p:cNvSpPr/>
          <p:nvPr/>
        </p:nvSpPr>
        <p:spPr>
          <a:xfrm>
            <a:off x="142875" y="2428875"/>
            <a:ext cx="4857750" cy="3970338"/>
          </a:xfrm>
          <a:prstGeom prst="rect">
            <a:avLst/>
          </a:prstGeom>
          <a:ln>
            <a:solidFill>
              <a:schemeClr val="bg1">
                <a:lumMod val="50000"/>
              </a:schemeClr>
            </a:solidFill>
          </a:ln>
        </p:spPr>
        <p:txBody>
          <a:bodyPr>
            <a:spAutoFit/>
          </a:bodyPr>
          <a:lstStyle/>
          <a:p>
            <a:pPr fontAlgn="auto">
              <a:spcBef>
                <a:spcPts val="0"/>
              </a:spcBef>
              <a:spcAft>
                <a:spcPts val="0"/>
              </a:spcAft>
              <a:defRPr/>
            </a:pPr>
            <a:r>
              <a:rPr lang="it-IT" dirty="0">
                <a:solidFill>
                  <a:schemeClr val="bg1">
                    <a:lumMod val="50000"/>
                  </a:schemeClr>
                </a:solidFill>
                <a:latin typeface="+mn-lt"/>
                <a:cs typeface="+mn-cs"/>
              </a:rPr>
              <a:t>Un sito di una bellezza indimenticabile caratterizza </a:t>
            </a:r>
            <a:r>
              <a:rPr lang="it-IT" b="1" dirty="0">
                <a:solidFill>
                  <a:schemeClr val="bg1">
                    <a:lumMod val="50000"/>
                  </a:schemeClr>
                </a:solidFill>
                <a:latin typeface="+mn-lt"/>
                <a:cs typeface="+mn-cs"/>
              </a:rPr>
              <a:t>Erice</a:t>
            </a:r>
            <a:r>
              <a:rPr lang="it-IT" dirty="0">
                <a:solidFill>
                  <a:schemeClr val="bg1">
                    <a:lumMod val="50000"/>
                  </a:schemeClr>
                </a:solidFill>
                <a:latin typeface="+mn-lt"/>
                <a:cs typeface="+mn-cs"/>
              </a:rPr>
              <a:t>, antica città </a:t>
            </a:r>
            <a:r>
              <a:rPr lang="it-IT" i="1" dirty="0">
                <a:solidFill>
                  <a:schemeClr val="bg1">
                    <a:lumMod val="50000"/>
                  </a:schemeClr>
                </a:solidFill>
                <a:latin typeface="+mn-lt"/>
                <a:cs typeface="+mn-cs"/>
              </a:rPr>
              <a:t>fenicia e greca</a:t>
            </a:r>
            <a:r>
              <a:rPr lang="it-IT" dirty="0">
                <a:solidFill>
                  <a:schemeClr val="bg1">
                    <a:lumMod val="50000"/>
                  </a:schemeClr>
                </a:solidFill>
                <a:latin typeface="+mn-lt"/>
                <a:cs typeface="+mn-cs"/>
              </a:rPr>
              <a:t>, arroccata a 751 m di altezza sul monte che porta lo stesso nome, coronato da un altopiano di forma triangolare a terrazza sul mare. Difesa da bastioni e mura, la città è un labirinto di stradine acciottolate e di varchi così stretti da permettere il passaggio di un solo uomo. Le case, serrate le une alle altre, hanno graziosi e curati cortili interni, difesi e protetti dalla vista dei passanti in modo che la vita familiare si svolga nella più completa intimità.</a:t>
            </a:r>
            <a:br>
              <a:rPr lang="it-IT" dirty="0">
                <a:solidFill>
                  <a:schemeClr val="bg1">
                    <a:lumMod val="50000"/>
                  </a:schemeClr>
                </a:solidFill>
                <a:latin typeface="+mn-lt"/>
                <a:cs typeface="+mn-cs"/>
              </a:rPr>
            </a:br>
            <a:endParaRPr lang="it-IT" dirty="0">
              <a:solidFill>
                <a:schemeClr val="bg1">
                  <a:lumMod val="50000"/>
                </a:schemeClr>
              </a:solidFill>
              <a:latin typeface="+mn-lt"/>
              <a:cs typeface="+mn-cs"/>
            </a:endParaRPr>
          </a:p>
        </p:txBody>
      </p:sp>
      <p:pic>
        <p:nvPicPr>
          <p:cNvPr id="1028" name="Picture 4" descr="Risultato immagine per eric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21271874">
            <a:off x="5554577" y="4274521"/>
            <a:ext cx="3086632" cy="231497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26" name="Picture 2" descr="https://foto.guidasicilia.it/2016/07/default-o/erice_torretta_04510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479274">
            <a:off x="5267664" y="1601012"/>
            <a:ext cx="3701408" cy="2776057"/>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42875" y="1000125"/>
            <a:ext cx="4357688" cy="3862388"/>
          </a:xfrm>
          <a:prstGeom prst="rect">
            <a:avLst/>
          </a:prstGeom>
          <a:noFill/>
          <a:ln w="9525">
            <a:solidFill>
              <a:schemeClr val="bg1">
                <a:lumMod val="50000"/>
              </a:schemeClr>
            </a:solidFill>
            <a:miter lim="800000"/>
            <a:headEnd/>
            <a:tailEnd/>
          </a:ln>
          <a:effectLst/>
        </p:spPr>
        <p:txBody>
          <a:bodyPr lIns="-6348" tIns="-7935" rIns="-6348" bIns="-7935" anchor="ctr">
            <a:spAutoFit/>
          </a:bodyPr>
          <a:lstStyle/>
          <a:p>
            <a:pPr>
              <a:defRPr/>
            </a:pPr>
            <a:r>
              <a:rPr lang="it-IT" dirty="0">
                <a:solidFill>
                  <a:schemeClr val="bg1">
                    <a:lumMod val="50000"/>
                  </a:schemeClr>
                </a:solidFill>
                <a:latin typeface="+mn-lt"/>
                <a:cs typeface="Times New Roman" pitchFamily="18" charset="0"/>
              </a:rPr>
              <a:t>Nasce così, "da tre chili di mandorle", la leggenda della </a:t>
            </a:r>
            <a:r>
              <a:rPr lang="it-IT" u="sng" dirty="0">
                <a:solidFill>
                  <a:schemeClr val="bg1">
                    <a:lumMod val="50000"/>
                  </a:schemeClr>
                </a:solidFill>
                <a:latin typeface="+mn-lt"/>
                <a:cs typeface="Times New Roman" pitchFamily="18" charset="0"/>
              </a:rPr>
              <a:t>Pasticceria Maria Grammatico</a:t>
            </a:r>
            <a:r>
              <a:rPr lang="it-IT" dirty="0">
                <a:solidFill>
                  <a:schemeClr val="bg1">
                    <a:lumMod val="50000"/>
                  </a:schemeClr>
                </a:solidFill>
                <a:latin typeface="+mn-lt"/>
                <a:cs typeface="Times New Roman" pitchFamily="18" charset="0"/>
              </a:rPr>
              <a:t> che, in un angolo incantato della Sicilia millenaria, segna il perfetto connubio tra arte e gusto, tra tradizione e sapore.</a:t>
            </a:r>
            <a:endParaRPr lang="it-IT" dirty="0">
              <a:solidFill>
                <a:schemeClr val="bg1">
                  <a:lumMod val="50000"/>
                </a:schemeClr>
              </a:solidFill>
              <a:latin typeface="+mn-lt"/>
              <a:cs typeface="Arial" pitchFamily="34" charset="0"/>
            </a:endParaRPr>
          </a:p>
          <a:p>
            <a:pPr eaLnBrk="0" hangingPunct="0">
              <a:defRPr/>
            </a:pPr>
            <a:r>
              <a:rPr lang="it-IT" dirty="0">
                <a:solidFill>
                  <a:schemeClr val="bg1">
                    <a:lumMod val="50000"/>
                  </a:schemeClr>
                </a:solidFill>
                <a:latin typeface="+mn-lt"/>
                <a:cs typeface="Times New Roman" pitchFamily="18" charset="0"/>
              </a:rPr>
              <a:t>Alla Pasticceria Maria Grammatico troverai Cannoli, Cassate Siciliane, Dolci di mandorle, Confetture e molto altro, potrai degustare, accompagnato dagli ottimi vini della tradizione sicula, i dolci e imparare i segreti dell'arte culinaria sicula dalla stessa Signora Maria Grammatico nel suggestivo ambiente ericino</a:t>
            </a:r>
            <a:r>
              <a:rPr lang="it-IT" dirty="0">
                <a:solidFill>
                  <a:schemeClr val="bg1">
                    <a:lumMod val="50000"/>
                  </a:schemeClr>
                </a:solidFill>
                <a:latin typeface="+mn-lt"/>
                <a:cs typeface="Arial" pitchFamily="34" charset="0"/>
              </a:rPr>
              <a:t>. </a:t>
            </a:r>
          </a:p>
        </p:txBody>
      </p:sp>
      <p:sp>
        <p:nvSpPr>
          <p:cNvPr id="4" name="CasellaDiTesto 3"/>
          <p:cNvSpPr txBox="1"/>
          <p:nvPr/>
        </p:nvSpPr>
        <p:spPr>
          <a:xfrm>
            <a:off x="0" y="0"/>
            <a:ext cx="6500813" cy="6740525"/>
          </a:xfrm>
          <a:prstGeom prst="rect">
            <a:avLst/>
          </a:prstGeom>
          <a:noFill/>
        </p:spPr>
        <p:txBody>
          <a:bodyPr>
            <a:spAutoFit/>
          </a:bodyPr>
          <a:lstStyle/>
          <a:p>
            <a:pPr fontAlgn="auto">
              <a:spcBef>
                <a:spcPts val="0"/>
              </a:spcBef>
              <a:spcAft>
                <a:spcPts val="0"/>
              </a:spcAft>
              <a:defRPr/>
            </a:pPr>
            <a:r>
              <a:rPr lang="it-IT" sz="2400" dirty="0">
                <a:solidFill>
                  <a:schemeClr val="bg2">
                    <a:lumMod val="10000"/>
                  </a:schemeClr>
                </a:solidFill>
                <a:latin typeface="Agency FB" pitchFamily="34" charset="0"/>
                <a:cs typeface="+mn-cs"/>
              </a:rPr>
              <a:t>ORE 17,00 ARRIVO E PARTECIPAZIONE AL LABORATORIO ALLA PASTICCERIA GRAMMATICO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ERICE</a:t>
            </a: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1">
                  <a:lumMod val="5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r>
              <a:rPr lang="it-IT" sz="2400" dirty="0">
                <a:solidFill>
                  <a:schemeClr val="bg2">
                    <a:lumMod val="10000"/>
                  </a:schemeClr>
                </a:solidFill>
                <a:latin typeface="Agency FB" pitchFamily="34" charset="0"/>
                <a:cs typeface="+mn-cs"/>
              </a:rPr>
              <a:t>Costo del corso €50 a persona</a:t>
            </a:r>
          </a:p>
          <a:p>
            <a:pPr fontAlgn="auto">
              <a:spcBef>
                <a:spcPts val="0"/>
              </a:spcBef>
              <a:spcAft>
                <a:spcPts val="0"/>
              </a:spcAft>
              <a:defRPr/>
            </a:pPr>
            <a:r>
              <a:rPr lang="it-IT" sz="2400" dirty="0">
                <a:solidFill>
                  <a:schemeClr val="bg2">
                    <a:lumMod val="10000"/>
                  </a:schemeClr>
                </a:solidFill>
                <a:latin typeface="Agency FB" pitchFamily="34" charset="0"/>
                <a:cs typeface="+mn-cs"/>
              </a:rPr>
              <a:t>ORE 20.00: CENA AL RISTORANTE “GLI ARCHI </a:t>
            </a:r>
            <a:r>
              <a:rPr lang="it-IT" sz="2400" dirty="0" err="1">
                <a:solidFill>
                  <a:schemeClr val="bg2">
                    <a:lumMod val="10000"/>
                  </a:schemeClr>
                </a:solidFill>
                <a:latin typeface="Agency FB" pitchFamily="34" charset="0"/>
                <a:cs typeface="+mn-cs"/>
              </a:rPr>
              <a:t>DI</a:t>
            </a:r>
            <a:endParaRPr lang="it-IT" sz="2400" dirty="0">
              <a:solidFill>
                <a:schemeClr val="bg2">
                  <a:lumMod val="10000"/>
                </a:schemeClr>
              </a:solidFill>
              <a:latin typeface="Agency FB" pitchFamily="34" charset="0"/>
              <a:cs typeface="+mn-cs"/>
            </a:endParaRPr>
          </a:p>
          <a:p>
            <a:pPr fontAlgn="auto">
              <a:spcBef>
                <a:spcPts val="0"/>
              </a:spcBef>
              <a:spcAft>
                <a:spcPts val="0"/>
              </a:spcAft>
              <a:defRPr/>
            </a:pPr>
            <a:r>
              <a:rPr lang="it-IT" sz="2400" dirty="0">
                <a:solidFill>
                  <a:schemeClr val="bg2">
                    <a:lumMod val="10000"/>
                  </a:schemeClr>
                </a:solidFill>
                <a:latin typeface="Agency FB" pitchFamily="34" charset="0"/>
                <a:cs typeface="+mn-cs"/>
              </a:rPr>
              <a:t>SAN CARLO” E RITORNO IN HOTEL</a:t>
            </a: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p:txBody>
      </p:sp>
      <p:pic>
        <p:nvPicPr>
          <p:cNvPr id="31748" name="Picture 4" descr="Risultato immagine per pasticceria grammatico eric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212812">
            <a:off x="4654072" y="982977"/>
            <a:ext cx="4151267" cy="2781791"/>
          </a:xfrm>
          <a:prstGeom prst="rect">
            <a:avLst/>
          </a:prstGeom>
          <a:ln>
            <a:noFill/>
          </a:ln>
          <a:effectLst>
            <a:softEdge rad="112500"/>
          </a:effectLst>
        </p:spPr>
      </p:pic>
      <p:pic>
        <p:nvPicPr>
          <p:cNvPr id="31752" name="Picture 8" descr="Risultato immagine per pasticceria grammatico eric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1428834">
            <a:off x="4823152" y="3951139"/>
            <a:ext cx="3857652" cy="275032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7651454" cy="1046440"/>
          </a:xfrm>
          <a:prstGeom prst="rect">
            <a:avLst/>
          </a:prstGeom>
          <a:noFill/>
        </p:spPr>
        <p:txBody>
          <a:bodyPr wrap="none">
            <a:spAutoFit/>
          </a:bodyPr>
          <a:lstStyle/>
          <a:p>
            <a:pPr algn="ctr" fontAlgn="auto">
              <a:spcBef>
                <a:spcPts val="0"/>
              </a:spcBef>
              <a:spcAft>
                <a:spcPts val="0"/>
              </a:spcAft>
              <a:defRPr/>
            </a:pPr>
            <a:r>
              <a:rPr lang="it-IT" sz="6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SECONDO GIORNO</a:t>
            </a:r>
          </a:p>
        </p:txBody>
      </p:sp>
      <p:pic>
        <p:nvPicPr>
          <p:cNvPr id="12291" name="Picture 4" descr="Risultati immagini per emporio bruca srl agricol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176807">
            <a:off x="3708400" y="3616325"/>
            <a:ext cx="5087938" cy="2892425"/>
          </a:xfrm>
          <a:prstGeom prst="rect">
            <a:avLst/>
          </a:prstGeom>
          <a:noFill/>
          <a:ln w="9525">
            <a:noFill/>
            <a:miter lim="800000"/>
            <a:headEnd/>
            <a:tailEnd/>
          </a:ln>
        </p:spPr>
      </p:pic>
      <p:pic>
        <p:nvPicPr>
          <p:cNvPr id="30722" name="Picture 2" descr="Risultato immagine per segesta"/>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21398184">
            <a:off x="293688" y="1147763"/>
            <a:ext cx="5119687" cy="2879725"/>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42875"/>
            <a:ext cx="7358063" cy="1938338"/>
          </a:xfrm>
          <a:prstGeom prst="rect">
            <a:avLst/>
          </a:prstGeom>
          <a:noFill/>
        </p:spPr>
        <p:txBody>
          <a:bodyPr>
            <a:spAutoFit/>
          </a:bodyPr>
          <a:lstStyle/>
          <a:p>
            <a:pPr fontAlgn="auto">
              <a:spcBef>
                <a:spcPts val="0"/>
              </a:spcBef>
              <a:spcAft>
                <a:spcPts val="0"/>
              </a:spcAft>
              <a:defRPr/>
            </a:pPr>
            <a:r>
              <a:rPr lang="it-IT" sz="2400" dirty="0">
                <a:solidFill>
                  <a:schemeClr val="bg2">
                    <a:lumMod val="10000"/>
                  </a:schemeClr>
                </a:solidFill>
                <a:latin typeface="Agency FB" pitchFamily="34" charset="0"/>
                <a:cs typeface="+mn-cs"/>
              </a:rPr>
              <a:t>ORE 7.30/8.00: PRIMA COLAZIONE IN HOTEL</a:t>
            </a:r>
          </a:p>
          <a:p>
            <a:pPr fontAlgn="auto">
              <a:spcBef>
                <a:spcPts val="0"/>
              </a:spcBef>
              <a:spcAft>
                <a:spcPts val="0"/>
              </a:spcAft>
              <a:defRPr/>
            </a:pPr>
            <a:r>
              <a:rPr lang="it-IT" sz="2400" dirty="0">
                <a:solidFill>
                  <a:schemeClr val="bg2">
                    <a:lumMod val="10000"/>
                  </a:schemeClr>
                </a:solidFill>
                <a:latin typeface="Agency FB" pitchFamily="34" charset="0"/>
                <a:cs typeface="+mn-cs"/>
              </a:rPr>
              <a:t>ORE 9.00: INCONTRO CON LA GUIDA E TRASFERIMENTO AL PARCO ARCHEOLOGICO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SEGESTA </a:t>
            </a:r>
          </a:p>
          <a:p>
            <a:pPr fontAlgn="auto">
              <a:spcBef>
                <a:spcPts val="0"/>
              </a:spcBef>
              <a:spcAft>
                <a:spcPts val="0"/>
              </a:spcAft>
              <a:defRPr/>
            </a:pPr>
            <a:r>
              <a:rPr lang="it-IT" sz="2400" dirty="0">
                <a:solidFill>
                  <a:schemeClr val="bg2">
                    <a:lumMod val="10000"/>
                  </a:schemeClr>
                </a:solidFill>
                <a:latin typeface="Agency FB" pitchFamily="34" charset="0"/>
                <a:cs typeface="+mn-cs"/>
              </a:rPr>
              <a:t>(costo transfer+guida+ingresso al parco = €85 pax.)   </a:t>
            </a:r>
          </a:p>
          <a:p>
            <a:pPr fontAlgn="auto">
              <a:spcBef>
                <a:spcPts val="0"/>
              </a:spcBef>
              <a:spcAft>
                <a:spcPts val="0"/>
              </a:spcAft>
              <a:defRPr/>
            </a:pPr>
            <a:r>
              <a:rPr lang="it-IT" sz="2400" dirty="0">
                <a:solidFill>
                  <a:schemeClr val="bg2">
                    <a:lumMod val="10000"/>
                  </a:schemeClr>
                </a:solidFill>
                <a:latin typeface="Agency FB" pitchFamily="34" charset="0"/>
                <a:cs typeface="+mn-cs"/>
              </a:rPr>
              <a:t>ORE 13.00: PRANZO AL “RELAIS ANGIMBE</a:t>
            </a:r>
            <a:r>
              <a:rPr lang="el-GR" sz="2400" dirty="0">
                <a:solidFill>
                  <a:schemeClr val="bg2">
                    <a:lumMod val="10000"/>
                  </a:schemeClr>
                </a:solidFill>
                <a:latin typeface="+mn-lt"/>
                <a:cs typeface="+mn-cs"/>
              </a:rPr>
              <a:t>´</a:t>
            </a:r>
            <a:r>
              <a:rPr lang="it-IT" sz="2400" dirty="0">
                <a:solidFill>
                  <a:schemeClr val="bg2">
                    <a:lumMod val="10000"/>
                  </a:schemeClr>
                </a:solidFill>
                <a:latin typeface="Agency FB" pitchFamily="34" charset="0"/>
                <a:cs typeface="+mn-cs"/>
              </a:rPr>
              <a:t>” </a:t>
            </a:r>
          </a:p>
        </p:txBody>
      </p:sp>
      <p:sp>
        <p:nvSpPr>
          <p:cNvPr id="3" name="Rettangolo 2"/>
          <p:cNvSpPr/>
          <p:nvPr/>
        </p:nvSpPr>
        <p:spPr>
          <a:xfrm>
            <a:off x="285750" y="2357438"/>
            <a:ext cx="4572000" cy="3786187"/>
          </a:xfrm>
          <a:prstGeom prst="rect">
            <a:avLst/>
          </a:prstGeom>
          <a:ln>
            <a:solidFill>
              <a:schemeClr val="bg1">
                <a:lumMod val="75000"/>
              </a:schemeClr>
            </a:solidFill>
          </a:ln>
        </p:spPr>
        <p:txBody>
          <a:bodyPr>
            <a:spAutoFit/>
          </a:bodyPr>
          <a:lstStyle/>
          <a:p>
            <a:pPr fontAlgn="auto">
              <a:spcBef>
                <a:spcPts val="0"/>
              </a:spcBef>
              <a:spcAft>
                <a:spcPts val="0"/>
              </a:spcAft>
              <a:defRPr/>
            </a:pPr>
            <a:r>
              <a:rPr lang="it-IT" sz="2000" b="1" dirty="0">
                <a:solidFill>
                  <a:schemeClr val="bg1">
                    <a:lumMod val="50000"/>
                  </a:schemeClr>
                </a:solidFill>
                <a:latin typeface="+mn-lt"/>
                <a:cs typeface="+mn-cs"/>
              </a:rPr>
              <a:t>Angimbé Relais...</a:t>
            </a:r>
            <a:br>
              <a:rPr lang="it-IT" sz="2000" b="1" dirty="0">
                <a:solidFill>
                  <a:schemeClr val="bg1">
                    <a:lumMod val="50000"/>
                  </a:schemeClr>
                </a:solidFill>
                <a:latin typeface="+mn-lt"/>
                <a:cs typeface="+mn-cs"/>
              </a:rPr>
            </a:br>
            <a:r>
              <a:rPr lang="it-IT" sz="2000" dirty="0">
                <a:solidFill>
                  <a:schemeClr val="bg1">
                    <a:lumMod val="50000"/>
                  </a:schemeClr>
                </a:solidFill>
                <a:latin typeface="+mn-lt"/>
                <a:cs typeface="+mn-cs"/>
              </a:rPr>
              <a:t>...una dimora privata della seconda metà dell'800, a soli 10 minuti dal sito archeologico di Segesta, offre ai suoi ospiti la gioia di momenti di totale relax ed armonia attraverso il suo charme fatto di elegante semplicità e funzionalità. Censita dalla Soprintendenza ai Beni Culturali della Provincia di Trapani è tra i "Beni d'interesse storico e paesaggistico della Sicilia". </a:t>
            </a:r>
          </a:p>
        </p:txBody>
      </p:sp>
      <p:pic>
        <p:nvPicPr>
          <p:cNvPr id="2050" name="Picture 2" descr="http://www.angimbe.it/photo_gallery/l-images/hotel-relais-angimbe-external-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205332">
            <a:off x="5502275" y="1385888"/>
            <a:ext cx="3417888" cy="2562225"/>
          </a:xfrm>
          <a:prstGeom prst="rect">
            <a:avLst/>
          </a:prstGeom>
          <a:ln>
            <a:noFill/>
          </a:ln>
          <a:effectLst>
            <a:outerShdw blurRad="190500" algn="tl" rotWithShape="0">
              <a:srgbClr val="000000">
                <a:alpha val="70000"/>
              </a:srgbClr>
            </a:outerShdw>
          </a:effectLst>
        </p:spPr>
      </p:pic>
      <p:pic>
        <p:nvPicPr>
          <p:cNvPr id="2052" name="Picture 4" descr="Risultato immagine per relais angimbè"/>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1337570">
            <a:off x="5288430" y="4262978"/>
            <a:ext cx="3214710" cy="20499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88" y="214313"/>
            <a:ext cx="3929062" cy="6186487"/>
          </a:xfrm>
          <a:prstGeom prst="rect">
            <a:avLst/>
          </a:prstGeom>
          <a:ln>
            <a:solidFill>
              <a:schemeClr val="bg1">
                <a:lumMod val="50000"/>
              </a:schemeClr>
            </a:solidFill>
          </a:ln>
        </p:spPr>
        <p:txBody>
          <a:bodyPr>
            <a:spAutoFit/>
          </a:bodyPr>
          <a:lstStyle/>
          <a:p>
            <a:pPr fontAlgn="auto">
              <a:spcBef>
                <a:spcPts val="0"/>
              </a:spcBef>
              <a:spcAft>
                <a:spcPts val="0"/>
              </a:spcAft>
              <a:defRPr/>
            </a:pPr>
            <a:r>
              <a:rPr lang="it-IT" sz="2200" dirty="0">
                <a:solidFill>
                  <a:schemeClr val="bg1">
                    <a:lumMod val="50000"/>
                  </a:schemeClr>
                </a:solidFill>
                <a:latin typeface="+mn-lt"/>
                <a:cs typeface="+mn-cs"/>
              </a:rPr>
              <a:t>Degustazione di carne </a:t>
            </a:r>
          </a:p>
          <a:p>
            <a:pPr fontAlgn="auto">
              <a:spcBef>
                <a:spcPts val="0"/>
              </a:spcBef>
              <a:spcAft>
                <a:spcPts val="0"/>
              </a:spcAft>
              <a:defRPr/>
            </a:pPr>
            <a:r>
              <a:rPr lang="it-IT" sz="2200" dirty="0">
                <a:solidFill>
                  <a:schemeClr val="bg1">
                    <a:lumMod val="50000"/>
                  </a:schemeClr>
                </a:solidFill>
                <a:latin typeface="+mn-lt"/>
                <a:cs typeface="+mn-cs"/>
              </a:rPr>
              <a:t>*****</a:t>
            </a:r>
          </a:p>
          <a:p>
            <a:pPr fontAlgn="auto">
              <a:spcBef>
                <a:spcPts val="0"/>
              </a:spcBef>
              <a:spcAft>
                <a:spcPts val="0"/>
              </a:spcAft>
              <a:defRPr/>
            </a:pPr>
            <a:r>
              <a:rPr lang="it-IT" sz="2200" dirty="0">
                <a:solidFill>
                  <a:schemeClr val="bg1">
                    <a:lumMod val="50000"/>
                  </a:schemeClr>
                </a:solidFill>
                <a:latin typeface="+mn-lt"/>
                <a:cs typeface="+mn-cs"/>
              </a:rPr>
              <a:t>Millefoglie di manzo e verdure</a:t>
            </a:r>
          </a:p>
          <a:p>
            <a:pPr fontAlgn="auto">
              <a:spcBef>
                <a:spcPts val="0"/>
              </a:spcBef>
              <a:spcAft>
                <a:spcPts val="0"/>
              </a:spcAft>
              <a:defRPr/>
            </a:pPr>
            <a:r>
              <a:rPr lang="it-IT" sz="2200" dirty="0">
                <a:solidFill>
                  <a:schemeClr val="bg1">
                    <a:lumMod val="50000"/>
                  </a:schemeClr>
                </a:solidFill>
                <a:latin typeface="+mn-lt"/>
                <a:cs typeface="+mn-cs"/>
              </a:rPr>
              <a:t>*****</a:t>
            </a:r>
          </a:p>
          <a:p>
            <a:pPr fontAlgn="auto">
              <a:spcBef>
                <a:spcPts val="0"/>
              </a:spcBef>
              <a:spcAft>
                <a:spcPts val="0"/>
              </a:spcAft>
              <a:defRPr/>
            </a:pPr>
            <a:r>
              <a:rPr lang="it-IT" sz="2200" dirty="0">
                <a:solidFill>
                  <a:schemeClr val="bg1">
                    <a:lumMod val="50000"/>
                  </a:schemeClr>
                </a:solidFill>
                <a:latin typeface="+mn-lt"/>
                <a:cs typeface="+mn-cs"/>
              </a:rPr>
              <a:t>Busiate con lamelle di vitello e funghi di bosco</a:t>
            </a:r>
          </a:p>
          <a:p>
            <a:pPr fontAlgn="auto">
              <a:spcBef>
                <a:spcPts val="0"/>
              </a:spcBef>
              <a:spcAft>
                <a:spcPts val="0"/>
              </a:spcAft>
              <a:defRPr/>
            </a:pPr>
            <a:r>
              <a:rPr lang="it-IT" sz="2200" dirty="0">
                <a:solidFill>
                  <a:schemeClr val="bg1">
                    <a:lumMod val="50000"/>
                  </a:schemeClr>
                </a:solidFill>
                <a:latin typeface="+mn-lt"/>
                <a:cs typeface="+mn-cs"/>
              </a:rPr>
              <a:t>***** </a:t>
            </a:r>
          </a:p>
          <a:p>
            <a:pPr fontAlgn="auto">
              <a:spcBef>
                <a:spcPts val="0"/>
              </a:spcBef>
              <a:spcAft>
                <a:spcPts val="0"/>
              </a:spcAft>
              <a:defRPr/>
            </a:pPr>
            <a:r>
              <a:rPr lang="it-IT" sz="2200" dirty="0">
                <a:solidFill>
                  <a:schemeClr val="bg1">
                    <a:lumMod val="50000"/>
                  </a:schemeClr>
                </a:solidFill>
                <a:latin typeface="+mn-lt"/>
                <a:cs typeface="+mn-cs"/>
              </a:rPr>
              <a:t>Involtini di maiale in salsa al marsala </a:t>
            </a:r>
          </a:p>
          <a:p>
            <a:pPr fontAlgn="auto">
              <a:spcBef>
                <a:spcPts val="0"/>
              </a:spcBef>
              <a:spcAft>
                <a:spcPts val="0"/>
              </a:spcAft>
              <a:defRPr/>
            </a:pPr>
            <a:r>
              <a:rPr lang="it-IT" sz="2200" dirty="0">
                <a:solidFill>
                  <a:schemeClr val="bg1">
                    <a:lumMod val="50000"/>
                  </a:schemeClr>
                </a:solidFill>
                <a:latin typeface="+mn-lt"/>
                <a:cs typeface="+mn-cs"/>
              </a:rPr>
              <a:t>***** </a:t>
            </a:r>
          </a:p>
          <a:p>
            <a:pPr fontAlgn="auto">
              <a:spcBef>
                <a:spcPts val="0"/>
              </a:spcBef>
              <a:spcAft>
                <a:spcPts val="0"/>
              </a:spcAft>
              <a:defRPr/>
            </a:pPr>
            <a:r>
              <a:rPr lang="it-IT" sz="2200" dirty="0">
                <a:solidFill>
                  <a:schemeClr val="bg1">
                    <a:lumMod val="50000"/>
                  </a:schemeClr>
                </a:solidFill>
                <a:latin typeface="+mn-lt"/>
                <a:cs typeface="+mn-cs"/>
              </a:rPr>
              <a:t>Contorno del giorno </a:t>
            </a:r>
          </a:p>
          <a:p>
            <a:pPr fontAlgn="auto">
              <a:spcBef>
                <a:spcPts val="0"/>
              </a:spcBef>
              <a:spcAft>
                <a:spcPts val="0"/>
              </a:spcAft>
              <a:defRPr/>
            </a:pPr>
            <a:r>
              <a:rPr lang="it-IT" sz="2200" dirty="0">
                <a:solidFill>
                  <a:schemeClr val="bg1">
                    <a:lumMod val="50000"/>
                  </a:schemeClr>
                </a:solidFill>
                <a:latin typeface="+mn-lt"/>
                <a:cs typeface="+mn-cs"/>
              </a:rPr>
              <a:t>*****</a:t>
            </a:r>
          </a:p>
          <a:p>
            <a:pPr fontAlgn="auto">
              <a:spcBef>
                <a:spcPts val="0"/>
              </a:spcBef>
              <a:spcAft>
                <a:spcPts val="0"/>
              </a:spcAft>
              <a:defRPr/>
            </a:pPr>
            <a:r>
              <a:rPr lang="it-IT" sz="2200" dirty="0">
                <a:solidFill>
                  <a:schemeClr val="bg1">
                    <a:lumMod val="50000"/>
                  </a:schemeClr>
                </a:solidFill>
                <a:latin typeface="+mn-lt"/>
                <a:cs typeface="+mn-cs"/>
              </a:rPr>
              <a:t>Dessert della casa </a:t>
            </a:r>
          </a:p>
          <a:p>
            <a:pPr fontAlgn="auto">
              <a:spcBef>
                <a:spcPts val="0"/>
              </a:spcBef>
              <a:spcAft>
                <a:spcPts val="0"/>
              </a:spcAft>
              <a:defRPr/>
            </a:pPr>
            <a:r>
              <a:rPr lang="it-IT" sz="2200" dirty="0">
                <a:solidFill>
                  <a:schemeClr val="bg1">
                    <a:lumMod val="50000"/>
                  </a:schemeClr>
                </a:solidFill>
                <a:latin typeface="+mn-lt"/>
                <a:cs typeface="+mn-cs"/>
              </a:rPr>
              <a:t>***** </a:t>
            </a:r>
          </a:p>
          <a:p>
            <a:pPr fontAlgn="auto">
              <a:spcBef>
                <a:spcPts val="0"/>
              </a:spcBef>
              <a:spcAft>
                <a:spcPts val="0"/>
              </a:spcAft>
              <a:defRPr/>
            </a:pPr>
            <a:r>
              <a:rPr lang="it-IT" sz="2200" dirty="0">
                <a:solidFill>
                  <a:schemeClr val="bg1">
                    <a:lumMod val="50000"/>
                  </a:schemeClr>
                </a:solidFill>
                <a:latin typeface="+mn-lt"/>
                <a:cs typeface="+mn-cs"/>
              </a:rPr>
              <a:t>Acqua minerale, 1 Calice di vino delle nostre colline </a:t>
            </a:r>
          </a:p>
          <a:p>
            <a:pPr fontAlgn="auto">
              <a:spcBef>
                <a:spcPts val="0"/>
              </a:spcBef>
              <a:spcAft>
                <a:spcPts val="0"/>
              </a:spcAft>
              <a:defRPr/>
            </a:pPr>
            <a:r>
              <a:rPr lang="it-IT" sz="2200" dirty="0">
                <a:solidFill>
                  <a:schemeClr val="bg1">
                    <a:lumMod val="50000"/>
                  </a:schemeClr>
                </a:solidFill>
                <a:latin typeface="+mn-lt"/>
                <a:cs typeface="+mn-cs"/>
              </a:rPr>
              <a:t> </a:t>
            </a:r>
          </a:p>
          <a:p>
            <a:pPr fontAlgn="auto">
              <a:spcBef>
                <a:spcPts val="0"/>
              </a:spcBef>
              <a:spcAft>
                <a:spcPts val="0"/>
              </a:spcAft>
              <a:defRPr/>
            </a:pPr>
            <a:r>
              <a:rPr lang="it-IT" sz="2200" dirty="0">
                <a:solidFill>
                  <a:schemeClr val="bg1">
                    <a:lumMod val="50000"/>
                  </a:schemeClr>
                </a:solidFill>
                <a:latin typeface="+mn-lt"/>
                <a:cs typeface="+mn-cs"/>
              </a:rPr>
              <a:t> € 30,00 per persona </a:t>
            </a:r>
          </a:p>
        </p:txBody>
      </p:sp>
      <p:pic>
        <p:nvPicPr>
          <p:cNvPr id="1026" name="Picture 2" descr="https://media-cdn.tripadvisor.com/media/photo-s/06/f3/1a/19/millefoglie-di-manzo.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21406111">
            <a:off x="5143504" y="785794"/>
            <a:ext cx="3309924" cy="264192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8" name="Picture 4" descr="Risultato immagine per Busiate con lamelle di vitello e funghi di bosc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85179">
            <a:off x="5006975" y="4219575"/>
            <a:ext cx="3643313" cy="203835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0"/>
            <a:ext cx="7358063" cy="6740525"/>
          </a:xfrm>
          <a:prstGeom prst="rect">
            <a:avLst/>
          </a:prstGeom>
          <a:noFill/>
        </p:spPr>
        <p:txBody>
          <a:bodyPr>
            <a:spAutoFit/>
          </a:bodyPr>
          <a:lstStyle/>
          <a:p>
            <a:pPr fontAlgn="auto">
              <a:spcBef>
                <a:spcPts val="0"/>
              </a:spcBef>
              <a:spcAft>
                <a:spcPts val="0"/>
              </a:spcAft>
              <a:defRPr/>
            </a:pPr>
            <a:r>
              <a:rPr lang="it-IT" sz="2400" dirty="0">
                <a:solidFill>
                  <a:schemeClr val="bg2">
                    <a:lumMod val="10000"/>
                  </a:schemeClr>
                </a:solidFill>
                <a:latin typeface="Agency FB" pitchFamily="34" charset="0"/>
                <a:cs typeface="+mn-cs"/>
              </a:rPr>
              <a:t>ORE 15.00: PARTENZA PER LE CANTINE “EMPORIO BRUCA S.r.l. AGRICOLA” DOVE SI PARTECIPERA</a:t>
            </a:r>
            <a:r>
              <a:rPr lang="el-GR" sz="2400" dirty="0">
                <a:solidFill>
                  <a:schemeClr val="bg2">
                    <a:lumMod val="10000"/>
                  </a:schemeClr>
                </a:solidFill>
                <a:latin typeface="+mn-lt"/>
                <a:cs typeface="+mn-cs"/>
              </a:rPr>
              <a:t>´</a:t>
            </a:r>
            <a:r>
              <a:rPr lang="it-IT" sz="2400" dirty="0">
                <a:solidFill>
                  <a:schemeClr val="bg2">
                    <a:lumMod val="10000"/>
                  </a:schemeClr>
                </a:solidFill>
                <a:latin typeface="Agency FB" pitchFamily="34" charset="0"/>
                <a:cs typeface="+mn-cs"/>
              </a:rPr>
              <a:t> AD UNA DEGUSTAZIONE </a:t>
            </a:r>
            <a:r>
              <a:rPr lang="it-IT" sz="2400" dirty="0" err="1">
                <a:solidFill>
                  <a:schemeClr val="bg2">
                    <a:lumMod val="10000"/>
                  </a:schemeClr>
                </a:solidFill>
                <a:latin typeface="Agency FB" pitchFamily="34" charset="0"/>
                <a:cs typeface="+mn-cs"/>
              </a:rPr>
              <a:t>DI</a:t>
            </a:r>
            <a:r>
              <a:rPr lang="it-IT" sz="2400" dirty="0">
                <a:solidFill>
                  <a:schemeClr val="bg2">
                    <a:lumMod val="10000"/>
                  </a:schemeClr>
                </a:solidFill>
                <a:latin typeface="Agency FB" pitchFamily="34" charset="0"/>
                <a:cs typeface="+mn-cs"/>
              </a:rPr>
              <a:t> VINO</a:t>
            </a: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endParaRPr lang="it-IT" sz="2400" dirty="0">
              <a:solidFill>
                <a:schemeClr val="bg2">
                  <a:lumMod val="10000"/>
                </a:schemeClr>
              </a:solidFill>
              <a:latin typeface="Agency FB" pitchFamily="34" charset="0"/>
              <a:cs typeface="+mn-cs"/>
            </a:endParaRPr>
          </a:p>
          <a:p>
            <a:pPr fontAlgn="auto">
              <a:spcBef>
                <a:spcPts val="0"/>
              </a:spcBef>
              <a:spcAft>
                <a:spcPts val="0"/>
              </a:spcAft>
              <a:defRPr/>
            </a:pPr>
            <a:r>
              <a:rPr lang="it-IT" sz="2400" dirty="0">
                <a:solidFill>
                  <a:schemeClr val="bg2">
                    <a:lumMod val="10000"/>
                  </a:schemeClr>
                </a:solidFill>
                <a:latin typeface="Agency FB" pitchFamily="34" charset="0"/>
                <a:cs typeface="+mn-cs"/>
              </a:rPr>
              <a:t>Costo degustazione €35 pax.</a:t>
            </a:r>
          </a:p>
          <a:p>
            <a:pPr fontAlgn="auto">
              <a:spcBef>
                <a:spcPts val="0"/>
              </a:spcBef>
              <a:spcAft>
                <a:spcPts val="0"/>
              </a:spcAft>
              <a:defRPr/>
            </a:pPr>
            <a:r>
              <a:rPr lang="it-IT" sz="2400" dirty="0">
                <a:solidFill>
                  <a:schemeClr val="bg2">
                    <a:lumMod val="10000"/>
                  </a:schemeClr>
                </a:solidFill>
                <a:latin typeface="Agency FB" pitchFamily="34" charset="0"/>
                <a:cs typeface="+mn-cs"/>
              </a:rPr>
              <a:t>ORE 19.30: RITORNO A TRAPANI, CENA LIBERA</a:t>
            </a:r>
          </a:p>
        </p:txBody>
      </p:sp>
      <p:sp>
        <p:nvSpPr>
          <p:cNvPr id="3" name="Rettangolo 2"/>
          <p:cNvSpPr/>
          <p:nvPr/>
        </p:nvSpPr>
        <p:spPr>
          <a:xfrm>
            <a:off x="142875" y="785813"/>
            <a:ext cx="4572000" cy="5078412"/>
          </a:xfrm>
          <a:prstGeom prst="rect">
            <a:avLst/>
          </a:prstGeom>
          <a:ln>
            <a:solidFill>
              <a:schemeClr val="bg1">
                <a:lumMod val="50000"/>
              </a:schemeClr>
            </a:solidFill>
          </a:ln>
        </p:spPr>
        <p:txBody>
          <a:bodyPr>
            <a:spAutoFit/>
          </a:bodyPr>
          <a:lstStyle/>
          <a:p>
            <a:pPr fontAlgn="auto">
              <a:spcBef>
                <a:spcPts val="0"/>
              </a:spcBef>
              <a:spcAft>
                <a:spcPts val="0"/>
              </a:spcAft>
              <a:defRPr/>
            </a:pPr>
            <a:r>
              <a:rPr lang="it-IT" dirty="0">
                <a:solidFill>
                  <a:schemeClr val="bg1">
                    <a:lumMod val="50000"/>
                  </a:schemeClr>
                </a:solidFill>
                <a:latin typeface="+mn-lt"/>
                <a:cs typeface="+mn-cs"/>
              </a:rPr>
              <a:t>Nel 2009 i fratelli Matteo e Daniele Barbera insieme all’amico Giuseppe </a:t>
            </a:r>
            <a:r>
              <a:rPr lang="it-IT" dirty="0" err="1">
                <a:solidFill>
                  <a:schemeClr val="bg1">
                    <a:lumMod val="50000"/>
                  </a:schemeClr>
                </a:solidFill>
                <a:latin typeface="+mn-lt"/>
                <a:cs typeface="+mn-cs"/>
              </a:rPr>
              <a:t>Blunda</a:t>
            </a:r>
            <a:r>
              <a:rPr lang="it-IT" dirty="0">
                <a:solidFill>
                  <a:schemeClr val="bg1">
                    <a:lumMod val="50000"/>
                  </a:schemeClr>
                </a:solidFill>
                <a:latin typeface="+mn-lt"/>
                <a:cs typeface="+mn-cs"/>
              </a:rPr>
              <a:t>, acquistato il sito aziendale di Bruca, splendido scenario alle pendici dell’area archeologica di Segesta, hanno deciso di creare una produzione di vini propri. Scopo primario, contando sulle esperienze agronomiche e enologiche acquisite negli anni, creare una produzione in grado di esprimere la vera atmosfera del territorio di questi splendidi vigneti. Grazie al successivo apporto tecnico dell’enologo</a:t>
            </a:r>
            <a:r>
              <a:rPr lang="it-IT" b="1" i="1" dirty="0">
                <a:solidFill>
                  <a:schemeClr val="bg1">
                    <a:lumMod val="50000"/>
                  </a:schemeClr>
                </a:solidFill>
                <a:latin typeface="+mn-lt"/>
                <a:cs typeface="+mn-cs"/>
              </a:rPr>
              <a:t> Vincenzo Bambina</a:t>
            </a:r>
            <a:r>
              <a:rPr lang="it-IT" dirty="0">
                <a:solidFill>
                  <a:schemeClr val="bg1">
                    <a:lumMod val="50000"/>
                  </a:schemeClr>
                </a:solidFill>
                <a:latin typeface="+mn-lt"/>
                <a:cs typeface="+mn-cs"/>
              </a:rPr>
              <a:t> e alle semplici e naturali tecniche di vinificazione applicate, l’azienda vuole esprimere attraverso i vini, le sensazioni percepite. In altre parole valorizzare il gusto e il piacere di bere, “semplicità di fare del buon vino”.</a:t>
            </a:r>
          </a:p>
        </p:txBody>
      </p:sp>
      <p:pic>
        <p:nvPicPr>
          <p:cNvPr id="22530" name="Picture 2" descr="Risultato immagine per terre di bruca"/>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198191">
            <a:off x="4887243" y="1476590"/>
            <a:ext cx="4200489" cy="207415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22532" name="Picture 4" descr="Risultato immagine per terre di bruca"/>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21376933">
            <a:off x="5140284" y="4121069"/>
            <a:ext cx="3791007" cy="222721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nologia">
  <a:themeElements>
    <a:clrScheme name="Personalizzato 3">
      <a:dk1>
        <a:srgbClr val="5D86D2"/>
      </a:dk1>
      <a:lt1>
        <a:srgbClr val="ACC1E8"/>
      </a:lt1>
      <a:dk2>
        <a:srgbClr val="D5D7D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171</TotalTime>
  <Words>666</Words>
  <Application>Microsoft Office PowerPoint</Application>
  <PresentationFormat>Presentazione su schermo (4:3)</PresentationFormat>
  <Paragraphs>96</Paragraphs>
  <Slides>11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vt:i4>
      </vt:variant>
    </vt:vector>
  </HeadingPairs>
  <TitlesOfParts>
    <vt:vector size="18" baseType="lpstr">
      <vt:lpstr>Agency FB</vt:lpstr>
      <vt:lpstr>Arial</vt:lpstr>
      <vt:lpstr>Calibri</vt:lpstr>
      <vt:lpstr>Franklin Gothic Book</vt:lpstr>
      <vt:lpstr>Times New Roman</vt:lpstr>
      <vt:lpstr>Wingdings 2</vt:lpstr>
      <vt:lpstr>Tecnologia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ALLIEVO6</dc:creator>
  <cp:lastModifiedBy>Rosario Martinico</cp:lastModifiedBy>
  <cp:revision>21</cp:revision>
  <dcterms:created xsi:type="dcterms:W3CDTF">2017-03-30T12:41:40Z</dcterms:created>
  <dcterms:modified xsi:type="dcterms:W3CDTF">2017-07-26T15:54:12Z</dcterms:modified>
</cp:coreProperties>
</file>