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59" r:id="rId4"/>
    <p:sldId id="260" r:id="rId5"/>
    <p:sldId id="261" r:id="rId6"/>
    <p:sldId id="262" r:id="rId7"/>
    <p:sldId id="266" r:id="rId8"/>
    <p:sldId id="263" r:id="rId9"/>
    <p:sldId id="264" r:id="rId10"/>
    <p:sldId id="265" r:id="rId11"/>
    <p:sldId id="273" r:id="rId12"/>
    <p:sldId id="267" r:id="rId13"/>
    <p:sldId id="268" r:id="rId14"/>
    <p:sldId id="269" r:id="rId15"/>
    <p:sldId id="270" r:id="rId16"/>
    <p:sldId id="271" r:id="rId17"/>
    <p:sldId id="272" r:id="rId18"/>
    <p:sldId id="274" r:id="rId19"/>
    <p:sldId id="276" r:id="rId2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11"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LLIEVO6\Downloads\UDA%20MATEMATIC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LLIEVO6\Downloads\UDA%20MATEMATIC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LLIEVO6\Downloads\UDA%20MATEMATIC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ALLIEVO6\Downloads\UDA%20MATEMATICA.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ALLIEVO6\Downloads\UDA%20MATEMATICA.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ALLIEVO6\Downloads\UDA%20MATEMATICA.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2.8589999353297077E-2"/>
          <c:y val="9.8434004474273154E-2"/>
          <c:w val="0.72087831261291813"/>
          <c:h val="0.90156599552572658"/>
        </c:manualLayout>
      </c:layout>
      <c:pie3DChart>
        <c:varyColors val="1"/>
        <c:ser>
          <c:idx val="0"/>
          <c:order val="0"/>
          <c:explosion val="7"/>
          <c:dPt>
            <c:idx val="0"/>
            <c:bubble3D val="0"/>
            <c:explosion val="18"/>
            <c:extLst>
              <c:ext xmlns:c16="http://schemas.microsoft.com/office/drawing/2014/chart" uri="{C3380CC4-5D6E-409C-BE32-E72D297353CC}">
                <c16:uniqueId val="{00000000-8CA1-42EA-B73D-A61D360B8BDD}"/>
              </c:ext>
            </c:extLst>
          </c:dPt>
          <c:dPt>
            <c:idx val="1"/>
            <c:bubble3D val="0"/>
            <c:explosion val="12"/>
            <c:extLst>
              <c:ext xmlns:c16="http://schemas.microsoft.com/office/drawing/2014/chart" uri="{C3380CC4-5D6E-409C-BE32-E72D297353CC}">
                <c16:uniqueId val="{00000001-8CA1-42EA-B73D-A61D360B8BDD}"/>
              </c:ext>
            </c:extLst>
          </c:dPt>
          <c:cat>
            <c:strRef>
              <c:f>Foglio1!$A$2:$A$3</c:f>
              <c:strCache>
                <c:ptCount val="2"/>
                <c:pt idx="0">
                  <c:v>SI, 67%</c:v>
                </c:pt>
                <c:pt idx="1">
                  <c:v>NO, 33%</c:v>
                </c:pt>
              </c:strCache>
            </c:strRef>
          </c:cat>
          <c:val>
            <c:numRef>
              <c:f>Foglio1!$B$2:$B$3</c:f>
              <c:numCache>
                <c:formatCode>General</c:formatCode>
                <c:ptCount val="2"/>
                <c:pt idx="0">
                  <c:v>10</c:v>
                </c:pt>
                <c:pt idx="1">
                  <c:v>5</c:v>
                </c:pt>
              </c:numCache>
            </c:numRef>
          </c:val>
          <c:extLst>
            <c:ext xmlns:c16="http://schemas.microsoft.com/office/drawing/2014/chart" uri="{C3380CC4-5D6E-409C-BE32-E72D297353CC}">
              <c16:uniqueId val="{00000002-8CA1-42EA-B73D-A61D360B8BDD}"/>
            </c:ext>
          </c:extLst>
        </c:ser>
        <c:dLbls>
          <c:showLegendKey val="0"/>
          <c:showVal val="0"/>
          <c:showCatName val="0"/>
          <c:showSerName val="0"/>
          <c:showPercent val="0"/>
          <c:showBubbleSize val="0"/>
          <c:showLeaderLines val="1"/>
        </c:dLbls>
      </c:pie3DChart>
    </c:plotArea>
    <c:legend>
      <c:legendPos val="r"/>
      <c:overlay val="0"/>
      <c:txPr>
        <a:bodyPr/>
        <a:lstStyle/>
        <a:p>
          <a:pPr>
            <a:defRPr sz="1600"/>
          </a:pPr>
          <a:endParaRPr lang="it-IT"/>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5.4286007217847876E-2"/>
          <c:y val="6.7093810008592519E-2"/>
          <c:w val="0.56512282644357115"/>
          <c:h val="0.90747903297932064"/>
        </c:manualLayout>
      </c:layout>
      <c:bar3DChart>
        <c:barDir val="col"/>
        <c:grouping val="clustered"/>
        <c:varyColors val="0"/>
        <c:ser>
          <c:idx val="0"/>
          <c:order val="0"/>
          <c:tx>
            <c:strRef>
              <c:f>Foglio1!$A$20</c:f>
              <c:strCache>
                <c:ptCount val="1"/>
                <c:pt idx="0">
                  <c:v>DURANTE I PASTI</c:v>
                </c:pt>
              </c:strCache>
            </c:strRef>
          </c:tx>
          <c:invertIfNegative val="0"/>
          <c:val>
            <c:numRef>
              <c:f>Foglio1!$B$20:$D$20</c:f>
              <c:numCache>
                <c:formatCode>General</c:formatCode>
                <c:ptCount val="3"/>
                <c:pt idx="1">
                  <c:v>0</c:v>
                </c:pt>
              </c:numCache>
            </c:numRef>
          </c:val>
          <c:extLst>
            <c:ext xmlns:c16="http://schemas.microsoft.com/office/drawing/2014/chart" uri="{C3380CC4-5D6E-409C-BE32-E72D297353CC}">
              <c16:uniqueId val="{00000000-30B8-44B1-807C-CDE67F7BB1CC}"/>
            </c:ext>
          </c:extLst>
        </c:ser>
        <c:ser>
          <c:idx val="1"/>
          <c:order val="1"/>
          <c:tx>
            <c:strRef>
              <c:f>Foglio1!$A$21</c:f>
              <c:strCache>
                <c:ptCount val="1"/>
                <c:pt idx="0">
                  <c:v>FUORI I PASTI, 70%</c:v>
                </c:pt>
              </c:strCache>
            </c:strRef>
          </c:tx>
          <c:invertIfNegative val="0"/>
          <c:val>
            <c:numRef>
              <c:f>Foglio1!$B$21:$D$21</c:f>
              <c:numCache>
                <c:formatCode>General</c:formatCode>
                <c:ptCount val="3"/>
                <c:pt idx="1">
                  <c:v>7</c:v>
                </c:pt>
              </c:numCache>
            </c:numRef>
          </c:val>
          <c:extLst>
            <c:ext xmlns:c16="http://schemas.microsoft.com/office/drawing/2014/chart" uri="{C3380CC4-5D6E-409C-BE32-E72D297353CC}">
              <c16:uniqueId val="{00000001-30B8-44B1-807C-CDE67F7BB1CC}"/>
            </c:ext>
          </c:extLst>
        </c:ser>
        <c:ser>
          <c:idx val="2"/>
          <c:order val="2"/>
          <c:tx>
            <c:strRef>
              <c:f>Foglio1!$A$22</c:f>
              <c:strCache>
                <c:ptCount val="1"/>
                <c:pt idx="0">
                  <c:v>ENTRAMBI, 30%</c:v>
                </c:pt>
              </c:strCache>
            </c:strRef>
          </c:tx>
          <c:invertIfNegative val="0"/>
          <c:val>
            <c:numRef>
              <c:f>Foglio1!$B$22:$D$22</c:f>
              <c:numCache>
                <c:formatCode>General</c:formatCode>
                <c:ptCount val="3"/>
                <c:pt idx="1">
                  <c:v>3</c:v>
                </c:pt>
              </c:numCache>
            </c:numRef>
          </c:val>
          <c:extLst>
            <c:ext xmlns:c16="http://schemas.microsoft.com/office/drawing/2014/chart" uri="{C3380CC4-5D6E-409C-BE32-E72D297353CC}">
              <c16:uniqueId val="{00000002-30B8-44B1-807C-CDE67F7BB1CC}"/>
            </c:ext>
          </c:extLst>
        </c:ser>
        <c:dLbls>
          <c:showLegendKey val="0"/>
          <c:showVal val="0"/>
          <c:showCatName val="0"/>
          <c:showSerName val="0"/>
          <c:showPercent val="0"/>
          <c:showBubbleSize val="0"/>
        </c:dLbls>
        <c:gapWidth val="150"/>
        <c:shape val="box"/>
        <c:axId val="114845568"/>
        <c:axId val="114847104"/>
        <c:axId val="0"/>
      </c:bar3DChart>
      <c:catAx>
        <c:axId val="114845568"/>
        <c:scaling>
          <c:orientation val="minMax"/>
        </c:scaling>
        <c:delete val="1"/>
        <c:axPos val="b"/>
        <c:majorTickMark val="out"/>
        <c:minorTickMark val="none"/>
        <c:tickLblPos val="none"/>
        <c:crossAx val="114847104"/>
        <c:crosses val="autoZero"/>
        <c:auto val="1"/>
        <c:lblAlgn val="ctr"/>
        <c:lblOffset val="100"/>
        <c:noMultiLvlLbl val="0"/>
      </c:catAx>
      <c:valAx>
        <c:axId val="114847104"/>
        <c:scaling>
          <c:orientation val="minMax"/>
        </c:scaling>
        <c:delete val="0"/>
        <c:axPos val="l"/>
        <c:majorGridlines/>
        <c:numFmt formatCode="General" sourceLinked="1"/>
        <c:majorTickMark val="out"/>
        <c:minorTickMark val="none"/>
        <c:tickLblPos val="nextTo"/>
        <c:crossAx val="114845568"/>
        <c:crosses val="autoZero"/>
        <c:crossBetween val="between"/>
      </c:valAx>
    </c:plotArea>
    <c:legend>
      <c:legendPos val="r"/>
      <c:overlay val="0"/>
      <c:txPr>
        <a:bodyPr/>
        <a:lstStyle/>
        <a:p>
          <a:pPr>
            <a:defRPr sz="1600"/>
          </a:pPr>
          <a:endParaRPr lang="it-IT"/>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a:t>QUANDO BEVONO DURANTE LA SETTIMANA?</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1988407699037624E-2"/>
          <c:y val="0.22246536891221941"/>
          <c:w val="0.91690048118985124"/>
          <c:h val="0.66155475357247129"/>
        </c:manualLayout>
      </c:layout>
      <c:bar3DChart>
        <c:barDir val="col"/>
        <c:grouping val="clustered"/>
        <c:varyColors val="0"/>
        <c:ser>
          <c:idx val="0"/>
          <c:order val="0"/>
          <c:tx>
            <c:strRef>
              <c:f>Foglio1!$B$60:$B$61</c:f>
              <c:strCache>
                <c:ptCount val="1"/>
                <c:pt idx="0">
                  <c:v>Frequenza /</c:v>
                </c:pt>
              </c:strCache>
            </c:strRef>
          </c:tx>
          <c:invertIfNegative val="0"/>
          <c:cat>
            <c:strRef>
              <c:f>Foglio1!$A$62:$A$63</c:f>
              <c:strCache>
                <c:ptCount val="2"/>
                <c:pt idx="0">
                  <c:v>WEEKEND, 90%</c:v>
                </c:pt>
                <c:pt idx="1">
                  <c:v>ENTRAMBI, 10%</c:v>
                </c:pt>
              </c:strCache>
            </c:strRef>
          </c:cat>
          <c:val>
            <c:numRef>
              <c:f>Foglio1!$B$62:$B$63</c:f>
              <c:numCache>
                <c:formatCode>General</c:formatCode>
                <c:ptCount val="2"/>
                <c:pt idx="0">
                  <c:v>9</c:v>
                </c:pt>
                <c:pt idx="1">
                  <c:v>1</c:v>
                </c:pt>
              </c:numCache>
            </c:numRef>
          </c:val>
          <c:extLst>
            <c:ext xmlns:c16="http://schemas.microsoft.com/office/drawing/2014/chart" uri="{C3380CC4-5D6E-409C-BE32-E72D297353CC}">
              <c16:uniqueId val="{00000000-4136-41E0-93A9-3B133C7FFA0D}"/>
            </c:ext>
          </c:extLst>
        </c:ser>
        <c:dLbls>
          <c:showLegendKey val="0"/>
          <c:showVal val="0"/>
          <c:showCatName val="0"/>
          <c:showSerName val="0"/>
          <c:showPercent val="0"/>
          <c:showBubbleSize val="0"/>
        </c:dLbls>
        <c:gapWidth val="75"/>
        <c:shape val="box"/>
        <c:axId val="66665472"/>
        <c:axId val="114853760"/>
        <c:axId val="0"/>
      </c:bar3DChart>
      <c:catAx>
        <c:axId val="66665472"/>
        <c:scaling>
          <c:orientation val="minMax"/>
        </c:scaling>
        <c:delete val="0"/>
        <c:axPos val="b"/>
        <c:numFmt formatCode="General" sourceLinked="0"/>
        <c:majorTickMark val="none"/>
        <c:minorTickMark val="none"/>
        <c:tickLblPos val="nextTo"/>
        <c:crossAx val="114853760"/>
        <c:crosses val="autoZero"/>
        <c:auto val="1"/>
        <c:lblAlgn val="ctr"/>
        <c:lblOffset val="100"/>
        <c:noMultiLvlLbl val="0"/>
      </c:catAx>
      <c:valAx>
        <c:axId val="114853760"/>
        <c:scaling>
          <c:orientation val="minMax"/>
        </c:scaling>
        <c:delete val="0"/>
        <c:axPos val="l"/>
        <c:majorGridlines/>
        <c:numFmt formatCode="General" sourceLinked="1"/>
        <c:majorTickMark val="none"/>
        <c:minorTickMark val="none"/>
        <c:tickLblPos val="nextTo"/>
        <c:crossAx val="66665472"/>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3.9215686274509803E-2"/>
          <c:y val="8.652900688298934E-2"/>
          <c:w val="0.64906654315269419"/>
          <c:h val="0.91347099311701052"/>
        </c:manualLayout>
      </c:layout>
      <c:pie3DChart>
        <c:varyColors val="1"/>
        <c:ser>
          <c:idx val="0"/>
          <c:order val="0"/>
          <c:dPt>
            <c:idx val="0"/>
            <c:bubble3D val="0"/>
            <c:explosion val="13"/>
            <c:extLst>
              <c:ext xmlns:c16="http://schemas.microsoft.com/office/drawing/2014/chart" uri="{C3380CC4-5D6E-409C-BE32-E72D297353CC}">
                <c16:uniqueId val="{00000000-D510-4232-8777-D6D3A4DFDE73}"/>
              </c:ext>
            </c:extLst>
          </c:dPt>
          <c:dPt>
            <c:idx val="1"/>
            <c:bubble3D val="0"/>
            <c:explosion val="18"/>
            <c:extLst>
              <c:ext xmlns:c16="http://schemas.microsoft.com/office/drawing/2014/chart" uri="{C3380CC4-5D6E-409C-BE32-E72D297353CC}">
                <c16:uniqueId val="{00000001-D510-4232-8777-D6D3A4DFDE73}"/>
              </c:ext>
            </c:extLst>
          </c:dPt>
          <c:cat>
            <c:strRef>
              <c:f>Foglio1!$A$40:$A$42</c:f>
              <c:strCache>
                <c:ptCount val="3"/>
                <c:pt idx="0">
                  <c:v>POCO, 40%</c:v>
                </c:pt>
                <c:pt idx="1">
                  <c:v>MEDIO, 50%</c:v>
                </c:pt>
                <c:pt idx="2">
                  <c:v>MOLTO, 10%</c:v>
                </c:pt>
              </c:strCache>
            </c:strRef>
          </c:cat>
          <c:val>
            <c:numRef>
              <c:f>Foglio1!$B$40:$B$42</c:f>
              <c:numCache>
                <c:formatCode>General</c:formatCode>
                <c:ptCount val="3"/>
                <c:pt idx="0">
                  <c:v>4</c:v>
                </c:pt>
                <c:pt idx="1">
                  <c:v>5</c:v>
                </c:pt>
                <c:pt idx="2">
                  <c:v>1</c:v>
                </c:pt>
              </c:numCache>
            </c:numRef>
          </c:val>
          <c:extLst>
            <c:ext xmlns:c16="http://schemas.microsoft.com/office/drawing/2014/chart" uri="{C3380CC4-5D6E-409C-BE32-E72D297353CC}">
              <c16:uniqueId val="{00000002-D510-4232-8777-D6D3A4DFDE73}"/>
            </c:ext>
          </c:extLst>
        </c:ser>
        <c:dLbls>
          <c:showLegendKey val="0"/>
          <c:showVal val="0"/>
          <c:showCatName val="0"/>
          <c:showSerName val="0"/>
          <c:showPercent val="0"/>
          <c:showBubbleSize val="0"/>
          <c:showLeaderLines val="1"/>
        </c:dLbls>
      </c:pie3DChart>
    </c:plotArea>
    <c:legend>
      <c:legendPos val="r"/>
      <c:overlay val="0"/>
      <c:txPr>
        <a:bodyPr/>
        <a:lstStyle/>
        <a:p>
          <a:pPr>
            <a:defRPr sz="1600"/>
          </a:pPr>
          <a:endParaRPr lang="it-IT"/>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a:t>QUANDO BEVONO DURANTE LA SETTIMANA?</a:t>
            </a:r>
          </a:p>
        </c:rich>
      </c:tx>
      <c:layout>
        <c:manualLayout>
          <c:xMode val="edge"/>
          <c:yMode val="edge"/>
          <c:x val="1.6054584973753266E-2"/>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1988407699037624E-2"/>
          <c:y val="0.22246536891221941"/>
          <c:w val="0.91690048118985124"/>
          <c:h val="0.66155475357247129"/>
        </c:manualLayout>
      </c:layout>
      <c:bar3DChart>
        <c:barDir val="col"/>
        <c:grouping val="clustered"/>
        <c:varyColors val="0"/>
        <c:ser>
          <c:idx val="0"/>
          <c:order val="0"/>
          <c:tx>
            <c:strRef>
              <c:f>Foglio1!$B$60:$B$61</c:f>
              <c:strCache>
                <c:ptCount val="1"/>
                <c:pt idx="0">
                  <c:v>Frequenza /</c:v>
                </c:pt>
              </c:strCache>
            </c:strRef>
          </c:tx>
          <c:invertIfNegative val="0"/>
          <c:cat>
            <c:strRef>
              <c:f>Foglio1!$A$62:$A$63</c:f>
              <c:strCache>
                <c:ptCount val="2"/>
                <c:pt idx="0">
                  <c:v>WEEKEND, 90%</c:v>
                </c:pt>
                <c:pt idx="1">
                  <c:v>ENTRAMBI, 10%</c:v>
                </c:pt>
              </c:strCache>
            </c:strRef>
          </c:cat>
          <c:val>
            <c:numRef>
              <c:f>Foglio1!$B$62:$B$63</c:f>
              <c:numCache>
                <c:formatCode>General</c:formatCode>
                <c:ptCount val="2"/>
                <c:pt idx="0">
                  <c:v>9</c:v>
                </c:pt>
                <c:pt idx="1">
                  <c:v>1</c:v>
                </c:pt>
              </c:numCache>
            </c:numRef>
          </c:val>
          <c:extLst>
            <c:ext xmlns:c16="http://schemas.microsoft.com/office/drawing/2014/chart" uri="{C3380CC4-5D6E-409C-BE32-E72D297353CC}">
              <c16:uniqueId val="{00000000-8B1B-47C8-A4EB-E92600044673}"/>
            </c:ext>
          </c:extLst>
        </c:ser>
        <c:dLbls>
          <c:showLegendKey val="0"/>
          <c:showVal val="0"/>
          <c:showCatName val="0"/>
          <c:showSerName val="0"/>
          <c:showPercent val="0"/>
          <c:showBubbleSize val="0"/>
        </c:dLbls>
        <c:gapWidth val="75"/>
        <c:shape val="box"/>
        <c:axId val="66687744"/>
        <c:axId val="66740992"/>
        <c:axId val="0"/>
      </c:bar3DChart>
      <c:catAx>
        <c:axId val="66687744"/>
        <c:scaling>
          <c:orientation val="minMax"/>
        </c:scaling>
        <c:delete val="0"/>
        <c:axPos val="b"/>
        <c:numFmt formatCode="General" sourceLinked="0"/>
        <c:majorTickMark val="none"/>
        <c:minorTickMark val="none"/>
        <c:tickLblPos val="nextTo"/>
        <c:crossAx val="66740992"/>
        <c:crosses val="autoZero"/>
        <c:auto val="1"/>
        <c:lblAlgn val="ctr"/>
        <c:lblOffset val="100"/>
        <c:noMultiLvlLbl val="0"/>
      </c:catAx>
      <c:valAx>
        <c:axId val="66740992"/>
        <c:scaling>
          <c:orientation val="minMax"/>
        </c:scaling>
        <c:delete val="0"/>
        <c:axPos val="l"/>
        <c:majorGridlines/>
        <c:numFmt formatCode="General" sourceLinked="1"/>
        <c:majorTickMark val="none"/>
        <c:minorTickMark val="none"/>
        <c:tickLblPos val="nextTo"/>
        <c:crossAx val="66687744"/>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it-IT" b="0"/>
              <a:t>COSA</a:t>
            </a:r>
            <a:r>
              <a:rPr lang="it-IT" b="0" baseline="0"/>
              <a:t> PREFERISCONO BERE GLI ALUNNI?</a:t>
            </a:r>
            <a:endParaRPr lang="it-IT" b="0"/>
          </a:p>
        </c:rich>
      </c:tx>
      <c:layout>
        <c:manualLayout>
          <c:xMode val="edge"/>
          <c:yMode val="edge"/>
          <c:x val="9.5415573053368504E-3"/>
          <c:y val="1.3888888888888919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Foglio1!$B$81</c:f>
              <c:strCache>
                <c:ptCount val="1"/>
                <c:pt idx="0">
                  <c:v>Frequenza</c:v>
                </c:pt>
              </c:strCache>
            </c:strRef>
          </c:tx>
          <c:explosion val="25"/>
          <c:cat>
            <c:strRef>
              <c:f>Foglio1!$A$82:$A$86</c:f>
              <c:strCache>
                <c:ptCount val="5"/>
                <c:pt idx="0">
                  <c:v>BIRRA, 35%</c:v>
                </c:pt>
                <c:pt idx="1">
                  <c:v>VINO, 19%</c:v>
                </c:pt>
                <c:pt idx="2">
                  <c:v>COCKTAIL, 27%</c:v>
                </c:pt>
                <c:pt idx="3">
                  <c:v>SUPERALCOLICI, 15%</c:v>
                </c:pt>
                <c:pt idx="4">
                  <c:v>ALTRO, 4%</c:v>
                </c:pt>
              </c:strCache>
            </c:strRef>
          </c:cat>
          <c:val>
            <c:numRef>
              <c:f>Foglio1!$B$82:$B$86</c:f>
              <c:numCache>
                <c:formatCode>General</c:formatCode>
                <c:ptCount val="5"/>
                <c:pt idx="0">
                  <c:v>9</c:v>
                </c:pt>
                <c:pt idx="1">
                  <c:v>5</c:v>
                </c:pt>
                <c:pt idx="2">
                  <c:v>7</c:v>
                </c:pt>
                <c:pt idx="3">
                  <c:v>4</c:v>
                </c:pt>
                <c:pt idx="4">
                  <c:v>1</c:v>
                </c:pt>
              </c:numCache>
            </c:numRef>
          </c:val>
          <c:extLst>
            <c:ext xmlns:c16="http://schemas.microsoft.com/office/drawing/2014/chart" uri="{C3380CC4-5D6E-409C-BE32-E72D297353CC}">
              <c16:uniqueId val="{00000000-AD8B-4553-8EA1-6C61333C8DA5}"/>
            </c:ext>
          </c:extLst>
        </c:ser>
        <c:dLbls>
          <c:showLegendKey val="0"/>
          <c:showVal val="0"/>
          <c:showCatName val="0"/>
          <c:showSerName val="0"/>
          <c:showPercent val="0"/>
          <c:showBubbleSize val="0"/>
          <c:showLeaderLines val="1"/>
        </c:dLbls>
      </c:pie3DChart>
    </c:plotArea>
    <c:legend>
      <c:legendPos val="r"/>
      <c:overlay val="0"/>
      <c:txPr>
        <a:bodyPr/>
        <a:lstStyle/>
        <a:p>
          <a:pPr>
            <a:defRPr sz="1600"/>
          </a:pPr>
          <a:endParaRPr lang="it-IT"/>
        </a:p>
      </c:txPr>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0.0078</cdr:x>
      <cdr:y>0.01007</cdr:y>
    </cdr:from>
    <cdr:to>
      <cdr:x>0.84211</cdr:x>
      <cdr:y>0.12081</cdr:y>
    </cdr:to>
    <cdr:sp macro="" textlink="">
      <cdr:nvSpPr>
        <cdr:cNvPr id="3" name="CasellaDiTesto 2"/>
        <cdr:cNvSpPr txBox="1"/>
      </cdr:nvSpPr>
      <cdr:spPr>
        <a:xfrm xmlns:a="http://schemas.openxmlformats.org/drawingml/2006/main">
          <a:off x="38100" y="28575"/>
          <a:ext cx="407670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100" dirty="0"/>
            <a:t>QUANTI</a:t>
          </a:r>
          <a:r>
            <a:rPr lang="it-IT" sz="1100" baseline="0" dirty="0"/>
            <a:t> ALUNNI BEVONO ALCOOL?</a:t>
          </a:r>
          <a:endParaRPr lang="it-IT"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D5F5772-89C9-4D0E-BDF8-23783FF97ADD}" type="datetimeFigureOut">
              <a:rPr lang="it-IT"/>
              <a:pPr>
                <a:defRPr/>
              </a:pPr>
              <a:t>26/07/2017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5FF7BA9-1B00-4D2F-A9F1-6F5A6F7D3CBC}"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51E5FD3-4FD8-4B25-ABE9-8EDAEDCE219D}" type="datetimeFigureOut">
              <a:rPr lang="it-IT"/>
              <a:pPr>
                <a:defRPr/>
              </a:pPr>
              <a:t>26/07/2017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0ADC05C-1BC3-4453-93AA-7FCC0521508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695093C-F9F4-42B6-80B8-1227857E75A0}" type="datetimeFigureOut">
              <a:rPr lang="it-IT"/>
              <a:pPr>
                <a:defRPr/>
              </a:pPr>
              <a:t>26/07/2017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ECDA51C-11AF-483F-906C-B4E5DD0CEF4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9F59E6C-8F97-4363-A836-4172B76D4E8A}" type="datetimeFigureOut">
              <a:rPr lang="it-IT"/>
              <a:pPr>
                <a:defRPr/>
              </a:pPr>
              <a:t>26/07/2017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337D120-8D38-4D24-9E0B-F9F205B64367}"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1331AEB-1501-4F1B-9715-A2774C9DDFA1}" type="datetimeFigureOut">
              <a:rPr lang="it-IT"/>
              <a:pPr>
                <a:defRPr/>
              </a:pPr>
              <a:t>26/07/2017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A6F0C9F-FF89-4300-BEEB-DF131B75E32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3BBC8A07-7483-44AD-B3D5-DC566177CE62}" type="datetimeFigureOut">
              <a:rPr lang="it-IT"/>
              <a:pPr>
                <a:defRPr/>
              </a:pPr>
              <a:t>26/07/2017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5C844FF-3985-43BA-BAEE-54740D02C30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CB208CE-9E3A-49E5-B56A-6B6CC562AB10}" type="datetimeFigureOut">
              <a:rPr lang="it-IT"/>
              <a:pPr>
                <a:defRPr/>
              </a:pPr>
              <a:t>26/07/2017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B136E78-A6AB-42F1-B46E-2214B83C34F0}"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EEE739B-9733-4453-996B-4C2D1A52DE7F}" type="datetimeFigureOut">
              <a:rPr lang="it-IT"/>
              <a:pPr>
                <a:defRPr/>
              </a:pPr>
              <a:t>26/07/2017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7AA1A96-B412-4815-B56C-892C8EE9B3B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D3211DC-588B-45A4-BC8C-AF732E6CC034}" type="datetimeFigureOut">
              <a:rPr lang="it-IT"/>
              <a:pPr>
                <a:defRPr/>
              </a:pPr>
              <a:t>26/07/2017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6194D25-A477-41E8-B907-A2B92EE93D48}"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F80D22D-1B1F-420A-A74E-F6E55042A7DC}" type="datetimeFigureOut">
              <a:rPr lang="it-IT"/>
              <a:pPr>
                <a:defRPr/>
              </a:pPr>
              <a:t>26/07/2017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FEFF2BE-D870-44A1-9011-5F5C3F65CF82}"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AF052D3-6A6B-43E6-B1DF-C4D05DBDEF63}" type="datetimeFigureOut">
              <a:rPr lang="it-IT"/>
              <a:pPr>
                <a:defRPr/>
              </a:pPr>
              <a:t>26/07/2017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AB2693B-CCA6-451C-9DB1-E96C2D2E75DC}"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4145C41-18E0-4E2A-BB07-ECA149F69F39}" type="datetimeFigureOut">
              <a:rPr lang="it-IT"/>
              <a:pPr>
                <a:defRPr/>
              </a:pPr>
              <a:t>26/07/2017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C055F44-BE74-4252-927F-91359EECFF6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765709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2° </a:t>
            </a:r>
            <a:r>
              <a:rPr lang="it-IT"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U.D.A.</a:t>
            </a: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A.S. 2016/2017</a:t>
            </a:r>
          </a:p>
        </p:txBody>
      </p:sp>
      <p:pic>
        <p:nvPicPr>
          <p:cNvPr id="1026" name="Picture 2" descr="Risultati immagini per SOCIALITA' ALIMENTA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20902">
            <a:off x="242888" y="998538"/>
            <a:ext cx="4500562" cy="3270250"/>
          </a:xfrm>
          <a:prstGeom prst="rect">
            <a:avLst/>
          </a:prstGeom>
          <a:noFill/>
          <a:ln w="9525">
            <a:noFill/>
            <a:miter lim="800000"/>
            <a:headEnd/>
            <a:tailEnd/>
          </a:ln>
        </p:spPr>
      </p:pic>
      <p:pic>
        <p:nvPicPr>
          <p:cNvPr id="1028" name="Picture 4" descr="Risultati immagini per CENA"/>
          <p:cNvPicPr>
            <a:picLocks noChangeAspect="1" noChangeArrowheads="1"/>
          </p:cNvPicPr>
          <p:nvPr/>
        </p:nvPicPr>
        <p:blipFill>
          <a:blip r:embed="rId3" cstate="print"/>
          <a:srcRect/>
          <a:stretch>
            <a:fillRect/>
          </a:stretch>
        </p:blipFill>
        <p:spPr bwMode="auto">
          <a:xfrm rot="412104">
            <a:off x="4240213" y="3505200"/>
            <a:ext cx="4675187" cy="3084513"/>
          </a:xfrm>
          <a:prstGeom prst="rect">
            <a:avLst/>
          </a:prstGeom>
          <a:noFill/>
          <a:ln w="9525">
            <a:noFill/>
            <a:miter lim="800000"/>
            <a:headEnd/>
            <a:tailEnd/>
          </a:ln>
        </p:spPr>
      </p:pic>
      <p:sp>
        <p:nvSpPr>
          <p:cNvPr id="5" name="Rettangolo 4"/>
          <p:cNvSpPr/>
          <p:nvPr/>
        </p:nvSpPr>
        <p:spPr>
          <a:xfrm>
            <a:off x="142844" y="2786058"/>
            <a:ext cx="881722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“LA SOCIALITA’ ALIMENTARE”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amond(in)">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6072188" y="285750"/>
          <a:ext cx="2428875" cy="2949575"/>
        </p:xfrm>
        <a:graphic>
          <a:graphicData uri="http://schemas.openxmlformats.org/drawingml/2006/table">
            <a:tbl>
              <a:tblPr/>
              <a:tblGrid>
                <a:gridCol w="1214446">
                  <a:extLst>
                    <a:ext uri="{9D8B030D-6E8A-4147-A177-3AD203B41FA5}">
                      <a16:colId xmlns:a16="http://schemas.microsoft.com/office/drawing/2014/main" val="20000"/>
                    </a:ext>
                  </a:extLst>
                </a:gridCol>
                <a:gridCol w="1214446">
                  <a:extLst>
                    <a:ext uri="{9D8B030D-6E8A-4147-A177-3AD203B41FA5}">
                      <a16:colId xmlns:a16="http://schemas.microsoft.com/office/drawing/2014/main" val="20001"/>
                    </a:ext>
                  </a:extLst>
                </a:gridCol>
              </a:tblGrid>
              <a:tr h="747861">
                <a:tc>
                  <a:txBody>
                    <a:bodyPr/>
                    <a:lstStyle/>
                    <a:p>
                      <a:pPr algn="l" fontAlgn="b"/>
                      <a:r>
                        <a:rPr lang="it-IT" sz="1800" b="0" i="0" u="none" strike="noStrike">
                          <a:solidFill>
                            <a:srgbClr val="000000"/>
                          </a:solidFill>
                          <a:latin typeface="Calibri"/>
                        </a:rPr>
                        <a:t>Modalità</a:t>
                      </a:r>
                    </a:p>
                  </a:txBody>
                  <a:tcPr marL="0" marR="0" marT="0" marB="0" anchor="b">
                    <a:lnL>
                      <a:noFill/>
                    </a:lnL>
                    <a:lnR>
                      <a:noFill/>
                    </a:lnR>
                    <a:lnT>
                      <a:noFill/>
                    </a:lnT>
                    <a:lnB>
                      <a:noFill/>
                    </a:lnB>
                  </a:tcPr>
                </a:tc>
                <a:tc>
                  <a:txBody>
                    <a:bodyPr/>
                    <a:lstStyle/>
                    <a:p>
                      <a:pPr algn="l" fontAlgn="b"/>
                      <a:r>
                        <a:rPr lang="it-IT" sz="1800" b="0" i="0" u="none" strike="noStrike">
                          <a:solidFill>
                            <a:srgbClr val="000000"/>
                          </a:solidFill>
                          <a:latin typeface="Calibri"/>
                        </a:rPr>
                        <a:t>Frequenza</a:t>
                      </a:r>
                    </a:p>
                  </a:txBody>
                  <a:tcPr marL="0" marR="0" marT="0" marB="0" anchor="b">
                    <a:lnL>
                      <a:noFill/>
                    </a:lnL>
                    <a:lnR>
                      <a:noFill/>
                    </a:lnR>
                    <a:lnT>
                      <a:noFill/>
                    </a:lnT>
                    <a:lnB>
                      <a:noFill/>
                    </a:lnB>
                  </a:tcPr>
                </a:tc>
                <a:extLst>
                  <a:ext uri="{0D108BD9-81ED-4DB2-BD59-A6C34878D82A}">
                    <a16:rowId xmlns:a16="http://schemas.microsoft.com/office/drawing/2014/main" val="10000"/>
                  </a:ext>
                </a:extLst>
              </a:tr>
              <a:tr h="457027">
                <a:tc>
                  <a:txBody>
                    <a:bodyPr/>
                    <a:lstStyle/>
                    <a:p>
                      <a:pPr algn="l" fontAlgn="b"/>
                      <a:r>
                        <a:rPr lang="it-IT" sz="1100" b="0" i="0" u="none" strike="noStrike">
                          <a:solidFill>
                            <a:srgbClr val="000000"/>
                          </a:solidFill>
                          <a:latin typeface="Calibri"/>
                        </a:rPr>
                        <a:t>BIRRA, 35%</a:t>
                      </a:r>
                    </a:p>
                  </a:txBody>
                  <a:tcPr marL="0" marR="0" marT="0" marB="0" anchor="b">
                    <a:lnL>
                      <a:noFill/>
                    </a:lnL>
                    <a:lnR>
                      <a:noFill/>
                    </a:lnR>
                    <a:lnT>
                      <a:noFill/>
                    </a:lnT>
                    <a:lnB>
                      <a:noFill/>
                    </a:lnB>
                  </a:tcPr>
                </a:tc>
                <a:tc>
                  <a:txBody>
                    <a:bodyPr/>
                    <a:lstStyle/>
                    <a:p>
                      <a:pPr algn="r" fontAlgn="b"/>
                      <a:r>
                        <a:rPr lang="it-IT" sz="1800" b="0" i="0" u="none" strike="noStrike">
                          <a:solidFill>
                            <a:srgbClr val="000000"/>
                          </a:solidFill>
                          <a:latin typeface="Calibri"/>
                        </a:rPr>
                        <a:t>9</a:t>
                      </a:r>
                    </a:p>
                  </a:txBody>
                  <a:tcPr marL="0" marR="0" marT="0" marB="0" anchor="b">
                    <a:lnL>
                      <a:noFill/>
                    </a:lnL>
                    <a:lnR>
                      <a:noFill/>
                    </a:lnR>
                    <a:lnT>
                      <a:noFill/>
                    </a:lnT>
                    <a:lnB>
                      <a:noFill/>
                    </a:lnB>
                  </a:tcPr>
                </a:tc>
                <a:extLst>
                  <a:ext uri="{0D108BD9-81ED-4DB2-BD59-A6C34878D82A}">
                    <a16:rowId xmlns:a16="http://schemas.microsoft.com/office/drawing/2014/main" val="10001"/>
                  </a:ext>
                </a:extLst>
              </a:tr>
              <a:tr h="373931">
                <a:tc>
                  <a:txBody>
                    <a:bodyPr/>
                    <a:lstStyle/>
                    <a:p>
                      <a:pPr algn="l" fontAlgn="b"/>
                      <a:r>
                        <a:rPr lang="it-IT" sz="1100" b="0" i="0" u="none" strike="noStrike">
                          <a:solidFill>
                            <a:srgbClr val="000000"/>
                          </a:solidFill>
                          <a:latin typeface="Calibri"/>
                        </a:rPr>
                        <a:t>VINO, 19%</a:t>
                      </a:r>
                    </a:p>
                  </a:txBody>
                  <a:tcPr marL="0" marR="0" marT="0" marB="0" anchor="b">
                    <a:lnL>
                      <a:noFill/>
                    </a:lnL>
                    <a:lnR>
                      <a:noFill/>
                    </a:lnR>
                    <a:lnT>
                      <a:noFill/>
                    </a:lnT>
                    <a:lnB>
                      <a:noFill/>
                    </a:lnB>
                  </a:tcPr>
                </a:tc>
                <a:tc>
                  <a:txBody>
                    <a:bodyPr/>
                    <a:lstStyle/>
                    <a:p>
                      <a:pPr algn="r" fontAlgn="b"/>
                      <a:r>
                        <a:rPr lang="it-IT" sz="1800" b="0" i="0" u="none" strike="noStrike">
                          <a:solidFill>
                            <a:srgbClr val="000000"/>
                          </a:solidFill>
                          <a:latin typeface="Calibri"/>
                        </a:rPr>
                        <a:t>5</a:t>
                      </a:r>
                    </a:p>
                  </a:txBody>
                  <a:tcPr marL="0" marR="0" marT="0" marB="0" anchor="b">
                    <a:lnL>
                      <a:noFill/>
                    </a:lnL>
                    <a:lnR>
                      <a:noFill/>
                    </a:lnR>
                    <a:lnT>
                      <a:noFill/>
                    </a:lnT>
                    <a:lnB>
                      <a:noFill/>
                    </a:lnB>
                  </a:tcPr>
                </a:tc>
                <a:extLst>
                  <a:ext uri="{0D108BD9-81ED-4DB2-BD59-A6C34878D82A}">
                    <a16:rowId xmlns:a16="http://schemas.microsoft.com/office/drawing/2014/main" val="10002"/>
                  </a:ext>
                </a:extLst>
              </a:tr>
              <a:tr h="457027">
                <a:tc>
                  <a:txBody>
                    <a:bodyPr/>
                    <a:lstStyle/>
                    <a:p>
                      <a:pPr algn="l" fontAlgn="b"/>
                      <a:r>
                        <a:rPr lang="it-IT" sz="1100" b="0" i="0" u="none" strike="noStrike">
                          <a:solidFill>
                            <a:srgbClr val="000000"/>
                          </a:solidFill>
                          <a:latin typeface="Calibri"/>
                        </a:rPr>
                        <a:t>COCKTAIL, 27%</a:t>
                      </a:r>
                    </a:p>
                  </a:txBody>
                  <a:tcPr marL="0" marR="0" marT="0" marB="0" anchor="b">
                    <a:lnL>
                      <a:noFill/>
                    </a:lnL>
                    <a:lnR>
                      <a:noFill/>
                    </a:lnR>
                    <a:lnT>
                      <a:noFill/>
                    </a:lnT>
                    <a:lnB>
                      <a:noFill/>
                    </a:lnB>
                  </a:tcPr>
                </a:tc>
                <a:tc>
                  <a:txBody>
                    <a:bodyPr/>
                    <a:lstStyle/>
                    <a:p>
                      <a:pPr algn="r" fontAlgn="b"/>
                      <a:r>
                        <a:rPr lang="it-IT" sz="1800" b="0" i="0" u="none" strike="noStrike">
                          <a:solidFill>
                            <a:srgbClr val="000000"/>
                          </a:solidFill>
                          <a:latin typeface="Calibri"/>
                        </a:rPr>
                        <a:t>7</a:t>
                      </a:r>
                    </a:p>
                  </a:txBody>
                  <a:tcPr marL="0" marR="0" marT="0" marB="0" anchor="b">
                    <a:lnL>
                      <a:noFill/>
                    </a:lnL>
                    <a:lnR>
                      <a:noFill/>
                    </a:lnR>
                    <a:lnT>
                      <a:noFill/>
                    </a:lnT>
                    <a:lnB>
                      <a:noFill/>
                    </a:lnB>
                  </a:tcPr>
                </a:tc>
                <a:extLst>
                  <a:ext uri="{0D108BD9-81ED-4DB2-BD59-A6C34878D82A}">
                    <a16:rowId xmlns:a16="http://schemas.microsoft.com/office/drawing/2014/main" val="10003"/>
                  </a:ext>
                </a:extLst>
              </a:tr>
              <a:tr h="457027">
                <a:tc>
                  <a:txBody>
                    <a:bodyPr/>
                    <a:lstStyle/>
                    <a:p>
                      <a:pPr algn="l" fontAlgn="b"/>
                      <a:r>
                        <a:rPr lang="it-IT" sz="1100" b="0" i="0" u="none" strike="noStrike">
                          <a:solidFill>
                            <a:srgbClr val="000000"/>
                          </a:solidFill>
                          <a:latin typeface="Calibri"/>
                        </a:rPr>
                        <a:t>SUPERALCOLICI, 15%</a:t>
                      </a:r>
                    </a:p>
                  </a:txBody>
                  <a:tcPr marL="0" marR="0" marT="0" marB="0" anchor="b">
                    <a:lnL>
                      <a:noFill/>
                    </a:lnL>
                    <a:lnR>
                      <a:noFill/>
                    </a:lnR>
                    <a:lnT>
                      <a:noFill/>
                    </a:lnT>
                    <a:lnB>
                      <a:noFill/>
                    </a:lnB>
                  </a:tcPr>
                </a:tc>
                <a:tc>
                  <a:txBody>
                    <a:bodyPr/>
                    <a:lstStyle/>
                    <a:p>
                      <a:pPr algn="r" fontAlgn="b"/>
                      <a:r>
                        <a:rPr lang="it-IT" sz="1800" b="0" i="0" u="none" strike="noStrike">
                          <a:solidFill>
                            <a:srgbClr val="000000"/>
                          </a:solidFill>
                          <a:latin typeface="Calibri"/>
                        </a:rPr>
                        <a:t>4</a:t>
                      </a:r>
                    </a:p>
                  </a:txBody>
                  <a:tcPr marL="0" marR="0" marT="0" marB="0" anchor="b">
                    <a:lnL>
                      <a:noFill/>
                    </a:lnL>
                    <a:lnR>
                      <a:noFill/>
                    </a:lnR>
                    <a:lnT>
                      <a:noFill/>
                    </a:lnT>
                    <a:lnB>
                      <a:noFill/>
                    </a:lnB>
                  </a:tcPr>
                </a:tc>
                <a:extLst>
                  <a:ext uri="{0D108BD9-81ED-4DB2-BD59-A6C34878D82A}">
                    <a16:rowId xmlns:a16="http://schemas.microsoft.com/office/drawing/2014/main" val="10004"/>
                  </a:ext>
                </a:extLst>
              </a:tr>
              <a:tr h="457027">
                <a:tc>
                  <a:txBody>
                    <a:bodyPr/>
                    <a:lstStyle/>
                    <a:p>
                      <a:pPr algn="l" fontAlgn="b"/>
                      <a:r>
                        <a:rPr lang="it-IT" sz="1100" b="0" i="0" u="none" strike="noStrike">
                          <a:solidFill>
                            <a:srgbClr val="000000"/>
                          </a:solidFill>
                          <a:latin typeface="Calibri"/>
                        </a:rPr>
                        <a:t>ALTRO, 4%</a:t>
                      </a:r>
                    </a:p>
                  </a:txBody>
                  <a:tcPr marL="0" marR="0" marT="0" marB="0" anchor="b">
                    <a:lnL>
                      <a:noFill/>
                    </a:lnL>
                    <a:lnR>
                      <a:noFill/>
                    </a:lnR>
                    <a:lnT>
                      <a:noFill/>
                    </a:lnT>
                    <a:lnB>
                      <a:noFill/>
                    </a:lnB>
                  </a:tcPr>
                </a:tc>
                <a:tc>
                  <a:txBody>
                    <a:bodyPr/>
                    <a:lstStyle/>
                    <a:p>
                      <a:pPr algn="r" fontAlgn="b"/>
                      <a:r>
                        <a:rPr lang="it-IT" sz="1800" b="0" i="0" u="none" strike="noStrike" dirty="0">
                          <a:solidFill>
                            <a:srgbClr val="000000"/>
                          </a:solidFill>
                          <a:latin typeface="Calibri"/>
                        </a:rPr>
                        <a:t>1</a:t>
                      </a:r>
                    </a:p>
                  </a:txBody>
                  <a:tcPr marL="0" marR="0" marT="0" marB="0" anchor="b">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3" name="Grafico 2"/>
          <p:cNvGraphicFramePr/>
          <p:nvPr/>
        </p:nvGraphicFramePr>
        <p:xfrm>
          <a:off x="0" y="0"/>
          <a:ext cx="4876800" cy="3829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la 3"/>
          <p:cNvGraphicFramePr>
            <a:graphicFrameLocks noGrp="1"/>
          </p:cNvGraphicFramePr>
          <p:nvPr/>
        </p:nvGraphicFramePr>
        <p:xfrm>
          <a:off x="214313" y="4286250"/>
          <a:ext cx="8643937" cy="1395413"/>
        </p:xfrm>
        <a:graphic>
          <a:graphicData uri="http://schemas.openxmlformats.org/drawingml/2006/table">
            <a:tbl>
              <a:tblPr/>
              <a:tblGrid>
                <a:gridCol w="8643998">
                  <a:extLst>
                    <a:ext uri="{9D8B030D-6E8A-4147-A177-3AD203B41FA5}">
                      <a16:colId xmlns:a16="http://schemas.microsoft.com/office/drawing/2014/main" val="20000"/>
                    </a:ext>
                  </a:extLst>
                </a:gridCol>
              </a:tblGrid>
              <a:tr h="1395422">
                <a:tc>
                  <a:txBody>
                    <a:bodyPr/>
                    <a:lstStyle/>
                    <a:p>
                      <a:pPr algn="l" fontAlgn="t"/>
                      <a:r>
                        <a:rPr lang="it-IT" sz="2000" b="0" i="0" u="none" strike="noStrike" dirty="0">
                          <a:solidFill>
                            <a:srgbClr val="000000"/>
                          </a:solidFill>
                          <a:latin typeface="Calibri"/>
                        </a:rPr>
                        <a:t>QUESTI DATI SULL'ALCOOL EVIDENZIANO CHE IL 67% CIOE' 10 ALUNNI SU 15 BEVONO, CHE IL 70% BEVE FUORI PASTI, CHE IL 90% BEVE NEL WEEK-END E CHE IL 41% BEVE BIRRA.</a:t>
                      </a: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85728"/>
            <a:ext cx="9144000" cy="5909310"/>
          </a:xfrm>
          <a:prstGeom prst="rect">
            <a:avLst/>
          </a:prstGeom>
          <a:noFill/>
        </p:spPr>
        <p:txBody>
          <a:bodyPr>
            <a:spAutoFit/>
          </a:bodyPr>
          <a:lstStyle/>
          <a:p>
            <a:pPr algn="ctr" fontAlgn="auto">
              <a:spcBef>
                <a:spcPts val="0"/>
              </a:spcBef>
              <a:spcAft>
                <a:spcPts val="0"/>
              </a:spcAft>
              <a:defRPr/>
            </a:pPr>
            <a:r>
              <a:rPr lang="it-IT"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I pasti e le portate cambiano molto da una nazione all’altra. I cibi locali caratterizzano il territorio e i loro abitanti. Nelle prossime diapositive vedremo come sono caratterizzati i pasti nei paesi </a:t>
            </a:r>
            <a:r>
              <a:rPr lang="it-IT" sz="5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stranieri…</a:t>
            </a:r>
            <a:endParaRPr lang="it-IT"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28662" y="428604"/>
            <a:ext cx="7416454" cy="1446550"/>
          </a:xfrm>
          <a:prstGeom prst="rect">
            <a:avLst/>
          </a:prstGeom>
          <a:noFill/>
        </p:spPr>
        <p:txBody>
          <a:bodyPr wrap="none">
            <a:spAutoFit/>
          </a:bodyPr>
          <a:lstStyle/>
          <a:p>
            <a:pPr algn="ctr" fontAlgn="auto">
              <a:spcBef>
                <a:spcPts val="0"/>
              </a:spcBef>
              <a:spcAft>
                <a:spcPts val="0"/>
              </a:spcAft>
              <a:defRPr/>
            </a:pPr>
            <a:r>
              <a:rPr lang="it-IT" sz="8800" b="1" spc="50" dirty="0">
                <a:ln w="12700" cmpd="sng">
                  <a:solidFill>
                    <a:schemeClr val="accent6">
                      <a:lumMod val="50000"/>
                    </a:schemeClr>
                  </a:solidFill>
                  <a:prstDash val="solid"/>
                </a:ln>
                <a:solidFill>
                  <a:schemeClr val="accent6">
                    <a:tint val="1000"/>
                  </a:schemeClr>
                </a:solidFill>
                <a:effectLst>
                  <a:glow rad="53100">
                    <a:schemeClr val="accent6">
                      <a:satMod val="180000"/>
                      <a:alpha val="30000"/>
                    </a:schemeClr>
                  </a:glow>
                </a:effectLst>
                <a:latin typeface="+mn-lt"/>
                <a:cs typeface="+mn-cs"/>
              </a:rPr>
              <a:t>BRITISH MEALS</a:t>
            </a:r>
          </a:p>
        </p:txBody>
      </p:sp>
      <p:pic>
        <p:nvPicPr>
          <p:cNvPr id="51202" name="Picture 2" descr="Risultati immagini per BRITISH MEAL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58" y="2357430"/>
            <a:ext cx="8496937" cy="4007214"/>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2963696" cy="923330"/>
          </a:xfrm>
          <a:prstGeom prst="rect">
            <a:avLst/>
          </a:prstGeom>
          <a:noFill/>
        </p:spPr>
        <p:txBody>
          <a:bodyPr wrap="none">
            <a:spAutoFit/>
          </a:bodyPr>
          <a:lstStyle/>
          <a:p>
            <a:pPr algn="ctr" fontAlgn="auto">
              <a:spcBef>
                <a:spcPts val="0"/>
              </a:spcBef>
              <a:spcAft>
                <a:spcPts val="0"/>
              </a:spcAft>
              <a:defRPr/>
            </a:pPr>
            <a:r>
              <a:rPr lang="it-IT"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Breakfast</a:t>
            </a:r>
          </a:p>
        </p:txBody>
      </p:sp>
      <p:sp>
        <p:nvSpPr>
          <p:cNvPr id="14339" name="CasellaDiTesto 2"/>
          <p:cNvSpPr txBox="1">
            <a:spLocks noChangeArrowheads="1"/>
          </p:cNvSpPr>
          <p:nvPr/>
        </p:nvSpPr>
        <p:spPr bwMode="auto">
          <a:xfrm>
            <a:off x="0" y="908050"/>
            <a:ext cx="9144000" cy="1939925"/>
          </a:xfrm>
          <a:prstGeom prst="rect">
            <a:avLst/>
          </a:prstGeom>
          <a:noFill/>
          <a:ln w="9525">
            <a:noFill/>
            <a:miter lim="800000"/>
            <a:headEnd/>
            <a:tailEnd/>
          </a:ln>
        </p:spPr>
        <p:txBody>
          <a:bodyPr>
            <a:spAutoFit/>
          </a:bodyPr>
          <a:lstStyle/>
          <a:p>
            <a:r>
              <a:rPr lang="it-IT" sz="2000" b="1" i="1" u="sng">
                <a:latin typeface="Calibri" pitchFamily="34" charset="0"/>
              </a:rPr>
              <a:t>Breakfast is the most important meal of the day, as it gives us the energy to make a start in the morning. The typical English breakfast consist of cereals, bacon and eggs, fruit juice, coffee or tea and toasted bread, butter and marmalade or jam. It may also include a fish dish.</a:t>
            </a:r>
          </a:p>
          <a:p>
            <a:r>
              <a:rPr lang="it-IT" sz="2000" b="1" i="1" u="sng">
                <a:latin typeface="Calibri" pitchFamily="34" charset="0"/>
              </a:rPr>
              <a:t>The traditional “bacon and eggs” is often accompanied by mushroom, tomatoes, beans and sausages.</a:t>
            </a:r>
          </a:p>
        </p:txBody>
      </p:sp>
      <p:sp>
        <p:nvSpPr>
          <p:cNvPr id="14340" name="AutoShape 2" descr="Risultati immagini per british breakfas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sp>
        <p:nvSpPr>
          <p:cNvPr id="14341" name="AutoShape 4" descr="Risultati immagini per british breakfas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sp>
        <p:nvSpPr>
          <p:cNvPr id="14342" name="AutoShape 6" descr="Risultati immagini per british breakfas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pic>
        <p:nvPicPr>
          <p:cNvPr id="3080" name="Picture 8" descr="Risultati immagini per british breakfa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068638"/>
            <a:ext cx="3822700" cy="2520950"/>
          </a:xfrm>
          <a:prstGeom prst="rect">
            <a:avLst/>
          </a:prstGeom>
          <a:ln>
            <a:noFill/>
          </a:ln>
          <a:effectLst>
            <a:outerShdw blurRad="292100" dist="139700" dir="2700000" algn="tl" rotWithShape="0">
              <a:srgbClr val="333333">
                <a:alpha val="65000"/>
              </a:srgbClr>
            </a:outerShdw>
          </a:effectLst>
        </p:spPr>
      </p:pic>
      <p:pic>
        <p:nvPicPr>
          <p:cNvPr id="3082" name="Picture 10" descr="Risultati immagini per british breakfa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1710">
            <a:off x="4595785" y="3876384"/>
            <a:ext cx="4138940" cy="2590176"/>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2402837" cy="923330"/>
          </a:xfrm>
          <a:prstGeom prst="rect">
            <a:avLst/>
          </a:prstGeom>
          <a:noFill/>
        </p:spPr>
        <p:txBody>
          <a:bodyPr wrap="none">
            <a:spAutoFit/>
          </a:bodyPr>
          <a:lstStyle/>
          <a:p>
            <a:pPr algn="ctr" fontAlgn="auto">
              <a:spcBef>
                <a:spcPts val="0"/>
              </a:spcBef>
              <a:spcAft>
                <a:spcPts val="0"/>
              </a:spcAft>
              <a:defRPr/>
            </a:pPr>
            <a:r>
              <a:rPr lang="it-IT"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Brunch</a:t>
            </a:r>
          </a:p>
        </p:txBody>
      </p:sp>
      <p:sp>
        <p:nvSpPr>
          <p:cNvPr id="15363" name="CasellaDiTesto 3"/>
          <p:cNvSpPr txBox="1">
            <a:spLocks noChangeArrowheads="1"/>
          </p:cNvSpPr>
          <p:nvPr/>
        </p:nvSpPr>
        <p:spPr bwMode="auto">
          <a:xfrm>
            <a:off x="0" y="908050"/>
            <a:ext cx="9144000" cy="1016000"/>
          </a:xfrm>
          <a:prstGeom prst="rect">
            <a:avLst/>
          </a:prstGeom>
          <a:noFill/>
          <a:ln w="9525">
            <a:noFill/>
            <a:miter lim="800000"/>
            <a:headEnd/>
            <a:tailEnd/>
          </a:ln>
        </p:spPr>
        <p:txBody>
          <a:bodyPr>
            <a:spAutoFit/>
          </a:bodyPr>
          <a:lstStyle/>
          <a:p>
            <a:r>
              <a:rPr lang="it-IT" sz="2000" b="1" i="1" u="sng">
                <a:latin typeface="Calibri" pitchFamily="34" charset="0"/>
              </a:rPr>
              <a:t>“Brunch” is a meal which is in between breakfast and lunch, as it name suggest.</a:t>
            </a:r>
          </a:p>
          <a:p>
            <a:r>
              <a:rPr lang="it-IT" sz="2000" b="1" i="1" u="sng">
                <a:latin typeface="Calibri" pitchFamily="34" charset="0"/>
              </a:rPr>
              <a:t>It consist of all typical English breakfast dishesh with the addition of cold meats, cheese, savoury cakes and fresh fruit. </a:t>
            </a:r>
          </a:p>
        </p:txBody>
      </p:sp>
      <p:pic>
        <p:nvPicPr>
          <p:cNvPr id="2052" name="Picture 4" descr="Risultati immagini per british brunc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327544">
            <a:off x="4606555" y="4066481"/>
            <a:ext cx="4433272" cy="2401356"/>
          </a:xfrm>
          <a:prstGeom prst="rect">
            <a:avLst/>
          </a:prstGeom>
          <a:ln>
            <a:noFill/>
          </a:ln>
          <a:effectLst>
            <a:reflection blurRad="12700" stA="30000" endPos="30000" dist="5000" dir="5400000" sy="-100000" algn="bl" rotWithShape="0"/>
          </a:effectLst>
          <a:scene3d>
            <a:camera prst="perspectiveContrastingLeftFacing" fov="1500000">
              <a:rot lat="0" lon="1493996" rev="0"/>
            </a:camera>
            <a:lightRig rig="threePt" dir="t">
              <a:rot lat="0" lon="0" rev="2700000"/>
            </a:lightRig>
          </a:scene3d>
          <a:sp3d>
            <a:bevelT w="63500" h="50800"/>
          </a:sp3d>
        </p:spPr>
      </p:pic>
      <p:pic>
        <p:nvPicPr>
          <p:cNvPr id="2050" name="Picture 2" descr="Risultati immagini per british brun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295614">
            <a:off x="233696" y="2272578"/>
            <a:ext cx="4644026" cy="22605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2031325" cy="923330"/>
          </a:xfrm>
          <a:prstGeom prst="rect">
            <a:avLst/>
          </a:prstGeom>
          <a:noFill/>
        </p:spPr>
        <p:txBody>
          <a:bodyPr wrap="none">
            <a:spAutoFit/>
          </a:bodyPr>
          <a:lstStyle/>
          <a:p>
            <a:pPr algn="ctr" fontAlgn="auto">
              <a:spcBef>
                <a:spcPts val="0"/>
              </a:spcBef>
              <a:spcAft>
                <a:spcPts val="0"/>
              </a:spcAft>
              <a:defRPr/>
            </a:pPr>
            <a:r>
              <a:rPr lang="it-IT"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Lunch</a:t>
            </a:r>
          </a:p>
        </p:txBody>
      </p:sp>
      <p:sp>
        <p:nvSpPr>
          <p:cNvPr id="16387" name="CasellaDiTesto 4"/>
          <p:cNvSpPr txBox="1">
            <a:spLocks noChangeArrowheads="1"/>
          </p:cNvSpPr>
          <p:nvPr/>
        </p:nvSpPr>
        <p:spPr bwMode="auto">
          <a:xfrm>
            <a:off x="0" y="908050"/>
            <a:ext cx="9144000" cy="1016000"/>
          </a:xfrm>
          <a:prstGeom prst="rect">
            <a:avLst/>
          </a:prstGeom>
          <a:noFill/>
          <a:ln w="9525">
            <a:noFill/>
            <a:miter lim="800000"/>
            <a:headEnd/>
            <a:tailEnd/>
          </a:ln>
        </p:spPr>
        <p:txBody>
          <a:bodyPr>
            <a:spAutoFit/>
          </a:bodyPr>
          <a:lstStyle/>
          <a:p>
            <a:r>
              <a:rPr lang="it-IT" sz="2000" b="1" i="1" u="sng">
                <a:latin typeface="Calibri" pitchFamily="34" charset="0"/>
              </a:rPr>
              <a:t>Lunch is served in the middle of the day, so it should be light and easy to digest.</a:t>
            </a:r>
          </a:p>
          <a:p>
            <a:r>
              <a:rPr lang="it-IT" sz="2000" b="1" i="1" u="sng">
                <a:latin typeface="Calibri" pitchFamily="34" charset="0"/>
              </a:rPr>
              <a:t>Lunch generally consist of a first course based on pasta or rice, a second one based on meat, fish or eggs accompanied by vegetables or salads.</a:t>
            </a:r>
          </a:p>
        </p:txBody>
      </p:sp>
      <p:pic>
        <p:nvPicPr>
          <p:cNvPr id="3074" name="Picture 2" descr="Risultati immagini per lunc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407969">
            <a:off x="274638" y="2225675"/>
            <a:ext cx="4170362" cy="3267075"/>
          </a:xfrm>
          <a:prstGeom prst="rect">
            <a:avLst/>
          </a:prstGeom>
          <a:ln>
            <a:noFill/>
          </a:ln>
          <a:effectLst>
            <a:outerShdw blurRad="292100" dist="139700" dir="2700000" algn="tl" rotWithShape="0">
              <a:srgbClr val="333333">
                <a:alpha val="65000"/>
              </a:srgbClr>
            </a:outerShdw>
          </a:effectLst>
        </p:spPr>
      </p:pic>
      <p:pic>
        <p:nvPicPr>
          <p:cNvPr id="3076" name="Picture 4" descr="Risultati immagini per lun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4049688"/>
            <a:ext cx="4219923" cy="28083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4268156" cy="923330"/>
          </a:xfrm>
          <a:prstGeom prst="rect">
            <a:avLst/>
          </a:prstGeom>
          <a:noFill/>
        </p:spPr>
        <p:txBody>
          <a:bodyPr wrap="none">
            <a:spAutoFit/>
          </a:bodyPr>
          <a:lstStyle/>
          <a:p>
            <a:pPr algn="ctr" fontAlgn="auto">
              <a:spcBef>
                <a:spcPts val="0"/>
              </a:spcBef>
              <a:spcAft>
                <a:spcPts val="0"/>
              </a:spcAft>
              <a:defRPr/>
            </a:pPr>
            <a:r>
              <a:rPr lang="it-IT" sz="5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Afternoon</a:t>
            </a:r>
            <a:r>
              <a:rPr lang="it-IT"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Tea</a:t>
            </a:r>
          </a:p>
        </p:txBody>
      </p:sp>
      <p:sp>
        <p:nvSpPr>
          <p:cNvPr id="17411" name="CasellaDiTesto 2"/>
          <p:cNvSpPr txBox="1">
            <a:spLocks noChangeArrowheads="1"/>
          </p:cNvSpPr>
          <p:nvPr/>
        </p:nvSpPr>
        <p:spPr bwMode="auto">
          <a:xfrm>
            <a:off x="0" y="836613"/>
            <a:ext cx="9144000" cy="1016000"/>
          </a:xfrm>
          <a:prstGeom prst="rect">
            <a:avLst/>
          </a:prstGeom>
          <a:noFill/>
          <a:ln w="9525">
            <a:noFill/>
            <a:miter lim="800000"/>
            <a:headEnd/>
            <a:tailEnd/>
          </a:ln>
        </p:spPr>
        <p:txBody>
          <a:bodyPr>
            <a:spAutoFit/>
          </a:bodyPr>
          <a:lstStyle/>
          <a:p>
            <a:r>
              <a:rPr lang="it-IT" sz="2000" b="1" i="1" u="sng">
                <a:latin typeface="Calibri" pitchFamily="34" charset="0"/>
              </a:rPr>
              <a:t>Great Britain is famous for it’s tradition of drinking tea. </a:t>
            </a:r>
          </a:p>
          <a:p>
            <a:r>
              <a:rPr lang="it-IT" sz="2000" b="1" i="1" u="sng">
                <a:latin typeface="Calibri" pitchFamily="34" charset="0"/>
              </a:rPr>
              <a:t>Tea can become a real meal when it is accompained by the traditional pastries and cakes.</a:t>
            </a:r>
          </a:p>
        </p:txBody>
      </p:sp>
      <p:pic>
        <p:nvPicPr>
          <p:cNvPr id="2050" name="Picture 2" descr="Risultati immagini per afternoon te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372757">
            <a:off x="333914" y="2042391"/>
            <a:ext cx="3888432" cy="2623296"/>
          </a:xfrm>
          <a:prstGeom prst="rect">
            <a:avLst/>
          </a:prstGeom>
          <a:ln>
            <a:noFill/>
          </a:ln>
          <a:effectLst>
            <a:softEdge rad="112500"/>
          </a:effectLst>
        </p:spPr>
      </p:pic>
      <p:pic>
        <p:nvPicPr>
          <p:cNvPr id="2052" name="Picture 4" descr="Risultati immagini per afternoon te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93225">
            <a:off x="4397143" y="3605213"/>
            <a:ext cx="4257945" cy="28386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2270173" cy="923330"/>
          </a:xfrm>
          <a:prstGeom prst="rect">
            <a:avLst/>
          </a:prstGeom>
          <a:noFill/>
        </p:spPr>
        <p:txBody>
          <a:bodyPr wrap="none">
            <a:spAutoFit/>
          </a:bodyPr>
          <a:lstStyle/>
          <a:p>
            <a:pPr algn="ctr" fontAlgn="auto">
              <a:spcBef>
                <a:spcPts val="0"/>
              </a:spcBef>
              <a:spcAft>
                <a:spcPts val="0"/>
              </a:spcAft>
              <a:defRPr/>
            </a:pPr>
            <a:r>
              <a:rPr lang="it-IT"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Dinner</a:t>
            </a:r>
          </a:p>
        </p:txBody>
      </p:sp>
      <p:sp>
        <p:nvSpPr>
          <p:cNvPr id="18435" name="CasellaDiTesto 2"/>
          <p:cNvSpPr txBox="1">
            <a:spLocks noChangeArrowheads="1"/>
          </p:cNvSpPr>
          <p:nvPr/>
        </p:nvSpPr>
        <p:spPr bwMode="auto">
          <a:xfrm>
            <a:off x="0" y="836613"/>
            <a:ext cx="9144000" cy="708025"/>
          </a:xfrm>
          <a:prstGeom prst="rect">
            <a:avLst/>
          </a:prstGeom>
          <a:noFill/>
          <a:ln w="9525">
            <a:noFill/>
            <a:miter lim="800000"/>
            <a:headEnd/>
            <a:tailEnd/>
          </a:ln>
        </p:spPr>
        <p:txBody>
          <a:bodyPr>
            <a:spAutoFit/>
          </a:bodyPr>
          <a:lstStyle/>
          <a:p>
            <a:r>
              <a:rPr lang="it-IT" sz="2000" b="1" i="1" u="sng">
                <a:latin typeface="Calibri" pitchFamily="34" charset="0"/>
              </a:rPr>
              <a:t>Dinner is the main meal of the day. It consist of three, four or five courses, from starter to dessert. </a:t>
            </a:r>
          </a:p>
        </p:txBody>
      </p:sp>
      <p:pic>
        <p:nvPicPr>
          <p:cNvPr id="1026" name="Picture 2" descr="Risultati immagini per di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988840"/>
            <a:ext cx="4032448" cy="2688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Risultati immagini per di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3861048"/>
            <a:ext cx="4057675" cy="26985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9632" y="188640"/>
            <a:ext cx="6256264" cy="923330"/>
          </a:xfrm>
          <a:prstGeom prst="rect">
            <a:avLst/>
          </a:prstGeom>
          <a:noFill/>
        </p:spPr>
        <p:txBody>
          <a:bodyPr wrap="none">
            <a:spAutoFit/>
          </a:bodyPr>
          <a:lstStyle/>
          <a:p>
            <a:pPr algn="ctr" fontAlgn="auto">
              <a:spcBef>
                <a:spcPts val="0"/>
              </a:spcBef>
              <a:spcAft>
                <a:spcPts val="0"/>
              </a:spcAft>
              <a:defRPr/>
            </a:pPr>
            <a:r>
              <a:rPr lang="it-IT" sz="5400" b="1" spc="50" dirty="0">
                <a:ln w="12700" cmpd="sng">
                  <a:solidFill>
                    <a:schemeClr val="accent6">
                      <a:lumMod val="50000"/>
                    </a:schemeClr>
                  </a:solidFill>
                  <a:prstDash val="solid"/>
                </a:ln>
                <a:solidFill>
                  <a:schemeClr val="accent6">
                    <a:tint val="1000"/>
                  </a:schemeClr>
                </a:solidFill>
                <a:effectLst>
                  <a:glow rad="53100">
                    <a:schemeClr val="accent6">
                      <a:satMod val="180000"/>
                      <a:alpha val="30000"/>
                    </a:schemeClr>
                  </a:glow>
                </a:effectLst>
                <a:latin typeface="+mn-lt"/>
                <a:cs typeface="+mn-cs"/>
              </a:rPr>
              <a:t>COURS DE FRANCAIS</a:t>
            </a:r>
          </a:p>
        </p:txBody>
      </p:sp>
      <p:pic>
        <p:nvPicPr>
          <p:cNvPr id="30722" name="Picture 2" descr="Risultati immagini per piatti francesi"/>
          <p:cNvPicPr>
            <a:picLocks noChangeAspect="1" noChangeArrowheads="1"/>
          </p:cNvPicPr>
          <p:nvPr/>
        </p:nvPicPr>
        <p:blipFill>
          <a:blip r:embed="rId2" cstate="print"/>
          <a:srcRect/>
          <a:stretch>
            <a:fillRect/>
          </a:stretch>
        </p:blipFill>
        <p:spPr bwMode="auto">
          <a:xfrm>
            <a:off x="179513" y="1484784"/>
            <a:ext cx="4392488" cy="2924143"/>
          </a:xfrm>
          <a:prstGeom prst="rect">
            <a:avLst/>
          </a:prstGeom>
          <a:ln>
            <a:noFill/>
          </a:ln>
          <a:effectLst>
            <a:softEdge rad="112500"/>
          </a:effectLst>
        </p:spPr>
      </p:pic>
      <p:pic>
        <p:nvPicPr>
          <p:cNvPr id="30724" name="Picture 4" descr="Risultati immagini per piatti frances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9675" y="3573463"/>
            <a:ext cx="5129213" cy="30638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537223" y="0"/>
            <a:ext cx="5724324" cy="923330"/>
          </a:xfrm>
          <a:prstGeom prst="rect">
            <a:avLst/>
          </a:prstGeom>
          <a:noFill/>
        </p:spPr>
        <p:txBody>
          <a:bodyPr wrap="none">
            <a:spAutoFit/>
          </a:bodyPr>
          <a:lstStyle/>
          <a:p>
            <a:pPr algn="ctr" fontAlgn="auto">
              <a:spcBef>
                <a:spcPts val="0"/>
              </a:spcBef>
              <a:spcAft>
                <a:spcPts val="0"/>
              </a:spcAft>
              <a:defRPr/>
            </a:pPr>
            <a:r>
              <a:rPr lang="it-IT"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CROQUEMBOUCHE</a:t>
            </a:r>
          </a:p>
        </p:txBody>
      </p:sp>
      <p:sp>
        <p:nvSpPr>
          <p:cNvPr id="20483" name="Rettangolo 3"/>
          <p:cNvSpPr>
            <a:spLocks noChangeArrowheads="1"/>
          </p:cNvSpPr>
          <p:nvPr/>
        </p:nvSpPr>
        <p:spPr bwMode="auto">
          <a:xfrm>
            <a:off x="179388" y="1052513"/>
            <a:ext cx="3600450" cy="5472112"/>
          </a:xfrm>
          <a:prstGeom prst="rect">
            <a:avLst/>
          </a:prstGeom>
          <a:noFill/>
          <a:ln w="9525">
            <a:solidFill>
              <a:schemeClr val="accent2"/>
            </a:solidFill>
            <a:miter lim="800000"/>
            <a:headEnd/>
            <a:tailEnd/>
          </a:ln>
        </p:spPr>
        <p:txBody>
          <a:bodyPr>
            <a:spAutoFit/>
          </a:bodyPr>
          <a:lstStyle/>
          <a:p>
            <a:r>
              <a:rPr lang="fr-FR" sz="2000" b="1" i="1" u="sng">
                <a:latin typeface="Calibri" pitchFamily="34" charset="0"/>
              </a:rPr>
              <a:t/>
            </a:r>
            <a:br>
              <a:rPr lang="fr-FR" sz="2000" b="1" i="1" u="sng">
                <a:latin typeface="Calibri" pitchFamily="34" charset="0"/>
              </a:rPr>
            </a:br>
            <a:r>
              <a:rPr lang="fr-FR" sz="2000" b="1" i="1" u="sng">
                <a:latin typeface="Calibri" pitchFamily="34" charset="0"/>
              </a:rPr>
              <a:t>Il est une pyramide de choux à la crème en peluche avec une crème douce, crème ou fouetté, attaché et enveloppé de caramel, tire son nom de « Croque en bouche » dont la traduction serait « que Crocca dans la bouche ». Il est un important doux, dramatique (les choux à la crème de cône peut être jusqu'à 1 mètre de hauteur) et le goût particulier et est habituellement préparé pour des occasions spéciales comme les mariages, les baptêmes et les fêtes comme Noël.</a:t>
            </a:r>
            <a:endParaRPr lang="it-IT" sz="2000" b="1" i="1" u="sng">
              <a:latin typeface="Calibri" pitchFamily="34" charset="0"/>
            </a:endParaRPr>
          </a:p>
        </p:txBody>
      </p:sp>
      <p:pic>
        <p:nvPicPr>
          <p:cNvPr id="31747" name="Picture 3" descr="Croquembouch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4365625"/>
            <a:ext cx="3206750" cy="2138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85" name="Picture 5" descr="Risultati immagini per CROQUEMBOUCH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4525" y="981075"/>
            <a:ext cx="2663825" cy="2663825"/>
          </a:xfrm>
          <a:prstGeom prst="rect">
            <a:avLst/>
          </a:prstGeom>
          <a:noFill/>
          <a:ln w="9525">
            <a:solidFill>
              <a:srgbClr val="C0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ttangolo 3"/>
          <p:cNvSpPr>
            <a:spLocks noChangeArrowheads="1"/>
          </p:cNvSpPr>
          <p:nvPr/>
        </p:nvSpPr>
        <p:spPr bwMode="auto">
          <a:xfrm>
            <a:off x="0" y="855663"/>
            <a:ext cx="5292725" cy="6002337"/>
          </a:xfrm>
          <a:prstGeom prst="rect">
            <a:avLst/>
          </a:prstGeom>
          <a:noFill/>
          <a:ln w="9525">
            <a:noFill/>
            <a:miter lim="800000"/>
            <a:headEnd/>
            <a:tailEnd/>
          </a:ln>
        </p:spPr>
        <p:txBody>
          <a:bodyPr>
            <a:spAutoFit/>
          </a:bodyPr>
          <a:lstStyle/>
          <a:p>
            <a:r>
              <a:rPr lang="it-IT" sz="1600">
                <a:latin typeface="Calibri" pitchFamily="34" charset="0"/>
              </a:rPr>
              <a:t> L’art. 25 della Dichiarazione Universale dei diritti umani riconosce ad ogni individuo il diritto ad un tenore di vita sufficiente a garantire la salute ed il benessere proprio e della sua famiglia “</a:t>
            </a:r>
            <a:r>
              <a:rPr lang="it-IT" sz="1600" b="1" i="1">
                <a:latin typeface="Calibri" pitchFamily="34" charset="0"/>
              </a:rPr>
              <a:t>con particolare riguardo all’alimentazione</a:t>
            </a:r>
            <a:r>
              <a:rPr lang="it-IT" sz="1600">
                <a:latin typeface="Calibri" pitchFamily="34" charset="0"/>
              </a:rPr>
              <a:t>, al vestiario, all’abitazione…”.</a:t>
            </a:r>
          </a:p>
          <a:p>
            <a:r>
              <a:rPr lang="it-IT" sz="1600">
                <a:latin typeface="Calibri" pitchFamily="34" charset="0"/>
              </a:rPr>
              <a:t>L’alimentazione si inserisce, pertanto, senza possibilità di equivoci, tra i presupposti  ineludibili della vita di ogni persona, costituendo la condizione base di un diritto che, complessivamente, viene indicato come buona salute, o, meglio, come benessere dell’individuo; diritto che praticamente ogni nazione dichiara di voler assicurare ai propri cittadini.</a:t>
            </a:r>
          </a:p>
          <a:p>
            <a:r>
              <a:rPr lang="it-IT" sz="1600">
                <a:latin typeface="Calibri" pitchFamily="34" charset="0"/>
              </a:rPr>
              <a:t>Attualmente, infatti,  sono 110 i paesi del mondo che riconoscono il diritto alla salute nelle rispettive leggi fondamentali e ben 149 sono quelli che hanno ratificato il </a:t>
            </a:r>
            <a:r>
              <a:rPr lang="it-IT" sz="1600" b="1">
                <a:latin typeface="Calibri" pitchFamily="34" charset="0"/>
              </a:rPr>
              <a:t>Patto internazionale sui diritti</a:t>
            </a:r>
            <a:r>
              <a:rPr lang="it-IT" sz="1600">
                <a:latin typeface="Calibri" pitchFamily="34" charset="0"/>
              </a:rPr>
              <a:t> </a:t>
            </a:r>
            <a:r>
              <a:rPr lang="it-IT" sz="1600" b="1">
                <a:latin typeface="Calibri" pitchFamily="34" charset="0"/>
              </a:rPr>
              <a:t>economici, sociali e culturali  ICESCR 1966</a:t>
            </a:r>
            <a:r>
              <a:rPr lang="it-IT" sz="1600" i="1">
                <a:latin typeface="Calibri" pitchFamily="34" charset="0"/>
              </a:rPr>
              <a:t>.</a:t>
            </a:r>
            <a:endParaRPr lang="it-IT" sz="1600">
              <a:latin typeface="Calibri" pitchFamily="34" charset="0"/>
            </a:endParaRPr>
          </a:p>
          <a:p>
            <a:r>
              <a:rPr lang="it-IT" sz="1600">
                <a:latin typeface="Calibri" pitchFamily="34" charset="0"/>
              </a:rPr>
              <a:t>Per poter parlare di alimentazione sana occorre, pertanto, chiarirsi le idee su quel che significa </a:t>
            </a:r>
            <a:r>
              <a:rPr lang="it-IT" sz="1600" b="1">
                <a:latin typeface="Calibri" pitchFamily="34" charset="0"/>
              </a:rPr>
              <a:t>diritto alla salute, </a:t>
            </a:r>
            <a:r>
              <a:rPr lang="it-IT" sz="1600">
                <a:latin typeface="Calibri" pitchFamily="34" charset="0"/>
              </a:rPr>
              <a:t>un diritto di cui, per la prima volta, si è parlato nella carta costituzionale della Organizzazione mondiale della sanità, successivamente riaffermato nel 1978 con la Dichiarazione di Alma Ata e quindi  nel 1998, con la Dichiarazione  sulla salute mondiale adottata dall’OMS.</a:t>
            </a:r>
          </a:p>
        </p:txBody>
      </p:sp>
      <p:sp>
        <p:nvSpPr>
          <p:cNvPr id="5" name="Rettangolo 4"/>
          <p:cNvSpPr/>
          <p:nvPr/>
        </p:nvSpPr>
        <p:spPr>
          <a:xfrm>
            <a:off x="0" y="188640"/>
            <a:ext cx="91440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IL CIBO RICONOSCIUTO COME DIRITTO UNIVERSALE</a:t>
            </a:r>
          </a:p>
        </p:txBody>
      </p:sp>
      <p:pic>
        <p:nvPicPr>
          <p:cNvPr id="29698" name="Picture 2" descr="Risultati immagini per diritto al cib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74802">
            <a:off x="5292725" y="1196975"/>
            <a:ext cx="3560763" cy="1989138"/>
          </a:xfrm>
          <a:prstGeom prst="rect">
            <a:avLst/>
          </a:prstGeom>
          <a:ln>
            <a:noFill/>
          </a:ln>
          <a:effectLst>
            <a:outerShdw blurRad="292100" dist="139700" dir="2700000" algn="tl" rotWithShape="0">
              <a:srgbClr val="333333">
                <a:alpha val="65000"/>
              </a:srgbClr>
            </a:outerShdw>
          </a:effectLst>
        </p:spPr>
      </p:pic>
      <p:pic>
        <p:nvPicPr>
          <p:cNvPr id="29700" name="Picture 4" descr="Risultati immagini per diritto al cib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374659">
            <a:off x="5430569" y="3971008"/>
            <a:ext cx="3427671" cy="214229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ttangolo 4"/>
          <p:cNvSpPr>
            <a:spLocks noChangeArrowheads="1"/>
          </p:cNvSpPr>
          <p:nvPr/>
        </p:nvSpPr>
        <p:spPr bwMode="auto">
          <a:xfrm>
            <a:off x="0" y="1989138"/>
            <a:ext cx="4572000" cy="5324475"/>
          </a:xfrm>
          <a:prstGeom prst="rect">
            <a:avLst/>
          </a:prstGeom>
          <a:noFill/>
          <a:ln w="9525">
            <a:noFill/>
            <a:miter lim="800000"/>
            <a:headEnd/>
            <a:tailEnd/>
          </a:ln>
        </p:spPr>
        <p:txBody>
          <a:bodyPr>
            <a:spAutoFit/>
          </a:bodyPr>
          <a:lstStyle/>
          <a:p>
            <a:r>
              <a:rPr lang="it-IT" sz="2000">
                <a:latin typeface="Calibri" pitchFamily="34" charset="0"/>
              </a:rPr>
              <a:t>Il cibo ha rivestito un ruolo centrale nella storia dell'umanità. Nel Medioevo, periodi di abbondanza si alternano a periodi di carestia. Vige nella società di quel tempo, un forte senso di insicurezza, di precarietà e di paura che crea un particolare atteggiamento nei confronti del cibo.</a:t>
            </a:r>
            <a:br>
              <a:rPr lang="it-IT" sz="2000">
                <a:latin typeface="Calibri" pitchFamily="34" charset="0"/>
              </a:rPr>
            </a:br>
            <a:r>
              <a:rPr lang="it-IT" sz="2000">
                <a:latin typeface="Calibri" pitchFamily="34" charset="0"/>
              </a:rPr>
              <a:t>I religiosi possono mangiare ma si auto reprimono, i ricchi utilizzano il cibo come status symbol, i poveri muoiono di fame.</a:t>
            </a:r>
            <a:br>
              <a:rPr lang="it-IT" sz="2000">
                <a:latin typeface="Calibri" pitchFamily="34" charset="0"/>
              </a:rPr>
            </a:br>
            <a:r>
              <a:rPr lang="it-IT" sz="2000">
                <a:latin typeface="Calibri" pitchFamily="34" charset="0"/>
              </a:rPr>
              <a:t>Ogni contesto sociale ha le proprie regole, richiede ed esige una diversa alimentazione, una diversa presentazione, un diverso approccio con il cibo e con lo stare a tavola.</a:t>
            </a:r>
            <a:br>
              <a:rPr lang="it-IT" sz="2000">
                <a:latin typeface="Calibri" pitchFamily="34" charset="0"/>
              </a:rPr>
            </a:br>
            <a:r>
              <a:rPr lang="it-IT" sz="2000">
                <a:latin typeface="Calibri" pitchFamily="34" charset="0"/>
              </a:rPr>
              <a:t/>
            </a:r>
            <a:br>
              <a:rPr lang="it-IT" sz="2000">
                <a:latin typeface="Calibri" pitchFamily="34" charset="0"/>
              </a:rPr>
            </a:br>
            <a:endParaRPr lang="it-IT" sz="2000">
              <a:latin typeface="Calibri" pitchFamily="34" charset="0"/>
            </a:endParaRPr>
          </a:p>
        </p:txBody>
      </p:sp>
      <p:sp>
        <p:nvSpPr>
          <p:cNvPr id="7" name="Rettangolo 6"/>
          <p:cNvSpPr/>
          <p:nvPr/>
        </p:nvSpPr>
        <p:spPr>
          <a:xfrm>
            <a:off x="0" y="0"/>
            <a:ext cx="9865096" cy="1754326"/>
          </a:xfrm>
          <a:prstGeom prst="rect">
            <a:avLst/>
          </a:prstGeom>
          <a:noFill/>
        </p:spPr>
        <p:txBody>
          <a:bodyPr>
            <a:spAutoFit/>
          </a:bodyPr>
          <a:lstStyle/>
          <a:p>
            <a:pPr fontAlgn="auto">
              <a:spcBef>
                <a:spcPts val="0"/>
              </a:spcBef>
              <a:spcAft>
                <a:spcPts val="0"/>
              </a:spcAft>
              <a:defRPr/>
            </a:pPr>
            <a:r>
              <a:rPr lang="it-IT"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MA IL CIBO HA SVOLTO UN’IMPORTANTE FUNZIONE SIA NELLA STORIA CHE NELLA SOCIALITA’</a:t>
            </a:r>
          </a:p>
        </p:txBody>
      </p:sp>
      <p:pic>
        <p:nvPicPr>
          <p:cNvPr id="12290" name="Picture 2" descr="Risultato immagine per cibo a tavol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58120">
            <a:off x="5087346" y="4134196"/>
            <a:ext cx="3531298" cy="2353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1" name="Picture 4" descr="Risultato immagine per cibo a tavol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89568">
            <a:off x="5070475" y="1284288"/>
            <a:ext cx="3240088" cy="247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1"/>
          <p:cNvSpPr>
            <a:spLocks noChangeArrowheads="1"/>
          </p:cNvSpPr>
          <p:nvPr/>
        </p:nvSpPr>
        <p:spPr bwMode="auto">
          <a:xfrm>
            <a:off x="0" y="0"/>
            <a:ext cx="4284663" cy="6816725"/>
          </a:xfrm>
          <a:prstGeom prst="rect">
            <a:avLst/>
          </a:prstGeom>
          <a:noFill/>
          <a:ln w="9525">
            <a:noFill/>
            <a:miter lim="800000"/>
            <a:headEnd/>
            <a:tailEnd/>
          </a:ln>
        </p:spPr>
        <p:txBody>
          <a:bodyPr>
            <a:spAutoFit/>
          </a:bodyPr>
          <a:lstStyle/>
          <a:p>
            <a:r>
              <a:rPr lang="it-IT" sz="1900">
                <a:latin typeface="Calibri" pitchFamily="34" charset="0"/>
              </a:rPr>
              <a:t>Tra i momenti in cui le persone passano del tempo insieme, cioè socializzano, mangiando, vi sono alcune situazioni tipiche. Tra queste vi è quella cerimoniale. In questo caso il pasto è un’occasione di incontro per membri di una famiglia che hanno poche opportunità di vedersi. Una seconda situazione tipica è la condivisione del pasto all’interno di un nucleo familiare. Si tratta, come noto, di uno dei momenti di socializzazione più significativi per la vita familiare, anche perché esso è spesso l’unico in cui tutta la famiglia può riunirsi. Tale fatto è giustamente considerato molto importante per la coesione familiare. Un terzo tipo di pasto collettivo frequente tra i bambini e i ragazzi è quello consumato presso le mense scolastiche. A scuola il pasto è condiviso con i propri compagni e i propri insegnanti, ed entra a far parte dell’attività scolastica vera e propria.</a:t>
            </a:r>
          </a:p>
        </p:txBody>
      </p:sp>
      <p:pic>
        <p:nvPicPr>
          <p:cNvPr id="5123" name="Picture 2" descr="Risultato immagine per mensa scolastica torin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6394">
            <a:off x="4859338" y="404813"/>
            <a:ext cx="3816350" cy="2743200"/>
          </a:xfrm>
          <a:prstGeom prst="rect">
            <a:avLst/>
          </a:prstGeom>
          <a:noFill/>
          <a:ln w="9525">
            <a:noFill/>
            <a:miter lim="800000"/>
            <a:headEnd/>
            <a:tailEnd/>
          </a:ln>
        </p:spPr>
      </p:pic>
      <p:pic>
        <p:nvPicPr>
          <p:cNvPr id="1028" name="Picture 4" descr="Risultato immagine per PASTO MATRIMONI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420475">
            <a:off x="4572000" y="3861048"/>
            <a:ext cx="3888070" cy="25855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1"/>
          <p:cNvSpPr>
            <a:spLocks noChangeArrowheads="1"/>
          </p:cNvSpPr>
          <p:nvPr/>
        </p:nvSpPr>
        <p:spPr bwMode="auto">
          <a:xfrm>
            <a:off x="0" y="0"/>
            <a:ext cx="3754438" cy="400050"/>
          </a:xfrm>
          <a:prstGeom prst="rect">
            <a:avLst/>
          </a:prstGeom>
          <a:noFill/>
          <a:ln w="9525">
            <a:noFill/>
            <a:miter lim="800000"/>
            <a:headEnd/>
            <a:tailEnd/>
          </a:ln>
        </p:spPr>
        <p:txBody>
          <a:bodyPr wrap="none">
            <a:spAutoFit/>
          </a:bodyPr>
          <a:lstStyle/>
          <a:p>
            <a:r>
              <a:rPr lang="it-IT" sz="2000" b="1" i="1" u="sng">
                <a:solidFill>
                  <a:srgbClr val="FF0000"/>
                </a:solidFill>
                <a:latin typeface="Calibri" pitchFamily="34" charset="0"/>
              </a:rPr>
              <a:t>La condivisione del pasto a sparta</a:t>
            </a:r>
          </a:p>
        </p:txBody>
      </p:sp>
      <p:sp>
        <p:nvSpPr>
          <p:cNvPr id="6147" name="Rettangolo 2"/>
          <p:cNvSpPr>
            <a:spLocks noChangeArrowheads="1"/>
          </p:cNvSpPr>
          <p:nvPr/>
        </p:nvSpPr>
        <p:spPr bwMode="auto">
          <a:xfrm>
            <a:off x="0" y="395288"/>
            <a:ext cx="5472113" cy="5846762"/>
          </a:xfrm>
          <a:prstGeom prst="rect">
            <a:avLst/>
          </a:prstGeom>
          <a:noFill/>
          <a:ln w="9525">
            <a:noFill/>
            <a:miter lim="800000"/>
            <a:headEnd/>
            <a:tailEnd/>
          </a:ln>
        </p:spPr>
        <p:txBody>
          <a:bodyPr>
            <a:spAutoFit/>
          </a:bodyPr>
          <a:lstStyle/>
          <a:p>
            <a:r>
              <a:rPr lang="it-IT" sz="2200">
                <a:latin typeface="Calibri" pitchFamily="34" charset="0"/>
              </a:rPr>
              <a:t>Tutti i cittadini dovevano radunarsi per consumare in comune le vivande prescritte dall’ordinanza e lo stesso pane: vietato pranzare a casa distesi su coperte sontuose e con ricche tavole. A mensa sedevano in gruppi di quindici, poco più poco meno, e ciascuno dei commensali portava ogni mese un medimno di farina, otto congi di vino, cinque mine di formaggio, due mine e mezzo di fichi e in più una modicissima somma in danaro per le pietanze. I conviti pubblici erano frequentati anche dai ragazzi, che vi erano condotti come a una scuola di sobrietà; là ascoltavano discussioni politiche e vedevano esempi viventi di libertà, là si abituavano a divertirsi e burlare senza essere scurrili e a lasciarsi burlare senza risentirsi. </a:t>
            </a:r>
          </a:p>
        </p:txBody>
      </p:sp>
      <p:pic>
        <p:nvPicPr>
          <p:cNvPr id="6148" name="Picture 2" descr="Risultato immagine per il pasto a spart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55585">
            <a:off x="5726113" y="520700"/>
            <a:ext cx="3190875" cy="2098675"/>
          </a:xfrm>
          <a:prstGeom prst="rect">
            <a:avLst/>
          </a:prstGeom>
          <a:noFill/>
          <a:ln w="9525">
            <a:noFill/>
            <a:miter lim="800000"/>
            <a:headEnd/>
            <a:tailEnd/>
          </a:ln>
        </p:spPr>
      </p:pic>
      <p:pic>
        <p:nvPicPr>
          <p:cNvPr id="6149" name="Picture 4" descr="Risultato immagine per il pasto a spart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86463">
            <a:off x="5492750" y="3584575"/>
            <a:ext cx="3363913" cy="261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ttangolo 1"/>
          <p:cNvSpPr>
            <a:spLocks noChangeArrowheads="1"/>
          </p:cNvSpPr>
          <p:nvPr/>
        </p:nvSpPr>
        <p:spPr bwMode="auto">
          <a:xfrm>
            <a:off x="0" y="0"/>
            <a:ext cx="3176588" cy="400050"/>
          </a:xfrm>
          <a:prstGeom prst="rect">
            <a:avLst/>
          </a:prstGeom>
          <a:noFill/>
          <a:ln w="9525">
            <a:noFill/>
            <a:miter lim="800000"/>
            <a:headEnd/>
            <a:tailEnd/>
          </a:ln>
        </p:spPr>
        <p:txBody>
          <a:bodyPr wrap="none">
            <a:spAutoFit/>
          </a:bodyPr>
          <a:lstStyle/>
          <a:p>
            <a:r>
              <a:rPr lang="it-IT" sz="2000" b="1" i="1" u="sng">
                <a:solidFill>
                  <a:srgbClr val="FF0000"/>
                </a:solidFill>
                <a:latin typeface="Calibri" pitchFamily="34" charset="0"/>
              </a:rPr>
              <a:t>Le regole del simposio greco</a:t>
            </a:r>
          </a:p>
        </p:txBody>
      </p:sp>
      <p:pic>
        <p:nvPicPr>
          <p:cNvPr id="7171" name="Picture 2" descr="Risultato immagine per simposio greco"/>
          <p:cNvPicPr>
            <a:picLocks noChangeAspect="1" noChangeArrowheads="1"/>
          </p:cNvPicPr>
          <p:nvPr/>
        </p:nvPicPr>
        <p:blipFill>
          <a:blip r:embed="rId2" cstate="print"/>
          <a:srcRect/>
          <a:stretch>
            <a:fillRect/>
          </a:stretch>
        </p:blipFill>
        <p:spPr bwMode="auto">
          <a:xfrm rot="-190650">
            <a:off x="4913313" y="3971925"/>
            <a:ext cx="4032250" cy="2016125"/>
          </a:xfrm>
          <a:prstGeom prst="rect">
            <a:avLst/>
          </a:prstGeom>
          <a:noFill/>
          <a:ln w="9525">
            <a:noFill/>
            <a:miter lim="800000"/>
            <a:headEnd/>
            <a:tailEnd/>
          </a:ln>
        </p:spPr>
      </p:pic>
      <p:pic>
        <p:nvPicPr>
          <p:cNvPr id="7172" name="Picture 4" descr="Risultato immagine per simposio gre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58371">
            <a:off x="4781550" y="1057275"/>
            <a:ext cx="4017963" cy="1881188"/>
          </a:xfrm>
          <a:prstGeom prst="rect">
            <a:avLst/>
          </a:prstGeom>
          <a:noFill/>
          <a:ln w="9525">
            <a:noFill/>
            <a:miter lim="800000"/>
            <a:headEnd/>
            <a:tailEnd/>
          </a:ln>
        </p:spPr>
      </p:pic>
      <p:sp>
        <p:nvSpPr>
          <p:cNvPr id="7173" name="Rettangolo 5"/>
          <p:cNvSpPr>
            <a:spLocks noChangeArrowheads="1"/>
          </p:cNvSpPr>
          <p:nvPr/>
        </p:nvSpPr>
        <p:spPr bwMode="auto">
          <a:xfrm>
            <a:off x="142875" y="428625"/>
            <a:ext cx="4572000" cy="5940425"/>
          </a:xfrm>
          <a:prstGeom prst="rect">
            <a:avLst/>
          </a:prstGeom>
          <a:noFill/>
          <a:ln w="9525">
            <a:noFill/>
            <a:miter lim="800000"/>
            <a:headEnd/>
            <a:tailEnd/>
          </a:ln>
        </p:spPr>
        <p:txBody>
          <a:bodyPr>
            <a:spAutoFit/>
          </a:bodyPr>
          <a:lstStyle/>
          <a:p>
            <a:r>
              <a:rPr lang="it-IT" sz="2000">
                <a:latin typeface="Calibri" pitchFamily="34" charset="0"/>
              </a:rPr>
              <a:t>Il simposio è il momento in cui i convitati, riuniti a banchetto, bevono vino, cantano, scherzano, discutono di qualsiasi argomento, anche se il tema privilegiato è l’amore, seguito dalle opinioni politiche. Era allietato da giovani (uomini o donne, che non partecipavano attivamente, ma servivano i convitati e li intrattenevano) che cantavano, accompagnando le loro elegie con il suono del flauto. Di forte importanza all’interno del simposio era sicuramente il vino, in quanto era la bevanda principalmente servita, e permetteva numerosi e allegri brindisi. Ma questa semplice bevanda aveva una molteplicità di significati, oltre al fatto che c’era un vero e proprio “codice” di regole riguardo al modo di berla, una sorta di antenato dell’odierno galateo.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Ma quanto bevono i giovani d’oggi?</a:t>
            </a:r>
          </a:p>
        </p:txBody>
      </p:sp>
      <p:sp>
        <p:nvSpPr>
          <p:cNvPr id="8195" name="CasellaDiTesto 2"/>
          <p:cNvSpPr txBox="1">
            <a:spLocks noChangeArrowheads="1"/>
          </p:cNvSpPr>
          <p:nvPr/>
        </p:nvSpPr>
        <p:spPr bwMode="auto">
          <a:xfrm>
            <a:off x="0" y="1857375"/>
            <a:ext cx="9144000" cy="830263"/>
          </a:xfrm>
          <a:prstGeom prst="rect">
            <a:avLst/>
          </a:prstGeom>
          <a:noFill/>
          <a:ln w="9525">
            <a:noFill/>
            <a:miter lim="800000"/>
            <a:headEnd/>
            <a:tailEnd/>
          </a:ln>
        </p:spPr>
        <p:txBody>
          <a:bodyPr>
            <a:spAutoFit/>
          </a:bodyPr>
          <a:lstStyle/>
          <a:p>
            <a:r>
              <a:rPr lang="it-IT" sz="2400">
                <a:latin typeface="Calibri" pitchFamily="34" charset="0"/>
              </a:rPr>
              <a:t>Attraverso un’indagine statistica abbiamo rilevato dei dati che stabiliscono quanto bevono i giovani di una classe di seconda superiore.</a:t>
            </a:r>
          </a:p>
        </p:txBody>
      </p:sp>
      <p:pic>
        <p:nvPicPr>
          <p:cNvPr id="8196" name="Picture 2" descr="Risultati immagini per indagine statistica"/>
          <p:cNvPicPr>
            <a:picLocks noChangeAspect="1" noChangeArrowheads="1"/>
          </p:cNvPicPr>
          <p:nvPr/>
        </p:nvPicPr>
        <p:blipFill>
          <a:blip r:embed="rId2" cstate="print"/>
          <a:srcRect/>
          <a:stretch>
            <a:fillRect/>
          </a:stretch>
        </p:blipFill>
        <p:spPr bwMode="auto">
          <a:xfrm rot="-210317">
            <a:off x="352425" y="3252788"/>
            <a:ext cx="3659188" cy="2281237"/>
          </a:xfrm>
          <a:prstGeom prst="rect">
            <a:avLst/>
          </a:prstGeom>
          <a:noFill/>
          <a:ln w="9525">
            <a:noFill/>
            <a:miter lim="800000"/>
            <a:headEnd/>
            <a:tailEnd/>
          </a:ln>
        </p:spPr>
      </p:pic>
      <p:pic>
        <p:nvPicPr>
          <p:cNvPr id="8197" name="Picture 4" descr="Immagine correlata"/>
          <p:cNvPicPr>
            <a:picLocks noChangeAspect="1" noChangeArrowheads="1"/>
          </p:cNvPicPr>
          <p:nvPr/>
        </p:nvPicPr>
        <p:blipFill>
          <a:blip r:embed="rId3" cstate="print"/>
          <a:srcRect/>
          <a:stretch>
            <a:fillRect/>
          </a:stretch>
        </p:blipFill>
        <p:spPr bwMode="auto">
          <a:xfrm rot="317825">
            <a:off x="4338638" y="3240088"/>
            <a:ext cx="4657725"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ico 10"/>
          <p:cNvGraphicFramePr/>
          <p:nvPr/>
        </p:nvGraphicFramePr>
        <p:xfrm>
          <a:off x="0" y="0"/>
          <a:ext cx="4886324" cy="2838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ico 11"/>
          <p:cNvGraphicFramePr/>
          <p:nvPr/>
        </p:nvGraphicFramePr>
        <p:xfrm>
          <a:off x="0" y="3500438"/>
          <a:ext cx="4876800" cy="3048001"/>
        </p:xfrm>
        <a:graphic>
          <a:graphicData uri="http://schemas.openxmlformats.org/drawingml/2006/chart">
            <c:chart xmlns:c="http://schemas.openxmlformats.org/drawingml/2006/chart" xmlns:r="http://schemas.openxmlformats.org/officeDocument/2006/relationships" r:id="rId3"/>
          </a:graphicData>
        </a:graphic>
      </p:graphicFrame>
      <p:sp>
        <p:nvSpPr>
          <p:cNvPr id="13" name="CasellaDiTesto 15"/>
          <p:cNvSpPr txBox="1"/>
          <p:nvPr/>
        </p:nvSpPr>
        <p:spPr>
          <a:xfrm>
            <a:off x="0" y="3214688"/>
            <a:ext cx="4267200" cy="25717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it-IT" dirty="0"/>
              <a:t>QUANDO TI CAPITA </a:t>
            </a:r>
            <a:r>
              <a:rPr lang="it-IT" dirty="0" err="1"/>
              <a:t>DI</a:t>
            </a:r>
            <a:r>
              <a:rPr lang="it-IT" dirty="0"/>
              <a:t> BERE?</a:t>
            </a:r>
          </a:p>
        </p:txBody>
      </p:sp>
      <p:graphicFrame>
        <p:nvGraphicFramePr>
          <p:cNvPr id="14" name="Tabella 13"/>
          <p:cNvGraphicFramePr>
            <a:graphicFrameLocks noGrp="1"/>
          </p:cNvGraphicFramePr>
          <p:nvPr/>
        </p:nvGraphicFramePr>
        <p:xfrm>
          <a:off x="5580063" y="908050"/>
          <a:ext cx="2808312" cy="1567823"/>
        </p:xfrm>
        <a:graphic>
          <a:graphicData uri="http://schemas.openxmlformats.org/drawingml/2006/table">
            <a:tbl>
              <a:tblPr/>
              <a:tblGrid>
                <a:gridCol w="2017979">
                  <a:extLst>
                    <a:ext uri="{9D8B030D-6E8A-4147-A177-3AD203B41FA5}">
                      <a16:colId xmlns:a16="http://schemas.microsoft.com/office/drawing/2014/main" val="20000"/>
                    </a:ext>
                  </a:extLst>
                </a:gridCol>
                <a:gridCol w="790333">
                  <a:extLst>
                    <a:ext uri="{9D8B030D-6E8A-4147-A177-3AD203B41FA5}">
                      <a16:colId xmlns:a16="http://schemas.microsoft.com/office/drawing/2014/main" val="20001"/>
                    </a:ext>
                  </a:extLst>
                </a:gridCol>
              </a:tblGrid>
              <a:tr h="783911">
                <a:tc>
                  <a:txBody>
                    <a:bodyPr/>
                    <a:lstStyle/>
                    <a:p>
                      <a:pPr algn="l" fontAlgn="b"/>
                      <a:r>
                        <a:rPr lang="it-IT" sz="1400" b="0" i="0" u="none" strike="noStrike" dirty="0">
                          <a:solidFill>
                            <a:srgbClr val="000000"/>
                          </a:solidFill>
                          <a:latin typeface="Calibri"/>
                        </a:rPr>
                        <a:t>Modalità</a:t>
                      </a:r>
                    </a:p>
                  </a:txBody>
                  <a:tcPr marL="0" marR="0" marT="0" marB="0" anchor="b">
                    <a:lnL>
                      <a:noFill/>
                    </a:lnL>
                    <a:lnR>
                      <a:noFill/>
                    </a:lnR>
                    <a:lnT>
                      <a:noFill/>
                    </a:lnT>
                    <a:lnB>
                      <a:noFill/>
                    </a:lnB>
                  </a:tcPr>
                </a:tc>
                <a:tc>
                  <a:txBody>
                    <a:bodyPr/>
                    <a:lstStyle/>
                    <a:p>
                      <a:pPr algn="l" fontAlgn="b"/>
                      <a:r>
                        <a:rPr lang="it-IT" sz="1400" b="0" i="0" u="none" strike="noStrike" dirty="0">
                          <a:solidFill>
                            <a:srgbClr val="000000"/>
                          </a:solidFill>
                          <a:latin typeface="Calibri"/>
                        </a:rPr>
                        <a:t>Frequenza</a:t>
                      </a:r>
                    </a:p>
                  </a:txBody>
                  <a:tcPr marL="0" marR="0" marT="0" marB="0" anchor="b">
                    <a:lnL>
                      <a:noFill/>
                    </a:lnL>
                    <a:lnR>
                      <a:noFill/>
                    </a:lnR>
                    <a:lnT>
                      <a:noFill/>
                    </a:lnT>
                    <a:lnB>
                      <a:noFill/>
                    </a:lnB>
                  </a:tcPr>
                </a:tc>
                <a:extLst>
                  <a:ext uri="{0D108BD9-81ED-4DB2-BD59-A6C34878D82A}">
                    <a16:rowId xmlns:a16="http://schemas.microsoft.com/office/drawing/2014/main" val="10000"/>
                  </a:ext>
                </a:extLst>
              </a:tr>
              <a:tr h="391956">
                <a:tc>
                  <a:txBody>
                    <a:bodyPr/>
                    <a:lstStyle/>
                    <a:p>
                      <a:pPr algn="l" fontAlgn="b"/>
                      <a:r>
                        <a:rPr lang="it-IT" sz="1100" b="0" i="0" u="none" strike="noStrike" dirty="0">
                          <a:solidFill>
                            <a:srgbClr val="000000"/>
                          </a:solidFill>
                          <a:latin typeface="Calibri"/>
                        </a:rPr>
                        <a:t>SI, 67%</a:t>
                      </a:r>
                    </a:p>
                  </a:txBody>
                  <a:tcPr marL="0" marR="0" marT="0" marB="0" anchor="b">
                    <a:lnL>
                      <a:noFill/>
                    </a:lnL>
                    <a:lnR>
                      <a:noFill/>
                    </a:lnR>
                    <a:lnT>
                      <a:noFill/>
                    </a:lnT>
                    <a:lnB>
                      <a:noFill/>
                    </a:lnB>
                  </a:tcPr>
                </a:tc>
                <a:tc>
                  <a:txBody>
                    <a:bodyPr/>
                    <a:lstStyle/>
                    <a:p>
                      <a:pPr algn="r" fontAlgn="b"/>
                      <a:r>
                        <a:rPr lang="it-IT" sz="1400" b="0" i="0" u="none" strike="noStrike">
                          <a:solidFill>
                            <a:srgbClr val="000000"/>
                          </a:solidFill>
                          <a:latin typeface="Calibri"/>
                        </a:rPr>
                        <a:t>10</a:t>
                      </a:r>
                    </a:p>
                  </a:txBody>
                  <a:tcPr marL="0" marR="0" marT="0" marB="0" anchor="b">
                    <a:lnL>
                      <a:noFill/>
                    </a:lnL>
                    <a:lnR>
                      <a:noFill/>
                    </a:lnR>
                    <a:lnT>
                      <a:noFill/>
                    </a:lnT>
                    <a:lnB>
                      <a:noFill/>
                    </a:lnB>
                  </a:tcPr>
                </a:tc>
                <a:extLst>
                  <a:ext uri="{0D108BD9-81ED-4DB2-BD59-A6C34878D82A}">
                    <a16:rowId xmlns:a16="http://schemas.microsoft.com/office/drawing/2014/main" val="10001"/>
                  </a:ext>
                </a:extLst>
              </a:tr>
              <a:tr h="391956">
                <a:tc>
                  <a:txBody>
                    <a:bodyPr/>
                    <a:lstStyle/>
                    <a:p>
                      <a:pPr algn="l" fontAlgn="b"/>
                      <a:r>
                        <a:rPr lang="it-IT" sz="1100" b="0" i="0" u="none" strike="noStrike" dirty="0">
                          <a:solidFill>
                            <a:srgbClr val="000000"/>
                          </a:solidFill>
                          <a:latin typeface="Calibri"/>
                        </a:rPr>
                        <a:t>NO, 33%</a:t>
                      </a:r>
                    </a:p>
                  </a:txBody>
                  <a:tcPr marL="0" marR="0" marT="0"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5</a:t>
                      </a:r>
                    </a:p>
                  </a:txBody>
                  <a:tcPr marL="0" marR="0" marT="0" marB="0" anchor="b">
                    <a:lnL>
                      <a:noFill/>
                    </a:lnL>
                    <a:lnR>
                      <a:noFill/>
                    </a:lnR>
                    <a:lnT>
                      <a:noFill/>
                    </a:lnT>
                    <a:lnB>
                      <a:noFill/>
                    </a:lnB>
                  </a:tcPr>
                </a:tc>
                <a:extLst>
                  <a:ext uri="{0D108BD9-81ED-4DB2-BD59-A6C34878D82A}">
                    <a16:rowId xmlns:a16="http://schemas.microsoft.com/office/drawing/2014/main" val="10002"/>
                  </a:ext>
                </a:extLst>
              </a:tr>
            </a:tbl>
          </a:graphicData>
        </a:graphic>
      </p:graphicFrame>
      <p:graphicFrame>
        <p:nvGraphicFramePr>
          <p:cNvPr id="15" name="Tabella 14"/>
          <p:cNvGraphicFramePr>
            <a:graphicFrameLocks noGrp="1"/>
          </p:cNvGraphicFramePr>
          <p:nvPr/>
        </p:nvGraphicFramePr>
        <p:xfrm>
          <a:off x="5500688" y="4000500"/>
          <a:ext cx="2928960" cy="1657350"/>
        </p:xfrm>
        <a:graphic>
          <a:graphicData uri="http://schemas.openxmlformats.org/drawingml/2006/table">
            <a:tbl>
              <a:tblPr/>
              <a:tblGrid>
                <a:gridCol w="732240">
                  <a:extLst>
                    <a:ext uri="{9D8B030D-6E8A-4147-A177-3AD203B41FA5}">
                      <a16:colId xmlns:a16="http://schemas.microsoft.com/office/drawing/2014/main" val="20000"/>
                    </a:ext>
                  </a:extLst>
                </a:gridCol>
                <a:gridCol w="732240">
                  <a:extLst>
                    <a:ext uri="{9D8B030D-6E8A-4147-A177-3AD203B41FA5}">
                      <a16:colId xmlns:a16="http://schemas.microsoft.com/office/drawing/2014/main" val="20001"/>
                    </a:ext>
                  </a:extLst>
                </a:gridCol>
                <a:gridCol w="732240">
                  <a:extLst>
                    <a:ext uri="{9D8B030D-6E8A-4147-A177-3AD203B41FA5}">
                      <a16:colId xmlns:a16="http://schemas.microsoft.com/office/drawing/2014/main" val="20002"/>
                    </a:ext>
                  </a:extLst>
                </a:gridCol>
                <a:gridCol w="732240">
                  <a:extLst>
                    <a:ext uri="{9D8B030D-6E8A-4147-A177-3AD203B41FA5}">
                      <a16:colId xmlns:a16="http://schemas.microsoft.com/office/drawing/2014/main" val="20003"/>
                    </a:ext>
                  </a:extLst>
                </a:gridCol>
              </a:tblGrid>
              <a:tr h="331470">
                <a:tc gridSpan="2">
                  <a:txBody>
                    <a:bodyPr/>
                    <a:lstStyle/>
                    <a:p>
                      <a:pPr algn="ctr" fontAlgn="b"/>
                      <a:r>
                        <a:rPr lang="it-IT" sz="1800" b="0" i="0" u="none" strike="noStrike" dirty="0">
                          <a:solidFill>
                            <a:srgbClr val="000000"/>
                          </a:solidFill>
                          <a:latin typeface="Calibri"/>
                        </a:rPr>
                        <a:t>Modalità</a:t>
                      </a:r>
                    </a:p>
                  </a:txBody>
                  <a:tcPr marL="0" marR="0" marT="0" marB="0" anchor="b">
                    <a:lnL>
                      <a:noFill/>
                    </a:lnL>
                    <a:lnR>
                      <a:noFill/>
                    </a:lnR>
                    <a:lnT>
                      <a:noFill/>
                    </a:lnT>
                    <a:lnB>
                      <a:noFill/>
                    </a:lnB>
                  </a:tcPr>
                </a:tc>
                <a:tc hMerge="1">
                  <a:txBody>
                    <a:bodyPr/>
                    <a:lstStyle/>
                    <a:p>
                      <a:endParaRPr lang="it-IT"/>
                    </a:p>
                  </a:txBody>
                  <a:tcPr/>
                </a:tc>
                <a:tc gridSpan="2">
                  <a:txBody>
                    <a:bodyPr/>
                    <a:lstStyle/>
                    <a:p>
                      <a:pPr algn="ctr" fontAlgn="b"/>
                      <a:r>
                        <a:rPr lang="it-IT" sz="1800" b="0" i="0" u="none" strike="noStrike" dirty="0" smtClean="0">
                          <a:solidFill>
                            <a:srgbClr val="000000"/>
                          </a:solidFill>
                          <a:latin typeface="Calibri"/>
                        </a:rPr>
                        <a:t>Frequenza</a:t>
                      </a:r>
                      <a:endParaRPr lang="it-IT" sz="18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it-IT"/>
                    </a:p>
                  </a:txBody>
                  <a:tcPr/>
                </a:tc>
                <a:extLst>
                  <a:ext uri="{0D108BD9-81ED-4DB2-BD59-A6C34878D82A}">
                    <a16:rowId xmlns:a16="http://schemas.microsoft.com/office/drawing/2014/main" val="10000"/>
                  </a:ext>
                </a:extLst>
              </a:tr>
              <a:tr h="331470">
                <a:tc gridSpan="2">
                  <a:txBody>
                    <a:bodyPr/>
                    <a:lstStyle/>
                    <a:p>
                      <a:pPr algn="ctr" fontAlgn="ctr"/>
                      <a:r>
                        <a:rPr lang="it-IT" sz="1100" b="0" i="0" u="none" strike="noStrike" dirty="0">
                          <a:solidFill>
                            <a:srgbClr val="000000"/>
                          </a:solidFill>
                          <a:latin typeface="Calibri"/>
                        </a:rPr>
                        <a:t>DURANTE I PASTI</a:t>
                      </a:r>
                    </a:p>
                  </a:txBody>
                  <a:tcPr marL="0" marR="0" marT="0" marB="0" anchor="ctr">
                    <a:lnL>
                      <a:noFill/>
                    </a:lnL>
                    <a:lnR>
                      <a:noFill/>
                    </a:lnR>
                    <a:lnT>
                      <a:noFill/>
                    </a:lnT>
                    <a:lnB>
                      <a:noFill/>
                    </a:lnB>
                  </a:tcPr>
                </a:tc>
                <a:tc hMerge="1">
                  <a:txBody>
                    <a:bodyPr/>
                    <a:lstStyle/>
                    <a:p>
                      <a:endParaRPr lang="it-IT"/>
                    </a:p>
                  </a:txBody>
                  <a:tcPr/>
                </a:tc>
                <a:tc gridSpan="2">
                  <a:txBody>
                    <a:bodyPr/>
                    <a:lstStyle/>
                    <a:p>
                      <a:pPr algn="ctr" fontAlgn="b"/>
                      <a:r>
                        <a:rPr lang="it-IT" sz="1800" b="0" i="0" u="none" strike="noStrike" dirty="0">
                          <a:solidFill>
                            <a:srgbClr val="000000"/>
                          </a:solidFill>
                          <a:latin typeface="Calibri"/>
                        </a:rPr>
                        <a:t>/</a:t>
                      </a:r>
                    </a:p>
                  </a:txBody>
                  <a:tcPr marL="0" marR="0" marT="0" marB="0" anchor="b">
                    <a:lnL>
                      <a:noFill/>
                    </a:lnL>
                    <a:lnR>
                      <a:noFill/>
                    </a:lnR>
                    <a:lnT>
                      <a:noFill/>
                    </a:lnT>
                    <a:lnB>
                      <a:noFill/>
                    </a:lnB>
                  </a:tcPr>
                </a:tc>
                <a:tc hMerge="1">
                  <a:txBody>
                    <a:bodyPr/>
                    <a:lstStyle/>
                    <a:p>
                      <a:endParaRPr lang="it-IT"/>
                    </a:p>
                  </a:txBody>
                  <a:tcPr/>
                </a:tc>
                <a:extLst>
                  <a:ext uri="{0D108BD9-81ED-4DB2-BD59-A6C34878D82A}">
                    <a16:rowId xmlns:a16="http://schemas.microsoft.com/office/drawing/2014/main" val="10001"/>
                  </a:ext>
                </a:extLst>
              </a:tr>
              <a:tr h="331470">
                <a:tc gridSpan="2">
                  <a:txBody>
                    <a:bodyPr/>
                    <a:lstStyle/>
                    <a:p>
                      <a:pPr algn="ctr" fontAlgn="ctr"/>
                      <a:r>
                        <a:rPr lang="it-IT" sz="1100" b="0" i="0" u="none" strike="noStrike">
                          <a:solidFill>
                            <a:srgbClr val="000000"/>
                          </a:solidFill>
                          <a:latin typeface="Calibri"/>
                        </a:rPr>
                        <a:t>FUORI I PASTI, 70%</a:t>
                      </a:r>
                    </a:p>
                  </a:txBody>
                  <a:tcPr marL="0" marR="0" marT="0" marB="0" anchor="ctr">
                    <a:lnL>
                      <a:noFill/>
                    </a:lnL>
                    <a:lnR>
                      <a:noFill/>
                    </a:lnR>
                    <a:lnT>
                      <a:noFill/>
                    </a:lnT>
                    <a:lnB>
                      <a:noFill/>
                    </a:lnB>
                  </a:tcPr>
                </a:tc>
                <a:tc hMerge="1">
                  <a:txBody>
                    <a:bodyPr/>
                    <a:lstStyle/>
                    <a:p>
                      <a:endParaRPr lang="it-IT"/>
                    </a:p>
                  </a:txBody>
                  <a:tcPr/>
                </a:tc>
                <a:tc gridSpan="2">
                  <a:txBody>
                    <a:bodyPr/>
                    <a:lstStyle/>
                    <a:p>
                      <a:pPr algn="ctr" fontAlgn="b"/>
                      <a:r>
                        <a:rPr lang="it-IT" sz="1800" b="0" i="0" u="none" strike="noStrike" dirty="0">
                          <a:solidFill>
                            <a:srgbClr val="000000"/>
                          </a:solidFill>
                          <a:latin typeface="Calibri"/>
                        </a:rPr>
                        <a:t>7</a:t>
                      </a:r>
                    </a:p>
                  </a:txBody>
                  <a:tcPr marL="0" marR="0" marT="0" marB="0" anchor="b">
                    <a:lnL>
                      <a:noFill/>
                    </a:lnL>
                    <a:lnR>
                      <a:noFill/>
                    </a:lnR>
                    <a:lnT>
                      <a:noFill/>
                    </a:lnT>
                    <a:lnB>
                      <a:noFill/>
                    </a:lnB>
                  </a:tcPr>
                </a:tc>
                <a:tc hMerge="1">
                  <a:txBody>
                    <a:bodyPr/>
                    <a:lstStyle/>
                    <a:p>
                      <a:endParaRPr lang="it-IT"/>
                    </a:p>
                  </a:txBody>
                  <a:tcPr/>
                </a:tc>
                <a:extLst>
                  <a:ext uri="{0D108BD9-81ED-4DB2-BD59-A6C34878D82A}">
                    <a16:rowId xmlns:a16="http://schemas.microsoft.com/office/drawing/2014/main" val="10002"/>
                  </a:ext>
                </a:extLst>
              </a:tr>
              <a:tr h="331470">
                <a:tc gridSpan="2">
                  <a:txBody>
                    <a:bodyPr/>
                    <a:lstStyle/>
                    <a:p>
                      <a:pPr algn="ctr" fontAlgn="ctr"/>
                      <a:r>
                        <a:rPr lang="it-IT" sz="1100" b="0" i="0" u="none" strike="noStrike">
                          <a:solidFill>
                            <a:srgbClr val="000000"/>
                          </a:solidFill>
                          <a:latin typeface="Calibri"/>
                        </a:rPr>
                        <a:t>ENTRAMBI, 30%</a:t>
                      </a:r>
                    </a:p>
                  </a:txBody>
                  <a:tcPr marL="0" marR="0" marT="0" marB="0" anchor="ctr">
                    <a:lnL>
                      <a:noFill/>
                    </a:lnL>
                    <a:lnR>
                      <a:noFill/>
                    </a:lnR>
                    <a:lnT>
                      <a:noFill/>
                    </a:lnT>
                    <a:lnB>
                      <a:noFill/>
                    </a:lnB>
                  </a:tcPr>
                </a:tc>
                <a:tc hMerge="1">
                  <a:txBody>
                    <a:bodyPr/>
                    <a:lstStyle/>
                    <a:p>
                      <a:endParaRPr lang="it-IT"/>
                    </a:p>
                  </a:txBody>
                  <a:tcPr/>
                </a:tc>
                <a:tc gridSpan="2">
                  <a:txBody>
                    <a:bodyPr/>
                    <a:lstStyle/>
                    <a:p>
                      <a:pPr algn="ctr" fontAlgn="b"/>
                      <a:r>
                        <a:rPr lang="it-IT" sz="1800" b="0" i="0" u="none" strike="noStrike" dirty="0">
                          <a:solidFill>
                            <a:srgbClr val="000000"/>
                          </a:solidFill>
                          <a:latin typeface="Calibri"/>
                        </a:rPr>
                        <a:t>3</a:t>
                      </a:r>
                    </a:p>
                  </a:txBody>
                  <a:tcPr marL="0" marR="0" marT="0" marB="0" anchor="b">
                    <a:lnL>
                      <a:noFill/>
                    </a:lnL>
                    <a:lnR>
                      <a:noFill/>
                    </a:lnR>
                    <a:lnT>
                      <a:noFill/>
                    </a:lnT>
                    <a:lnB>
                      <a:noFill/>
                    </a:lnB>
                  </a:tcPr>
                </a:tc>
                <a:tc hMerge="1">
                  <a:txBody>
                    <a:bodyPr/>
                    <a:lstStyle/>
                    <a:p>
                      <a:endParaRPr lang="it-IT"/>
                    </a:p>
                  </a:txBody>
                  <a:tcPr/>
                </a:tc>
                <a:extLst>
                  <a:ext uri="{0D108BD9-81ED-4DB2-BD59-A6C34878D82A}">
                    <a16:rowId xmlns:a16="http://schemas.microsoft.com/office/drawing/2014/main" val="10003"/>
                  </a:ext>
                </a:extLst>
              </a:tr>
              <a:tr h="331470">
                <a:tc>
                  <a:txBody>
                    <a:bodyPr/>
                    <a:lstStyle/>
                    <a:p>
                      <a:pPr algn="l" fontAlgn="ctr"/>
                      <a:endParaRPr lang="it-IT" sz="18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it-IT" sz="18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b"/>
                      <a:endParaRPr lang="it-IT" sz="1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8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p:cNvGraphicFramePr/>
          <p:nvPr/>
        </p:nvGraphicFramePr>
        <p:xfrm>
          <a:off x="0" y="12011024"/>
          <a:ext cx="4876800" cy="3209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p:cNvGraphicFramePr/>
          <p:nvPr/>
        </p:nvGraphicFramePr>
        <p:xfrm>
          <a:off x="142844" y="500042"/>
          <a:ext cx="4857750" cy="3228975"/>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16"/>
          <p:cNvSpPr txBox="1"/>
          <p:nvPr/>
        </p:nvSpPr>
        <p:spPr>
          <a:xfrm>
            <a:off x="0" y="214313"/>
            <a:ext cx="3962400" cy="5143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it-IT" sz="1800" dirty="0"/>
              <a:t>QUANTO BEVI?</a:t>
            </a:r>
          </a:p>
        </p:txBody>
      </p:sp>
      <p:graphicFrame>
        <p:nvGraphicFramePr>
          <p:cNvPr id="9" name="Grafico 8"/>
          <p:cNvGraphicFramePr/>
          <p:nvPr/>
        </p:nvGraphicFramePr>
        <p:xfrm>
          <a:off x="214282" y="3429000"/>
          <a:ext cx="4876800" cy="3209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ella 11"/>
          <p:cNvGraphicFramePr>
            <a:graphicFrameLocks noGrp="1"/>
          </p:cNvGraphicFramePr>
          <p:nvPr/>
        </p:nvGraphicFramePr>
        <p:xfrm>
          <a:off x="5500688" y="4071938"/>
          <a:ext cx="2824162" cy="1863725"/>
        </p:xfrm>
        <a:graphic>
          <a:graphicData uri="http://schemas.openxmlformats.org/drawingml/2006/table">
            <a:tbl>
              <a:tblPr/>
              <a:tblGrid>
                <a:gridCol w="1412089">
                  <a:extLst>
                    <a:ext uri="{9D8B030D-6E8A-4147-A177-3AD203B41FA5}">
                      <a16:colId xmlns:a16="http://schemas.microsoft.com/office/drawing/2014/main" val="20000"/>
                    </a:ext>
                  </a:extLst>
                </a:gridCol>
                <a:gridCol w="1412089">
                  <a:extLst>
                    <a:ext uri="{9D8B030D-6E8A-4147-A177-3AD203B41FA5}">
                      <a16:colId xmlns:a16="http://schemas.microsoft.com/office/drawing/2014/main" val="20001"/>
                    </a:ext>
                  </a:extLst>
                </a:gridCol>
              </a:tblGrid>
              <a:tr h="408575">
                <a:tc>
                  <a:txBody>
                    <a:bodyPr/>
                    <a:lstStyle/>
                    <a:p>
                      <a:pPr algn="l" fontAlgn="b"/>
                      <a:r>
                        <a:rPr lang="it-IT" sz="1800" b="0" i="0" u="none" strike="noStrike" dirty="0">
                          <a:solidFill>
                            <a:srgbClr val="000000"/>
                          </a:solidFill>
                          <a:latin typeface="Calibri"/>
                        </a:rPr>
                        <a:t>Modalità</a:t>
                      </a:r>
                    </a:p>
                  </a:txBody>
                  <a:tcPr marL="0" marR="0" marT="0" marB="0" anchor="b">
                    <a:lnL>
                      <a:noFill/>
                    </a:lnL>
                    <a:lnR>
                      <a:noFill/>
                    </a:lnR>
                    <a:lnT>
                      <a:noFill/>
                    </a:lnT>
                    <a:lnB>
                      <a:noFill/>
                    </a:lnB>
                  </a:tcPr>
                </a:tc>
                <a:tc>
                  <a:txBody>
                    <a:bodyPr/>
                    <a:lstStyle/>
                    <a:p>
                      <a:pPr algn="l" fontAlgn="b"/>
                      <a:r>
                        <a:rPr lang="it-IT" sz="1800" b="0" i="0" u="none" strike="noStrike">
                          <a:solidFill>
                            <a:srgbClr val="000000"/>
                          </a:solidFill>
                          <a:latin typeface="Calibri"/>
                        </a:rPr>
                        <a:t>Frequenza</a:t>
                      </a:r>
                    </a:p>
                  </a:txBody>
                  <a:tcPr marL="0" marR="0" marT="0" marB="0" anchor="b">
                    <a:lnL>
                      <a:noFill/>
                    </a:lnL>
                    <a:lnR>
                      <a:noFill/>
                    </a:lnR>
                    <a:lnT>
                      <a:noFill/>
                    </a:lnT>
                    <a:lnB>
                      <a:noFill/>
                    </a:lnB>
                  </a:tcPr>
                </a:tc>
                <a:extLst>
                  <a:ext uri="{0D108BD9-81ED-4DB2-BD59-A6C34878D82A}">
                    <a16:rowId xmlns:a16="http://schemas.microsoft.com/office/drawing/2014/main" val="10000"/>
                  </a:ext>
                </a:extLst>
              </a:tr>
              <a:tr h="408575">
                <a:tc>
                  <a:txBody>
                    <a:bodyPr/>
                    <a:lstStyle/>
                    <a:p>
                      <a:pPr algn="l" fontAlgn="b"/>
                      <a:r>
                        <a:rPr lang="it-IT" sz="1100" b="0" i="0" u="none" strike="noStrike" dirty="0">
                          <a:solidFill>
                            <a:srgbClr val="000000"/>
                          </a:solidFill>
                          <a:latin typeface="Calibri"/>
                        </a:rPr>
                        <a:t>LUN-GIO</a:t>
                      </a:r>
                    </a:p>
                  </a:txBody>
                  <a:tcPr marL="0" marR="0" marT="0" marB="0" anchor="b">
                    <a:lnL>
                      <a:noFill/>
                    </a:lnL>
                    <a:lnR>
                      <a:noFill/>
                    </a:lnR>
                    <a:lnT>
                      <a:noFill/>
                    </a:lnT>
                    <a:lnB>
                      <a:noFill/>
                    </a:lnB>
                  </a:tcPr>
                </a:tc>
                <a:tc>
                  <a:txBody>
                    <a:bodyPr/>
                    <a:lstStyle/>
                    <a:p>
                      <a:pPr algn="ctr" fontAlgn="b"/>
                      <a:r>
                        <a:rPr lang="it-IT" sz="1800" b="0" i="0" u="none" strike="noStrike">
                          <a:solidFill>
                            <a:srgbClr val="000000"/>
                          </a:solidFill>
                          <a:latin typeface="Calibri"/>
                        </a:rPr>
                        <a:t>/</a:t>
                      </a:r>
                    </a:p>
                  </a:txBody>
                  <a:tcPr marL="0" marR="0" marT="0" marB="0" anchor="b">
                    <a:lnL>
                      <a:noFill/>
                    </a:lnL>
                    <a:lnR>
                      <a:noFill/>
                    </a:lnR>
                    <a:lnT>
                      <a:noFill/>
                    </a:lnT>
                    <a:lnB>
                      <a:noFill/>
                    </a:lnB>
                  </a:tcPr>
                </a:tc>
                <a:extLst>
                  <a:ext uri="{0D108BD9-81ED-4DB2-BD59-A6C34878D82A}">
                    <a16:rowId xmlns:a16="http://schemas.microsoft.com/office/drawing/2014/main" val="10001"/>
                  </a:ext>
                </a:extLst>
              </a:tr>
              <a:tr h="522975">
                <a:tc>
                  <a:txBody>
                    <a:bodyPr/>
                    <a:lstStyle/>
                    <a:p>
                      <a:pPr algn="l" fontAlgn="b"/>
                      <a:r>
                        <a:rPr lang="it-IT" sz="1100" b="0" i="0" u="none" strike="noStrike">
                          <a:solidFill>
                            <a:srgbClr val="000000"/>
                          </a:solidFill>
                          <a:latin typeface="Calibri"/>
                        </a:rPr>
                        <a:t>WEEKEND, 90%</a:t>
                      </a:r>
                    </a:p>
                  </a:txBody>
                  <a:tcPr marL="0" marR="0" marT="0" marB="0" anchor="b">
                    <a:lnL>
                      <a:noFill/>
                    </a:lnL>
                    <a:lnR>
                      <a:noFill/>
                    </a:lnR>
                    <a:lnT>
                      <a:noFill/>
                    </a:lnT>
                    <a:lnB>
                      <a:noFill/>
                    </a:lnB>
                  </a:tcPr>
                </a:tc>
                <a:tc>
                  <a:txBody>
                    <a:bodyPr/>
                    <a:lstStyle/>
                    <a:p>
                      <a:pPr algn="ctr" fontAlgn="b"/>
                      <a:r>
                        <a:rPr lang="it-IT" sz="1800" b="0" i="0" u="none" strike="noStrike">
                          <a:solidFill>
                            <a:srgbClr val="000000"/>
                          </a:solidFill>
                          <a:latin typeface="Calibri"/>
                        </a:rPr>
                        <a:t>9</a:t>
                      </a:r>
                    </a:p>
                  </a:txBody>
                  <a:tcPr marL="0" marR="0" marT="0" marB="0" anchor="b">
                    <a:lnL>
                      <a:noFill/>
                    </a:lnL>
                    <a:lnR>
                      <a:noFill/>
                    </a:lnR>
                    <a:lnT>
                      <a:noFill/>
                    </a:lnT>
                    <a:lnB>
                      <a:noFill/>
                    </a:lnB>
                  </a:tcPr>
                </a:tc>
                <a:extLst>
                  <a:ext uri="{0D108BD9-81ED-4DB2-BD59-A6C34878D82A}">
                    <a16:rowId xmlns:a16="http://schemas.microsoft.com/office/drawing/2014/main" val="10002"/>
                  </a:ext>
                </a:extLst>
              </a:tr>
              <a:tr h="522975">
                <a:tc>
                  <a:txBody>
                    <a:bodyPr/>
                    <a:lstStyle/>
                    <a:p>
                      <a:pPr algn="l" fontAlgn="b"/>
                      <a:r>
                        <a:rPr lang="it-IT" sz="1100" b="0" i="0" u="none" strike="noStrike">
                          <a:solidFill>
                            <a:srgbClr val="000000"/>
                          </a:solidFill>
                          <a:latin typeface="Calibri"/>
                        </a:rPr>
                        <a:t>ENTRAMBI, 10%</a:t>
                      </a:r>
                    </a:p>
                  </a:txBody>
                  <a:tcPr marL="0" marR="0" marT="0" marB="0" anchor="b">
                    <a:lnL>
                      <a:noFill/>
                    </a:lnL>
                    <a:lnR>
                      <a:noFill/>
                    </a:lnR>
                    <a:lnT>
                      <a:noFill/>
                    </a:lnT>
                    <a:lnB>
                      <a:noFill/>
                    </a:lnB>
                  </a:tcPr>
                </a:tc>
                <a:tc>
                  <a:txBody>
                    <a:bodyPr/>
                    <a:lstStyle/>
                    <a:p>
                      <a:pPr algn="ctr" fontAlgn="b"/>
                      <a:r>
                        <a:rPr lang="it-IT" sz="1800" b="0" i="0" u="none" strike="noStrike" dirty="0">
                          <a:solidFill>
                            <a:srgbClr val="000000"/>
                          </a:solidFill>
                          <a:latin typeface="Calibri"/>
                        </a:rPr>
                        <a:t>1</a:t>
                      </a:r>
                    </a:p>
                  </a:txBody>
                  <a:tcPr marL="0" marR="0" marT="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3" name="Tabella 12"/>
          <p:cNvGraphicFramePr>
            <a:graphicFrameLocks noGrp="1"/>
          </p:cNvGraphicFramePr>
          <p:nvPr/>
        </p:nvGraphicFramePr>
        <p:xfrm>
          <a:off x="5357813" y="500063"/>
          <a:ext cx="3395662" cy="2459037"/>
        </p:xfrm>
        <a:graphic>
          <a:graphicData uri="http://schemas.openxmlformats.org/drawingml/2006/table">
            <a:tbl>
              <a:tblPr/>
              <a:tblGrid>
                <a:gridCol w="1697841">
                  <a:extLst>
                    <a:ext uri="{9D8B030D-6E8A-4147-A177-3AD203B41FA5}">
                      <a16:colId xmlns:a16="http://schemas.microsoft.com/office/drawing/2014/main" val="20000"/>
                    </a:ext>
                  </a:extLst>
                </a:gridCol>
                <a:gridCol w="1697841">
                  <a:extLst>
                    <a:ext uri="{9D8B030D-6E8A-4147-A177-3AD203B41FA5}">
                      <a16:colId xmlns:a16="http://schemas.microsoft.com/office/drawing/2014/main" val="20001"/>
                    </a:ext>
                  </a:extLst>
                </a:gridCol>
              </a:tblGrid>
              <a:tr h="868011">
                <a:tc>
                  <a:txBody>
                    <a:bodyPr/>
                    <a:lstStyle/>
                    <a:p>
                      <a:pPr algn="l" fontAlgn="b"/>
                      <a:r>
                        <a:rPr lang="it-IT" sz="1800" b="0" i="0" u="none" strike="noStrike">
                          <a:solidFill>
                            <a:srgbClr val="000000"/>
                          </a:solidFill>
                          <a:latin typeface="Calibri"/>
                        </a:rPr>
                        <a:t>Modalità</a:t>
                      </a:r>
                    </a:p>
                  </a:txBody>
                  <a:tcPr marL="0" marR="0" marT="0" marB="0" anchor="b">
                    <a:lnL>
                      <a:noFill/>
                    </a:lnL>
                    <a:lnR>
                      <a:noFill/>
                    </a:lnR>
                    <a:lnT>
                      <a:noFill/>
                    </a:lnT>
                    <a:lnB>
                      <a:noFill/>
                    </a:lnB>
                  </a:tcPr>
                </a:tc>
                <a:tc>
                  <a:txBody>
                    <a:bodyPr/>
                    <a:lstStyle/>
                    <a:p>
                      <a:pPr algn="l" fontAlgn="b"/>
                      <a:r>
                        <a:rPr lang="it-IT" sz="1800" b="0" i="0" u="none" strike="noStrike">
                          <a:solidFill>
                            <a:srgbClr val="000000"/>
                          </a:solidFill>
                          <a:latin typeface="Calibri"/>
                        </a:rPr>
                        <a:t>Frequenza</a:t>
                      </a:r>
                    </a:p>
                  </a:txBody>
                  <a:tcPr marL="0" marR="0" marT="0" marB="0" anchor="b">
                    <a:lnL>
                      <a:noFill/>
                    </a:lnL>
                    <a:lnR>
                      <a:noFill/>
                    </a:lnR>
                    <a:lnT>
                      <a:noFill/>
                    </a:lnT>
                    <a:lnB>
                      <a:noFill/>
                    </a:lnB>
                  </a:tcPr>
                </a:tc>
                <a:extLst>
                  <a:ext uri="{0D108BD9-81ED-4DB2-BD59-A6C34878D82A}">
                    <a16:rowId xmlns:a16="http://schemas.microsoft.com/office/drawing/2014/main" val="10000"/>
                  </a:ext>
                </a:extLst>
              </a:tr>
              <a:tr h="530451">
                <a:tc>
                  <a:txBody>
                    <a:bodyPr/>
                    <a:lstStyle/>
                    <a:p>
                      <a:pPr algn="l" fontAlgn="b"/>
                      <a:r>
                        <a:rPr lang="it-IT" sz="1100" b="0" i="0" u="none" strike="noStrike">
                          <a:solidFill>
                            <a:srgbClr val="000000"/>
                          </a:solidFill>
                          <a:latin typeface="Calibri"/>
                        </a:rPr>
                        <a:t>POCO, 40%</a:t>
                      </a:r>
                    </a:p>
                  </a:txBody>
                  <a:tcPr marL="0" marR="0" marT="0" marB="0" anchor="b">
                    <a:lnL>
                      <a:noFill/>
                    </a:lnL>
                    <a:lnR>
                      <a:noFill/>
                    </a:lnR>
                    <a:lnT>
                      <a:noFill/>
                    </a:lnT>
                    <a:lnB>
                      <a:noFill/>
                    </a:lnB>
                  </a:tcPr>
                </a:tc>
                <a:tc>
                  <a:txBody>
                    <a:bodyPr/>
                    <a:lstStyle/>
                    <a:p>
                      <a:pPr algn="ctr" fontAlgn="ctr"/>
                      <a:r>
                        <a:rPr lang="it-IT" sz="1800" b="0" i="0" u="none" strike="noStrike">
                          <a:solidFill>
                            <a:srgbClr val="000000"/>
                          </a:solidFill>
                          <a:latin typeface="Calibri"/>
                        </a:rPr>
                        <a:t>4</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530451">
                <a:tc>
                  <a:txBody>
                    <a:bodyPr/>
                    <a:lstStyle/>
                    <a:p>
                      <a:pPr algn="l" fontAlgn="b"/>
                      <a:r>
                        <a:rPr lang="it-IT" sz="1100" b="0" i="0" u="none" strike="noStrike">
                          <a:solidFill>
                            <a:srgbClr val="000000"/>
                          </a:solidFill>
                          <a:latin typeface="Calibri"/>
                        </a:rPr>
                        <a:t>MEDIO, 50%</a:t>
                      </a:r>
                    </a:p>
                  </a:txBody>
                  <a:tcPr marL="0" marR="0" marT="0" marB="0" anchor="b">
                    <a:lnL>
                      <a:noFill/>
                    </a:lnL>
                    <a:lnR>
                      <a:noFill/>
                    </a:lnR>
                    <a:lnT>
                      <a:noFill/>
                    </a:lnT>
                    <a:lnB>
                      <a:noFill/>
                    </a:lnB>
                  </a:tcPr>
                </a:tc>
                <a:tc>
                  <a:txBody>
                    <a:bodyPr/>
                    <a:lstStyle/>
                    <a:p>
                      <a:pPr algn="ctr" fontAlgn="ctr"/>
                      <a:r>
                        <a:rPr lang="it-IT" sz="1800" b="0" i="0" u="none" strike="noStrike">
                          <a:solidFill>
                            <a:srgbClr val="000000"/>
                          </a:solidFill>
                          <a:latin typeface="Calibri"/>
                        </a:rPr>
                        <a:t>5</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530451">
                <a:tc>
                  <a:txBody>
                    <a:bodyPr/>
                    <a:lstStyle/>
                    <a:p>
                      <a:pPr algn="l" fontAlgn="b"/>
                      <a:r>
                        <a:rPr lang="it-IT" sz="1100" b="0" i="0" u="none" strike="noStrike">
                          <a:solidFill>
                            <a:srgbClr val="000000"/>
                          </a:solidFill>
                          <a:latin typeface="Calibri"/>
                        </a:rPr>
                        <a:t>MOLTO, 10%</a:t>
                      </a:r>
                    </a:p>
                  </a:txBody>
                  <a:tcPr marL="0" marR="0" marT="0" marB="0" anchor="b">
                    <a:lnL>
                      <a:noFill/>
                    </a:lnL>
                    <a:lnR>
                      <a:noFill/>
                    </a:lnR>
                    <a:lnT>
                      <a:noFill/>
                    </a:lnT>
                    <a:lnB>
                      <a:noFill/>
                    </a:lnB>
                  </a:tcPr>
                </a:tc>
                <a:tc>
                  <a:txBody>
                    <a:bodyPr/>
                    <a:lstStyle/>
                    <a:p>
                      <a:pPr algn="ctr" fontAlgn="ctr"/>
                      <a:r>
                        <a:rPr lang="it-IT" sz="1800" b="0" i="0" u="none" strike="noStrike" dirty="0">
                          <a:solidFill>
                            <a:srgbClr val="000000"/>
                          </a:solidFill>
                          <a:latin typeface="Calibri"/>
                        </a:rPr>
                        <a:t>1</a:t>
                      </a:r>
                    </a:p>
                  </a:txBody>
                  <a:tcPr marL="0" marR="0" marT="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114</TotalTime>
  <Words>979</Words>
  <Application>Microsoft Office PowerPoint</Application>
  <PresentationFormat>Presentazione su schermo (4:3)</PresentationFormat>
  <Paragraphs>84</Paragraphs>
  <Slides>19</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19</vt:i4>
      </vt:variant>
    </vt:vector>
  </HeadingPairs>
  <TitlesOfParts>
    <vt:vector size="22" baseType="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ALLIEVO6</dc:creator>
  <cp:lastModifiedBy>Rosario Martinico</cp:lastModifiedBy>
  <cp:revision>14</cp:revision>
  <dcterms:created xsi:type="dcterms:W3CDTF">2017-04-20T12:45:39Z</dcterms:created>
  <dcterms:modified xsi:type="dcterms:W3CDTF">2017-07-26T15:53:59Z</dcterms:modified>
</cp:coreProperties>
</file>