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56" r:id="rId4"/>
    <p:sldMasterId id="2147483768" r:id="rId5"/>
    <p:sldMasterId id="2147483780" r:id="rId6"/>
    <p:sldMasterId id="2147483804" r:id="rId7"/>
    <p:sldMasterId id="2147483816" r:id="rId8"/>
    <p:sldMasterId id="2147483828" r:id="rId9"/>
    <p:sldMasterId id="2147483840" r:id="rId10"/>
  </p:sldMasterIdLst>
  <p:sldIdLst>
    <p:sldId id="256" r:id="rId11"/>
    <p:sldId id="258" r:id="rId12"/>
    <p:sldId id="259" r:id="rId13"/>
    <p:sldId id="260" r:id="rId14"/>
    <p:sldId id="261" r:id="rId15"/>
    <p:sldId id="283" r:id="rId16"/>
    <p:sldId id="284" r:id="rId17"/>
    <p:sldId id="285" r:id="rId18"/>
    <p:sldId id="263" r:id="rId19"/>
    <p:sldId id="264" r:id="rId20"/>
    <p:sldId id="265" r:id="rId21"/>
    <p:sldId id="286" r:id="rId22"/>
    <p:sldId id="287" r:id="rId23"/>
    <p:sldId id="267" r:id="rId24"/>
    <p:sldId id="281" r:id="rId25"/>
    <p:sldId id="282" r:id="rId26"/>
    <p:sldId id="268" r:id="rId27"/>
    <p:sldId id="269" r:id="rId28"/>
    <p:sldId id="270" r:id="rId29"/>
    <p:sldId id="271" r:id="rId30"/>
    <p:sldId id="288" r:id="rId31"/>
    <p:sldId id="289" r:id="rId32"/>
    <p:sldId id="290" r:id="rId33"/>
    <p:sldId id="294" r:id="rId34"/>
    <p:sldId id="295" r:id="rId35"/>
    <p:sldId id="296" r:id="rId36"/>
    <p:sldId id="277" r:id="rId37"/>
    <p:sldId id="276" r:id="rId38"/>
    <p:sldId id="274" r:id="rId39"/>
    <p:sldId id="297" r:id="rId40"/>
    <p:sldId id="298" r:id="rId41"/>
    <p:sldId id="291" r:id="rId42"/>
    <p:sldId id="292" r:id="rId43"/>
    <p:sldId id="293"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11"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10C0529A-79D0-47B7-BC97-EF26431E004F}" type="datetimeFigureOut">
              <a:rPr lang="it-IT" smtClean="0"/>
              <a:pPr/>
              <a:t>26/07/2017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7A260938-0717-4FA5-ADD2-D8AFEE83B30C}"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10C0529A-79D0-47B7-BC97-EF26431E004F}" type="datetimeFigureOut">
              <a:rPr lang="it-IT" smtClean="0"/>
              <a:pPr/>
              <a:t>26/07/2017</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7A260938-0717-4FA5-ADD2-D8AFEE83B30C}"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10C0529A-79D0-47B7-BC97-EF26431E004F}" type="datetimeFigureOut">
              <a:rPr lang="it-IT" smtClean="0"/>
              <a:pPr/>
              <a:t>26/07/2017</a:t>
            </a:fld>
            <a:endParaRPr lang="it-IT"/>
          </a:p>
        </p:txBody>
      </p:sp>
      <p:sp>
        <p:nvSpPr>
          <p:cNvPr id="9" name="Segnaposto numero diapositiva 8"/>
          <p:cNvSpPr>
            <a:spLocks noGrp="1"/>
          </p:cNvSpPr>
          <p:nvPr>
            <p:ph type="sldNum" sz="quarter" idx="15"/>
          </p:nvPr>
        </p:nvSpPr>
        <p:spPr/>
        <p:txBody>
          <a:bodyPr rtlCol="0"/>
          <a:lstStyle/>
          <a:p>
            <a:fld id="{7A260938-0717-4FA5-ADD2-D8AFEE83B30C}"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7A260938-0717-4FA5-ADD2-D8AFEE83B30C}"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A260938-0717-4FA5-ADD2-D8AFEE83B30C}"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A260938-0717-4FA5-ADD2-D8AFEE83B30C}"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10C0529A-79D0-47B7-BC97-EF26431E004F}" type="datetimeFigureOut">
              <a:rPr lang="it-IT" smtClean="0"/>
              <a:pPr/>
              <a:t>26/07/2017</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7A260938-0717-4FA5-ADD2-D8AFEE83B30C}" type="slidenum">
              <a:rPr lang="it-IT" smtClean="0"/>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7A260938-0717-4FA5-ADD2-D8AFEE83B30C}"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10C0529A-79D0-47B7-BC97-EF26431E004F}" type="datetimeFigureOut">
              <a:rPr lang="it-IT" smtClean="0"/>
              <a:pPr/>
              <a:t>26/07/2017</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7A260938-0717-4FA5-ADD2-D8AFEE83B30C}" type="slidenum">
              <a:rPr lang="it-IT" smtClean="0"/>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10C0529A-79D0-47B7-BC97-EF26431E004F}" type="datetimeFigureOut">
              <a:rPr lang="it-IT" smtClean="0"/>
              <a:pPr/>
              <a:t>26/07/2017</a:t>
            </a:fld>
            <a:endParaRPr lang="it-IT"/>
          </a:p>
        </p:txBody>
      </p:sp>
      <p:sp>
        <p:nvSpPr>
          <p:cNvPr id="7" name="Segnaposto numero diapositiva 6"/>
          <p:cNvSpPr>
            <a:spLocks noGrp="1"/>
          </p:cNvSpPr>
          <p:nvPr>
            <p:ph type="sldNum" sz="quarter" idx="11"/>
          </p:nvPr>
        </p:nvSpPr>
        <p:spPr/>
        <p:txBody>
          <a:bodyPr rtlCol="0"/>
          <a:lstStyle/>
          <a:p>
            <a:fld id="{7A260938-0717-4FA5-ADD2-D8AFEE83B30C}"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7A260938-0717-4FA5-ADD2-D8AFEE83B30C}"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10C0529A-79D0-47B7-BC97-EF26431E004F}" type="datetimeFigureOut">
              <a:rPr lang="it-IT" smtClean="0"/>
              <a:pPr/>
              <a:t>26/07/2017</a:t>
            </a:fld>
            <a:endParaRPr lang="it-IT"/>
          </a:p>
        </p:txBody>
      </p:sp>
      <p:sp>
        <p:nvSpPr>
          <p:cNvPr id="17" name="Segnaposto piè di pagina 16"/>
          <p:cNvSpPr>
            <a:spLocks noGrp="1"/>
          </p:cNvSpPr>
          <p:nvPr>
            <p:ph type="ftr" sz="quarter" idx="11"/>
          </p:nvPr>
        </p:nvSpPr>
        <p:spPr>
          <a:xfrm>
            <a:off x="5410200" y="4205288"/>
            <a:ext cx="1295400" cy="457200"/>
          </a:xfrm>
        </p:spPr>
        <p:txBody>
          <a:bodyPr/>
          <a:lstStyle/>
          <a:p>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A260938-0717-4FA5-ADD2-D8AFEE83B30C}" type="slidenum">
              <a:rPr lang="it-IT" smtClean="0"/>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10C0529A-79D0-47B7-BC97-EF26431E004F}" type="datetimeFigureOut">
              <a:rPr lang="it-IT" smtClean="0"/>
              <a:pPr/>
              <a:t>26/07/2017</a:t>
            </a:fld>
            <a:endParaRPr lang="it-IT"/>
          </a:p>
        </p:txBody>
      </p:sp>
      <p:sp>
        <p:nvSpPr>
          <p:cNvPr id="22" name="Segnaposto numero diapositiva 21"/>
          <p:cNvSpPr>
            <a:spLocks noGrp="1"/>
          </p:cNvSpPr>
          <p:nvPr>
            <p:ph type="sldNum" sz="quarter" idx="15"/>
          </p:nvPr>
        </p:nvSpPr>
        <p:spPr/>
        <p:txBody>
          <a:bodyPr rtlCol="0"/>
          <a:lstStyle/>
          <a:p>
            <a:fld id="{7A260938-0717-4FA5-ADD2-D8AFEE83B30C}"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10C0529A-79D0-47B7-BC97-EF26431E004F}" type="datetimeFigureOut">
              <a:rPr lang="it-IT" smtClean="0"/>
              <a:pPr/>
              <a:t>26/07/2017</a:t>
            </a:fld>
            <a:endParaRPr lang="it-IT"/>
          </a:p>
        </p:txBody>
      </p:sp>
      <p:sp>
        <p:nvSpPr>
          <p:cNvPr id="27" name="Segnaposto numero diapositiva 26"/>
          <p:cNvSpPr>
            <a:spLocks noGrp="1"/>
          </p:cNvSpPr>
          <p:nvPr>
            <p:ph type="sldNum" sz="quarter" idx="11"/>
          </p:nvPr>
        </p:nvSpPr>
        <p:spPr/>
        <p:txBody>
          <a:bodyPr rtlCol="0"/>
          <a:lstStyle/>
          <a:p>
            <a:fld id="{7A260938-0717-4FA5-ADD2-D8AFEE83B30C}"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a:xfrm>
            <a:off x="5257800" y="612648"/>
            <a:ext cx="1325880" cy="457200"/>
          </a:xfrm>
        </p:spPr>
        <p:txBody>
          <a:bodyPr/>
          <a:lstStyle/>
          <a:p>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7A260938-0717-4FA5-ADD2-D8AFEE83B30C}" type="slidenum">
              <a:rPr lang="it-IT" smtClean="0"/>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10C0529A-79D0-47B7-BC97-EF26431E004F}" type="datetimeFigureOut">
              <a:rPr lang="it-IT" smtClean="0"/>
              <a:pPr/>
              <a:t>26/07/2017</a:t>
            </a:fld>
            <a:endParaRPr lang="it-IT"/>
          </a:p>
        </p:txBody>
      </p:sp>
      <p:sp>
        <p:nvSpPr>
          <p:cNvPr id="17" name="Segnaposto piè di pagina 16"/>
          <p:cNvSpPr>
            <a:spLocks noGrp="1"/>
          </p:cNvSpPr>
          <p:nvPr>
            <p:ph type="ftr" sz="quarter" idx="11"/>
          </p:nvPr>
        </p:nvSpPr>
        <p:spPr>
          <a:xfrm>
            <a:off x="5410200" y="4205288"/>
            <a:ext cx="1295400" cy="457200"/>
          </a:xfrm>
        </p:spPr>
        <p:txBody>
          <a:bodyPr/>
          <a:lstStyle/>
          <a:p>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A260938-0717-4FA5-ADD2-D8AFEE83B30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10C0529A-79D0-47B7-BC97-EF26431E004F}" type="datetimeFigureOut">
              <a:rPr lang="it-IT" smtClean="0"/>
              <a:pPr/>
              <a:t>26/07/2017</a:t>
            </a:fld>
            <a:endParaRPr lang="it-IT"/>
          </a:p>
        </p:txBody>
      </p:sp>
      <p:sp>
        <p:nvSpPr>
          <p:cNvPr id="18" name="Segnaposto numero diapositiva 17"/>
          <p:cNvSpPr>
            <a:spLocks noGrp="1"/>
          </p:cNvSpPr>
          <p:nvPr>
            <p:ph type="sldNum" sz="quarter" idx="11"/>
          </p:nvPr>
        </p:nvSpPr>
        <p:spPr/>
        <p:txBody>
          <a:bodyPr rtlCol="0"/>
          <a:lstStyle/>
          <a:p>
            <a:fld id="{7A260938-0717-4FA5-ADD2-D8AFEE83B30C}"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10C0529A-79D0-47B7-BC97-EF26431E004F}" type="datetimeFigureOut">
              <a:rPr lang="it-IT" smtClean="0"/>
              <a:pPr/>
              <a:t>26/07/2017</a:t>
            </a:fld>
            <a:endParaRPr lang="it-IT"/>
          </a:p>
        </p:txBody>
      </p:sp>
      <p:sp>
        <p:nvSpPr>
          <p:cNvPr id="27" name="Segnaposto numero diapositiva 26"/>
          <p:cNvSpPr>
            <a:spLocks noGrp="1"/>
          </p:cNvSpPr>
          <p:nvPr>
            <p:ph type="sldNum" sz="quarter" idx="11"/>
          </p:nvPr>
        </p:nvSpPr>
        <p:spPr/>
        <p:txBody>
          <a:bodyPr rtlCol="0"/>
          <a:lstStyle/>
          <a:p>
            <a:fld id="{7A260938-0717-4FA5-ADD2-D8AFEE83B30C}"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10C0529A-79D0-47B7-BC97-EF26431E004F}" type="datetimeFigureOut">
              <a:rPr lang="it-IT" smtClean="0"/>
              <a:pPr/>
              <a:t>26/07/2017</a:t>
            </a:fld>
            <a:endParaRPr lang="it-IT"/>
          </a:p>
        </p:txBody>
      </p:sp>
      <p:sp>
        <p:nvSpPr>
          <p:cNvPr id="4" name="Segnaposto piè di pagina 3"/>
          <p:cNvSpPr>
            <a:spLocks noGrp="1"/>
          </p:cNvSpPr>
          <p:nvPr>
            <p:ph type="ftr" sz="quarter" idx="11"/>
          </p:nvPr>
        </p:nvSpPr>
        <p:spPr>
          <a:xfrm>
            <a:off x="5257800" y="612648"/>
            <a:ext cx="1325880" cy="457200"/>
          </a:xfrm>
        </p:spPr>
        <p:txBody>
          <a:bodyPr/>
          <a:lstStyle/>
          <a:p>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7A260938-0717-4FA5-ADD2-D8AFEE83B30C}" type="slidenum">
              <a:rPr lang="it-IT" smtClean="0"/>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60938-0717-4FA5-ADD2-D8AFEE83B30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A260938-0717-4FA5-ADD2-D8AFEE83B30C}"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C0529A-79D0-47B7-BC97-EF26431E004F}" type="datetimeFigureOut">
              <a:rPr lang="it-IT" smtClean="0"/>
              <a:pPr/>
              <a:t>26/07/2017</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C0529A-79D0-47B7-BC97-EF26431E004F}" type="datetimeFigureOut">
              <a:rPr lang="it-IT" smtClean="0"/>
              <a:pPr/>
              <a:t>26/07/2017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60938-0717-4FA5-ADD2-D8AFEE83B30C}"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C0529A-79D0-47B7-BC97-EF26431E004F}" type="datetimeFigureOut">
              <a:rPr lang="it-IT" smtClean="0"/>
              <a:pPr/>
              <a:t>26/07/2017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60938-0717-4FA5-ADD2-D8AFEE83B30C}"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C0529A-79D0-47B7-BC97-EF26431E004F}" type="datetimeFigureOut">
              <a:rPr lang="it-IT" smtClean="0"/>
              <a:pPr/>
              <a:t>26/07/2017</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C0529A-79D0-47B7-BC97-EF26431E004F}" type="datetimeFigureOut">
              <a:rPr lang="it-IT" smtClean="0"/>
              <a:pPr/>
              <a:t>26/07/2017</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0529A-79D0-47B7-BC97-EF26431E004F}" type="datetimeFigureOut">
              <a:rPr lang="it-IT" smtClean="0"/>
              <a:pPr/>
              <a:t>26/07/2017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0C0529A-79D0-47B7-BC97-EF26431E004F}" type="datetimeFigureOut">
              <a:rPr lang="it-IT" smtClean="0"/>
              <a:pPr/>
              <a:t>26/07/2017</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260938-0717-4FA5-ADD2-D8AFEE83B30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t/url?sa=i&amp;rct=j&amp;q=&amp;esrc=s&amp;source=images&amp;cd=&amp;cad=rja&amp;uact=8&amp;ved=0ahUKEwjV4O-t8JHTAhXC1BoKHS0tAGMQjRwIBw&amp;url=http://www.freshplaza.it/article/20535/Trapani-grande-attesa-per-lavvio-della-campagna-2010-dellAglio-rosso-di-Nubia&amp;bvm=bv.152174688,d.d24&amp;psig=AFQjCNFzr5jQVip4mBBphkJuxL3-iAOfwg&amp;ust=1491638437296034" TargetMode="Externa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8.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t/url?sa=i&amp;rct=j&amp;q=&amp;esrc=s&amp;source=images&amp;cd=&amp;cad=rja&amp;uact=8&amp;ved=0ahUKEwjy1Mza75HTAhUImBoKHbijCkoQjRwIBw&amp;url=https://tonykospan21.wordpress.com/tag/poesia-antico-egitto/&amp;psig=AFQjCNHkXoGh80v3SNYOqKIXUotnkiTutw&amp;ust=1491638254524057" TargetMode="External"/><Relationship Id="rId1" Type="http://schemas.openxmlformats.org/officeDocument/2006/relationships/slideLayout" Target="../slideLayouts/slideLayout6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cad=rja&amp;uact=8&amp;ved=0ahUKEwiL8Y358pHTAhVHNhoKHYJtB5EQjRwIBw&amp;url=http://mangiarebuono.it/le-origini-della-cucina-i-parte/&amp;bvm=bv.152174688,d.d24&amp;psig=AFQjCNHyCDADbA6A2EZVqTrNqfC4odBJgQ&amp;ust=1491639106662238" TargetMode="Externa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it/url?sa=i&amp;rct=j&amp;q=&amp;esrc=s&amp;source=images&amp;cd=&amp;cad=rja&amp;uact=8&amp;ved=0ahUKEwiVv6n09ZHTAhWCzBoKHTBvAkkQjRwIBw&amp;url=http://napolimagica.blogspot.com/2013_05_01_archive.html&amp;bvm=bv.152174688,d.d24&amp;psig=AFQjCNFUIL6NSmBbLHsTiLQyMmnzWczRZg&amp;ust=1491639906783010" TargetMode="Externa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trapan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971600" y="-531440"/>
            <a:ext cx="7772400" cy="1470025"/>
          </a:xfrm>
        </p:spPr>
        <p:txBody>
          <a:bodyPr>
            <a:normAutofit/>
          </a:bodyPr>
          <a:lstStyle/>
          <a:p>
            <a:pPr algn="ctr"/>
            <a:r>
              <a:rPr lang="it-IT" sz="4400" dirty="0" smtClean="0"/>
              <a:t>Trapani tra cielo e mare</a:t>
            </a:r>
            <a:endParaRPr lang="it-IT"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272"/>
            <a:ext cx="7467600" cy="1143000"/>
          </a:xfrm>
        </p:spPr>
        <p:txBody>
          <a:bodyPr>
            <a:normAutofit/>
          </a:bodyPr>
          <a:lstStyle/>
          <a:p>
            <a:pPr algn="ctr"/>
            <a:r>
              <a:rPr lang="it-IT" sz="4000" dirty="0" smtClean="0"/>
              <a:t>Turismo </a:t>
            </a:r>
            <a:endParaRPr lang="it-IT" sz="4000" dirty="0"/>
          </a:p>
        </p:txBody>
      </p:sp>
      <p:sp>
        <p:nvSpPr>
          <p:cNvPr id="3" name="Segnaposto contenuto 2"/>
          <p:cNvSpPr>
            <a:spLocks noGrp="1"/>
          </p:cNvSpPr>
          <p:nvPr>
            <p:ph sz="quarter" idx="1"/>
          </p:nvPr>
        </p:nvSpPr>
        <p:spPr>
          <a:xfrm>
            <a:off x="560784" y="1268760"/>
            <a:ext cx="7467600" cy="2116832"/>
          </a:xfrm>
        </p:spPr>
        <p:txBody>
          <a:bodyPr>
            <a:normAutofit/>
          </a:bodyPr>
          <a:lstStyle/>
          <a:p>
            <a:pPr>
              <a:buNone/>
            </a:pPr>
            <a:r>
              <a:rPr lang="it-IT" sz="1700" dirty="0" smtClean="0"/>
              <a:t>     Nel 2016 si sono registrati degli aumenti dell’8,2% dei visitatori italiani, mentre c’è stato un decremento del -3,4% dei turisti stranieri. Per quanto riguarda il movimento turistico per tipologia ricettiva, resta ancora debole la presenza di alberghi a 5 stelle mentre sono importanti le presenze in alberghi a 4 e a 3 stelle, molto ricca è l’offerta di </a:t>
            </a:r>
            <a:r>
              <a:rPr lang="it-IT" sz="1700" dirty="0" err="1" smtClean="0"/>
              <a:t>B&amp;B</a:t>
            </a:r>
            <a:r>
              <a:rPr lang="it-IT" sz="1700" dirty="0" smtClean="0"/>
              <a:t>, case vacanze, campeggi, e residenze turistico alberghiere che accolgono gran parte delle restante flusso turistico.</a:t>
            </a:r>
            <a:endParaRPr lang="it-IT" sz="1700" dirty="0"/>
          </a:p>
        </p:txBody>
      </p:sp>
      <p:pic>
        <p:nvPicPr>
          <p:cNvPr id="4" name="Immagine 3" descr="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8024" y="3933056"/>
            <a:ext cx="3158179" cy="2091060"/>
          </a:xfrm>
          <a:prstGeom prst="rect">
            <a:avLst/>
          </a:prstGeom>
        </p:spPr>
      </p:pic>
      <p:pic>
        <p:nvPicPr>
          <p:cNvPr id="5" name="Immagine 4" descr="1458573743-1-trapani-successo-per-la-manifestazione-fai-un-giro-in-bici-della-fia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3789040"/>
            <a:ext cx="3375690" cy="2235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7467600" cy="1143000"/>
          </a:xfrm>
        </p:spPr>
        <p:txBody>
          <a:bodyPr>
            <a:normAutofit/>
          </a:bodyPr>
          <a:lstStyle/>
          <a:p>
            <a:pPr algn="ctr"/>
            <a:r>
              <a:rPr lang="it-IT" sz="4000" smtClean="0"/>
              <a:t>Economia </a:t>
            </a:r>
            <a:endParaRPr lang="it-IT" sz="4000" dirty="0"/>
          </a:p>
        </p:txBody>
      </p:sp>
      <p:sp>
        <p:nvSpPr>
          <p:cNvPr id="3" name="Segnaposto contenuto 2"/>
          <p:cNvSpPr>
            <a:spLocks noGrp="1"/>
          </p:cNvSpPr>
          <p:nvPr>
            <p:ph sz="quarter" idx="1"/>
          </p:nvPr>
        </p:nvSpPr>
        <p:spPr>
          <a:xfrm>
            <a:off x="179512" y="1052736"/>
            <a:ext cx="4114800" cy="4032448"/>
          </a:xfrm>
        </p:spPr>
        <p:txBody>
          <a:bodyPr>
            <a:normAutofit/>
          </a:bodyPr>
          <a:lstStyle/>
          <a:p>
            <a:pPr>
              <a:buNone/>
            </a:pPr>
            <a:r>
              <a:rPr lang="it-IT" sz="1700" dirty="0" smtClean="0"/>
              <a:t>     Le principali attività economiche di questa provincia riguardano principalmente il settore terziario, la produzione del vino e del sale ed il settore turistico sviluppato grazie all’importanza storica e culturale, non che a quella paesaggistica e naturalistica, dei vari comuni e delle isole che rientrano in questo comprensorio provinciale. Fino alla fine dell'800 Trapani svolse un ruolo fondamentale di polo agroalimentare del Mediterraneo</a:t>
            </a:r>
            <a:r>
              <a:rPr lang="it-IT" sz="1800" dirty="0" smtClean="0"/>
              <a:t>. </a:t>
            </a:r>
            <a:endParaRPr lang="it-IT" sz="1700" dirty="0" smtClean="0"/>
          </a:p>
          <a:p>
            <a:pPr>
              <a:buNone/>
            </a:pPr>
            <a:r>
              <a:rPr lang="it-IT" sz="1700" dirty="0" smtClean="0"/>
              <a:t>  </a:t>
            </a:r>
            <a:endParaRPr lang="it-IT" sz="1700" dirty="0"/>
          </a:p>
        </p:txBody>
      </p:sp>
      <p:pic>
        <p:nvPicPr>
          <p:cNvPr id="4" name="Immagine 3" descr="economia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196752"/>
            <a:ext cx="3508207" cy="2074565"/>
          </a:xfrm>
          <a:prstGeom prst="rect">
            <a:avLst/>
          </a:prstGeom>
        </p:spPr>
      </p:pic>
      <p:sp>
        <p:nvSpPr>
          <p:cNvPr id="5" name="CasellaDiTesto 4"/>
          <p:cNvSpPr txBox="1"/>
          <p:nvPr/>
        </p:nvSpPr>
        <p:spPr>
          <a:xfrm>
            <a:off x="4427984" y="3356992"/>
            <a:ext cx="4176464" cy="3416320"/>
          </a:xfrm>
          <a:prstGeom prst="rect">
            <a:avLst/>
          </a:prstGeom>
          <a:noFill/>
        </p:spPr>
        <p:txBody>
          <a:bodyPr wrap="square" rtlCol="0">
            <a:spAutoFit/>
          </a:bodyPr>
          <a:lstStyle/>
          <a:p>
            <a:r>
              <a:rPr lang="it-IT" dirty="0" smtClean="0"/>
              <a:t>Il sale marino delle sue saline era il più apprezzato per la salagione dei merluzzi del Mare del Nord e questa circostanza favorì un ricco interscambio con la Norvegia. La pesca a Trapani vanta un'antica tradizione, specialmente del tonno per la quale si usava la classica tecnica della mattanza, ma adesso, da circa 10 anni, non avviene più perché poco redditizia. Il territorio è anche ricco di uliveti.</a:t>
            </a:r>
            <a:endParaRPr lang="it-IT" dirty="0"/>
          </a:p>
        </p:txBody>
      </p:sp>
      <p:pic>
        <p:nvPicPr>
          <p:cNvPr id="6" name="Immagine 5" descr="economia3_ret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725144"/>
            <a:ext cx="3622088" cy="19220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isultati immagini per mulino a stella trapanese"/>
          <p:cNvSpPr>
            <a:spLocks noChangeAspect="1" noChangeArrowheads="1"/>
          </p:cNvSpPr>
          <p:nvPr/>
        </p:nvSpPr>
        <p:spPr bwMode="auto">
          <a:xfrm>
            <a:off x="155575" y="-731838"/>
            <a:ext cx="2314575" cy="15335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i immagini per mulino a stella trapanese"/>
          <p:cNvSpPr>
            <a:spLocks noChangeAspect="1" noChangeArrowheads="1"/>
          </p:cNvSpPr>
          <p:nvPr/>
        </p:nvSpPr>
        <p:spPr bwMode="auto">
          <a:xfrm>
            <a:off x="155575" y="-731838"/>
            <a:ext cx="2314575" cy="15335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Risultati immagini per mulino a stella trapanese"/>
          <p:cNvSpPr>
            <a:spLocks noChangeAspect="1" noChangeArrowheads="1"/>
          </p:cNvSpPr>
          <p:nvPr/>
        </p:nvSpPr>
        <p:spPr bwMode="auto">
          <a:xfrm>
            <a:off x="155575" y="-731838"/>
            <a:ext cx="2314575" cy="15335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80" name="AutoShape 8" descr="Risultati immagini per mulino a stella trapanese"/>
          <p:cNvSpPr>
            <a:spLocks noChangeAspect="1" noChangeArrowheads="1"/>
          </p:cNvSpPr>
          <p:nvPr/>
        </p:nvSpPr>
        <p:spPr bwMode="auto">
          <a:xfrm>
            <a:off x="155575" y="-731838"/>
            <a:ext cx="2314575" cy="15335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Immagine 9" descr="image_8.jpg"/>
          <p:cNvPicPr>
            <a:picLocks noChangeAspect="1"/>
          </p:cNvPicPr>
          <p:nvPr/>
        </p:nvPicPr>
        <p:blipFill>
          <a:blip r:embed="rId2" cstate="print"/>
          <a:stretch>
            <a:fillRect/>
          </a:stretch>
        </p:blipFill>
        <p:spPr>
          <a:xfrm>
            <a:off x="0" y="-1"/>
            <a:ext cx="9144000" cy="6858001"/>
          </a:xfrm>
          <a:prstGeom prst="rect">
            <a:avLst/>
          </a:prstGeom>
        </p:spPr>
      </p:pic>
      <p:sp>
        <p:nvSpPr>
          <p:cNvPr id="2" name="Titolo 1"/>
          <p:cNvSpPr>
            <a:spLocks noGrp="1"/>
          </p:cNvSpPr>
          <p:nvPr>
            <p:ph type="title"/>
          </p:nvPr>
        </p:nvSpPr>
        <p:spPr>
          <a:xfrm>
            <a:off x="-42866" y="-214338"/>
            <a:ext cx="4471990" cy="1857364"/>
          </a:xfrm>
        </p:spPr>
        <p:txBody>
          <a:bodyPr>
            <a:normAutofit/>
          </a:bodyPr>
          <a:lstStyle/>
          <a:p>
            <a:r>
              <a:rPr lang="it-IT" dirty="0" smtClean="0">
                <a:solidFill>
                  <a:srgbClr val="FF0000"/>
                </a:solidFill>
              </a:rPr>
              <a:t>MULINO TRAPANESE A STELLA</a:t>
            </a:r>
            <a:endParaRPr lang="it-IT" dirty="0">
              <a:solidFill>
                <a:srgbClr val="FF0000"/>
              </a:solidFill>
            </a:endParaRPr>
          </a:p>
        </p:txBody>
      </p:sp>
      <p:sp>
        <p:nvSpPr>
          <p:cNvPr id="3" name="Segnaposto contenuto 2"/>
          <p:cNvSpPr>
            <a:spLocks noGrp="1"/>
          </p:cNvSpPr>
          <p:nvPr>
            <p:ph idx="1"/>
          </p:nvPr>
        </p:nvSpPr>
        <p:spPr>
          <a:xfrm>
            <a:off x="-285784" y="3143248"/>
            <a:ext cx="4929190" cy="3000396"/>
          </a:xfrm>
        </p:spPr>
        <p:txBody>
          <a:bodyPr>
            <a:normAutofit/>
          </a:bodyPr>
          <a:lstStyle/>
          <a:p>
            <a:pPr>
              <a:buNone/>
            </a:pPr>
            <a:r>
              <a:rPr lang="it-IT" dirty="0" smtClean="0"/>
              <a:t>   Il mulino a stella è caratterizzato da sei pale trapezoidali di legno di 4 metri ciascuna, su cui venivano stese le vele di tela (</a:t>
            </a:r>
            <a:r>
              <a:rPr lang="it-IT" dirty="0" err="1" smtClean="0"/>
              <a:t>cuttunina</a:t>
            </a:r>
            <a:r>
              <a:rPr lang="it-IT" dirty="0" smtClean="0"/>
              <a: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ndex.jpeg"/>
          <p:cNvPicPr>
            <a:picLocks noChangeAspect="1"/>
          </p:cNvPicPr>
          <p:nvPr/>
        </p:nvPicPr>
        <p:blipFill>
          <a:blip r:embed="rId2" cstate="print"/>
          <a:stretch>
            <a:fillRect/>
          </a:stretch>
        </p:blipFill>
        <p:spPr>
          <a:xfrm>
            <a:off x="19100" y="0"/>
            <a:ext cx="9124900" cy="6858000"/>
          </a:xfrm>
          <a:prstGeom prst="rect">
            <a:avLst/>
          </a:prstGeom>
        </p:spPr>
      </p:pic>
      <p:sp>
        <p:nvSpPr>
          <p:cNvPr id="2" name="Titolo 1"/>
          <p:cNvSpPr>
            <a:spLocks noGrp="1"/>
          </p:cNvSpPr>
          <p:nvPr>
            <p:ph type="ctrTitle"/>
          </p:nvPr>
        </p:nvSpPr>
        <p:spPr>
          <a:xfrm>
            <a:off x="5429288" y="-357214"/>
            <a:ext cx="5143504" cy="2571767"/>
          </a:xfrm>
        </p:spPr>
        <p:txBody>
          <a:bodyPr/>
          <a:lstStyle/>
          <a:p>
            <a:r>
              <a:rPr lang="it-IT" dirty="0" smtClean="0">
                <a:solidFill>
                  <a:srgbClr val="FF0000"/>
                </a:solidFill>
              </a:rPr>
              <a:t>IL MULINO AMERICANO</a:t>
            </a:r>
            <a:endParaRPr lang="it-IT" dirty="0">
              <a:solidFill>
                <a:srgbClr val="FF0000"/>
              </a:solidFill>
            </a:endParaRPr>
          </a:p>
        </p:txBody>
      </p:sp>
      <p:sp>
        <p:nvSpPr>
          <p:cNvPr id="5" name="Sottotitolo 4"/>
          <p:cNvSpPr>
            <a:spLocks noGrp="1"/>
          </p:cNvSpPr>
          <p:nvPr>
            <p:ph type="subTitle" idx="1"/>
          </p:nvPr>
        </p:nvSpPr>
        <p:spPr>
          <a:xfrm>
            <a:off x="4857752" y="2285992"/>
            <a:ext cx="4214842" cy="2852742"/>
          </a:xfrm>
        </p:spPr>
        <p:txBody>
          <a:bodyPr>
            <a:normAutofit/>
          </a:bodyPr>
          <a:lstStyle/>
          <a:p>
            <a:r>
              <a:rPr lang="it-IT" dirty="0" smtClean="0">
                <a:solidFill>
                  <a:schemeClr val="tx1"/>
                </a:solidFill>
              </a:rPr>
              <a:t>Nel tempo ha sostituito il mulino a stella,dotato di 24 pale di lamiera zincata lunghe un metro e 20 cm ed </a:t>
            </a:r>
            <a:r>
              <a:rPr lang="it-IT" dirty="0" err="1" smtClean="0">
                <a:solidFill>
                  <a:schemeClr val="tx1"/>
                </a:solidFill>
              </a:rPr>
              <a:t>autodirezionabile</a:t>
            </a:r>
            <a:r>
              <a:rPr lang="it-IT" dirty="0" smtClean="0">
                <a:solidFill>
                  <a:schemeClr val="tx1"/>
                </a:solidFill>
              </a:rPr>
              <a:t> in funzione del vento. Negli anni 50 si è imposto per il facile funzionamento e per un’agevole manutenzione.</a:t>
            </a:r>
            <a:endParaRPr lang="it-IT"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338428"/>
            <a:ext cx="4471990" cy="5519572"/>
          </a:xfrm>
        </p:spPr>
        <p:txBody>
          <a:bodyPr>
            <a:normAutofit fontScale="92500" lnSpcReduction="20000"/>
          </a:bodyPr>
          <a:lstStyle/>
          <a:p>
            <a:pPr>
              <a:buNone/>
            </a:pPr>
            <a:r>
              <a:rPr lang="it-IT" sz="1900" dirty="0" smtClean="0"/>
              <a:t>    Il </a:t>
            </a:r>
            <a:r>
              <a:rPr lang="it-IT" sz="1900" b="1" dirty="0"/>
              <a:t>Sale marino di Trapani</a:t>
            </a:r>
            <a:r>
              <a:rPr lang="it-IT" sz="1900" dirty="0"/>
              <a:t> è un prodotto italiano a indicazione geografica protetta, prodotto esclusivamente in provincia di </a:t>
            </a:r>
            <a:r>
              <a:rPr lang="it-IT" sz="1900" dirty="0" smtClean="0"/>
              <a:t>Trapani. </a:t>
            </a:r>
            <a:r>
              <a:rPr lang="it-IT" sz="1900" dirty="0"/>
              <a:t>Il sale è prodotto con antichi procedimenti artigianali nelle saline di Trapani. La produzione avviene attraverso un procedimento della durata di 5-7 mesi. La raccolta avviene durante il periodo estivo, nei mesi di luglio e agosto</a:t>
            </a:r>
            <a:r>
              <a:rPr lang="it-IT" sz="1900" dirty="0" smtClean="0"/>
              <a:t>. </a:t>
            </a:r>
            <a:r>
              <a:rPr lang="it-IT" sz="1900" dirty="0"/>
              <a:t>Il sale marino di Trapani è inoltre inserito nell'elenco dei  riconosciuti dal Ministero delle Politiche Agricole, Alimentari e </a:t>
            </a:r>
            <a:r>
              <a:rPr lang="it-IT" sz="1900" dirty="0" smtClean="0"/>
              <a:t>Forestali. </a:t>
            </a:r>
            <a:r>
              <a:rPr lang="it-IT" sz="1900" dirty="0"/>
              <a:t>La denominazione è stata aggiunta all'elenco delle indicazioni geografiche protette (IGP) da parte della Commissione europea il 7 dicembre </a:t>
            </a:r>
            <a:r>
              <a:rPr lang="it-IT" sz="1900" dirty="0" smtClean="0"/>
              <a:t>2012.</a:t>
            </a:r>
            <a:endParaRPr lang="it-IT" sz="1900" dirty="0"/>
          </a:p>
          <a:p>
            <a:pPr>
              <a:buNone/>
            </a:pPr>
            <a:r>
              <a:rPr lang="it-IT" sz="1600" dirty="0"/>
              <a:t> </a:t>
            </a:r>
          </a:p>
          <a:p>
            <a:pPr>
              <a:buNone/>
            </a:pPr>
            <a:endParaRPr lang="it-IT" sz="1600" dirty="0"/>
          </a:p>
          <a:p>
            <a:pPr>
              <a:buNone/>
            </a:pPr>
            <a:endParaRPr lang="it-IT" sz="1600" dirty="0"/>
          </a:p>
        </p:txBody>
      </p:sp>
      <p:sp>
        <p:nvSpPr>
          <p:cNvPr id="2" name="Titolo 1"/>
          <p:cNvSpPr>
            <a:spLocks noGrp="1"/>
          </p:cNvSpPr>
          <p:nvPr>
            <p:ph type="title"/>
          </p:nvPr>
        </p:nvSpPr>
        <p:spPr>
          <a:xfrm>
            <a:off x="500034" y="0"/>
            <a:ext cx="8229600" cy="1143000"/>
          </a:xfrm>
        </p:spPr>
        <p:txBody>
          <a:bodyPr/>
          <a:lstStyle/>
          <a:p>
            <a:pPr algn="ctr"/>
            <a:r>
              <a:rPr lang="it-IT" dirty="0" smtClean="0"/>
              <a:t>SALE </a:t>
            </a:r>
            <a:r>
              <a:rPr lang="it-IT" dirty="0" err="1" smtClean="0"/>
              <a:t>DI</a:t>
            </a:r>
            <a:r>
              <a:rPr lang="it-IT" dirty="0" smtClean="0"/>
              <a:t> TRAPANI</a:t>
            </a:r>
            <a:endParaRPr lang="it-IT" dirty="0"/>
          </a:p>
        </p:txBody>
      </p:sp>
      <p:pic>
        <p:nvPicPr>
          <p:cNvPr id="26626" name="Picture 2" descr="Immagine correlata"/>
          <p:cNvPicPr>
            <a:picLocks noChangeAspect="1" noChangeArrowheads="1"/>
          </p:cNvPicPr>
          <p:nvPr/>
        </p:nvPicPr>
        <p:blipFill>
          <a:blip r:embed="rId2" cstate="print"/>
          <a:srcRect/>
          <a:stretch>
            <a:fillRect/>
          </a:stretch>
        </p:blipFill>
        <p:spPr bwMode="auto">
          <a:xfrm>
            <a:off x="5000628" y="1893222"/>
            <a:ext cx="3849705" cy="28835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066800"/>
          </a:xfrm>
        </p:spPr>
        <p:txBody>
          <a:bodyPr/>
          <a:lstStyle/>
          <a:p>
            <a:pPr algn="ctr"/>
            <a:r>
              <a:rPr lang="it-IT" dirty="0" smtClean="0"/>
              <a:t>L’evaporazione </a:t>
            </a:r>
            <a:r>
              <a:rPr lang="it-IT" smtClean="0"/>
              <a:t>e l’ebollizione </a:t>
            </a:r>
            <a:endParaRPr lang="it-IT" dirty="0"/>
          </a:p>
        </p:txBody>
      </p:sp>
      <p:sp>
        <p:nvSpPr>
          <p:cNvPr id="4" name="Segnaposto contenuto 3"/>
          <p:cNvSpPr>
            <a:spLocks noGrp="1"/>
          </p:cNvSpPr>
          <p:nvPr>
            <p:ph idx="1"/>
          </p:nvPr>
        </p:nvSpPr>
        <p:spPr>
          <a:xfrm>
            <a:off x="467544" y="1556792"/>
            <a:ext cx="8229600" cy="4325112"/>
          </a:xfrm>
        </p:spPr>
        <p:txBody>
          <a:bodyPr>
            <a:normAutofit/>
          </a:bodyPr>
          <a:lstStyle/>
          <a:p>
            <a:pPr>
              <a:buNone/>
            </a:pPr>
            <a:r>
              <a:rPr lang="it-IT" dirty="0" smtClean="0"/>
              <a:t>   </a:t>
            </a:r>
            <a:r>
              <a:rPr lang="it-IT" sz="1800" dirty="0" smtClean="0">
                <a:latin typeface="Cambria" pitchFamily="18" charset="0"/>
                <a:cs typeface="Calibri" pitchFamily="34" charset="0"/>
              </a:rPr>
              <a:t>Talvolta i due termini vengono confusi tra loro. Ma i due fenomeni sono diversi uno dall'altro.</a:t>
            </a:r>
          </a:p>
          <a:p>
            <a:pPr>
              <a:buNone/>
            </a:pPr>
            <a:r>
              <a:rPr lang="it-IT" sz="1800" dirty="0" smtClean="0">
                <a:latin typeface="Cambria" pitchFamily="18" charset="0"/>
                <a:cs typeface="Calibri" pitchFamily="34" charset="0"/>
              </a:rPr>
              <a:t>    Entrambi portano al passaggio di stato da liquido a vapore, cioè a vaporizzare. Ma le modalità in cui ciò avviene sono diverse:</a:t>
            </a:r>
          </a:p>
          <a:p>
            <a:r>
              <a:rPr lang="it-IT" sz="1800" dirty="0" smtClean="0">
                <a:latin typeface="Cambria" pitchFamily="18" charset="0"/>
                <a:cs typeface="Calibri" pitchFamily="34" charset="0"/>
              </a:rPr>
              <a:t> Per </a:t>
            </a:r>
            <a:r>
              <a:rPr lang="it-IT" sz="1800" b="1" dirty="0" smtClean="0">
                <a:latin typeface="Cambria" pitchFamily="18" charset="0"/>
                <a:cs typeface="Calibri" pitchFamily="34" charset="0"/>
              </a:rPr>
              <a:t>evaporazione</a:t>
            </a:r>
            <a:r>
              <a:rPr lang="it-IT" sz="1800" dirty="0" smtClean="0">
                <a:latin typeface="Cambria" pitchFamily="18" charset="0"/>
                <a:cs typeface="Calibri" pitchFamily="34" charset="0"/>
              </a:rPr>
              <a:t> si intende un processo fisico dove viene messo in evidenza il passaggio dallo stato liquido a quello aeriforme che coinvolge la sola superficie del liquido e la temperatura nella quale avviene il cambiamento di stato è intorno ai 30 gradi</a:t>
            </a:r>
          </a:p>
          <a:p>
            <a:r>
              <a:rPr lang="it-IT" sz="1800" dirty="0" smtClean="0">
                <a:latin typeface="Cambria" pitchFamily="18" charset="0"/>
                <a:cs typeface="Calibri" pitchFamily="34" charset="0"/>
              </a:rPr>
              <a:t>Per </a:t>
            </a:r>
            <a:r>
              <a:rPr lang="it-IT" sz="1800" b="1" dirty="0" smtClean="0">
                <a:latin typeface="Cambria" pitchFamily="18" charset="0"/>
                <a:cs typeface="Calibri" pitchFamily="34" charset="0"/>
              </a:rPr>
              <a:t>ebollizione</a:t>
            </a:r>
            <a:r>
              <a:rPr lang="it-IT" sz="1800" dirty="0" smtClean="0">
                <a:latin typeface="Cambria" pitchFamily="18" charset="0"/>
                <a:cs typeface="Calibri" pitchFamily="34" charset="0"/>
              </a:rPr>
              <a:t> si intende il processo fisico in cui si ha la vaporizzazione che coinvolge l’intera massa del liquido. Tale processo consente il formarsi di bolle e avviene quando la temperatura arriva a 100 gradi.</a:t>
            </a:r>
          </a:p>
          <a:p>
            <a:pPr>
              <a:buNone/>
            </a:pP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ebollizione.jpg"/>
          <p:cNvPicPr>
            <a:picLocks noGrp="1" noChangeAspect="1"/>
          </p:cNvPicPr>
          <p:nvPr>
            <p:ph idx="1"/>
          </p:nvPr>
        </p:nvPicPr>
        <p:blipFill>
          <a:blip r:embed="rId2" cstate="print"/>
          <a:stretch>
            <a:fillRect/>
          </a:stretch>
        </p:blipFill>
        <p:spPr>
          <a:xfrm>
            <a:off x="827584" y="980728"/>
            <a:ext cx="3752850" cy="225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descr="vapore-e1445603497525-800x3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3933056"/>
            <a:ext cx="5760640" cy="2261052"/>
          </a:xfrm>
          <a:prstGeom prst="rect">
            <a:avLst/>
          </a:prstGeom>
        </p:spPr>
      </p:pic>
      <p:sp>
        <p:nvSpPr>
          <p:cNvPr id="6" name="CasellaDiTesto 5"/>
          <p:cNvSpPr txBox="1"/>
          <p:nvPr/>
        </p:nvSpPr>
        <p:spPr>
          <a:xfrm>
            <a:off x="755576" y="3347700"/>
            <a:ext cx="1728192" cy="369332"/>
          </a:xfrm>
          <a:prstGeom prst="rect">
            <a:avLst/>
          </a:prstGeom>
          <a:noFill/>
        </p:spPr>
        <p:txBody>
          <a:bodyPr wrap="square" rtlCol="0">
            <a:spAutoFit/>
          </a:bodyPr>
          <a:lstStyle/>
          <a:p>
            <a:r>
              <a:rPr lang="it-IT" dirty="0"/>
              <a:t>E</a:t>
            </a:r>
            <a:r>
              <a:rPr lang="it-IT" dirty="0" smtClean="0"/>
              <a:t>bollizione</a:t>
            </a:r>
            <a:endParaRPr lang="it-IT" dirty="0"/>
          </a:p>
        </p:txBody>
      </p:sp>
      <p:sp>
        <p:nvSpPr>
          <p:cNvPr id="7" name="CasellaDiTesto 6"/>
          <p:cNvSpPr txBox="1"/>
          <p:nvPr/>
        </p:nvSpPr>
        <p:spPr>
          <a:xfrm>
            <a:off x="3059832" y="6228020"/>
            <a:ext cx="3600400" cy="369332"/>
          </a:xfrm>
          <a:prstGeom prst="rect">
            <a:avLst/>
          </a:prstGeom>
          <a:noFill/>
        </p:spPr>
        <p:txBody>
          <a:bodyPr wrap="square" rtlCol="0">
            <a:spAutoFit/>
          </a:bodyPr>
          <a:lstStyle/>
          <a:p>
            <a:r>
              <a:rPr lang="it-IT" dirty="0" smtClean="0"/>
              <a:t>Evaporazione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0792" y="-531440"/>
            <a:ext cx="7851648" cy="1828800"/>
          </a:xfrm>
        </p:spPr>
        <p:txBody>
          <a:bodyPr/>
          <a:lstStyle/>
          <a:p>
            <a:r>
              <a:rPr lang="it-IT" dirty="0" smtClean="0"/>
              <a:t>BUSIATE ALLA TRAPANESE</a:t>
            </a:r>
            <a:endParaRPr lang="it-IT" dirty="0"/>
          </a:p>
        </p:txBody>
      </p:sp>
      <p:sp>
        <p:nvSpPr>
          <p:cNvPr id="3" name="Sottotitolo 2"/>
          <p:cNvSpPr>
            <a:spLocks noGrp="1"/>
          </p:cNvSpPr>
          <p:nvPr>
            <p:ph type="subTitle" idx="1"/>
          </p:nvPr>
        </p:nvSpPr>
        <p:spPr>
          <a:xfrm>
            <a:off x="179512" y="1484784"/>
            <a:ext cx="7854696" cy="5143536"/>
          </a:xfrm>
        </p:spPr>
        <p:txBody>
          <a:bodyPr>
            <a:normAutofit/>
          </a:bodyPr>
          <a:lstStyle/>
          <a:p>
            <a:pPr algn="l"/>
            <a:r>
              <a:rPr lang="it-IT" dirty="0" smtClean="0"/>
              <a:t>INGREDIENTI:</a:t>
            </a:r>
          </a:p>
          <a:p>
            <a:pPr algn="l"/>
            <a:r>
              <a:rPr lang="it-IT" dirty="0" smtClean="0"/>
              <a:t>250 gr di semola di grano duro </a:t>
            </a:r>
            <a:r>
              <a:rPr lang="it-IT" dirty="0" err="1" smtClean="0"/>
              <a:t>rimacinato</a:t>
            </a:r>
            <a:r>
              <a:rPr lang="it-IT" dirty="0" smtClean="0"/>
              <a:t>;</a:t>
            </a:r>
          </a:p>
          <a:p>
            <a:pPr algn="l"/>
            <a:r>
              <a:rPr lang="it-IT" dirty="0" smtClean="0"/>
              <a:t>125 ml circa di acqua;</a:t>
            </a:r>
          </a:p>
          <a:p>
            <a:pPr algn="l"/>
            <a:r>
              <a:rPr lang="it-IT" dirty="0" smtClean="0"/>
              <a:t>300 gr di pomodori maturi;</a:t>
            </a:r>
          </a:p>
          <a:p>
            <a:pPr algn="l"/>
            <a:r>
              <a:rPr lang="it-IT" dirty="0" smtClean="0"/>
              <a:t>50 gr di mandorle pelate;</a:t>
            </a:r>
          </a:p>
          <a:p>
            <a:pPr algn="l"/>
            <a:r>
              <a:rPr lang="it-IT" dirty="0" smtClean="0"/>
              <a:t>Olio extravergine di oliva;</a:t>
            </a:r>
          </a:p>
          <a:p>
            <a:pPr algn="l"/>
            <a:r>
              <a:rPr lang="it-IT" dirty="0" smtClean="0"/>
              <a:t>6 o 12 foglie di basilico, più altre per guarnire;</a:t>
            </a:r>
          </a:p>
          <a:p>
            <a:pPr algn="l"/>
            <a:r>
              <a:rPr lang="it-IT" dirty="0" smtClean="0"/>
              <a:t>1 spicchio di aglio;</a:t>
            </a:r>
          </a:p>
          <a:p>
            <a:pPr algn="l"/>
            <a:r>
              <a:rPr lang="it-IT" dirty="0" smtClean="0"/>
              <a:t>Sale;</a:t>
            </a:r>
          </a:p>
          <a:p>
            <a:pPr algn="l"/>
            <a:r>
              <a:rPr lang="it-IT" dirty="0" smtClean="0"/>
              <a:t>Pepe nero macinato (opzionale);</a:t>
            </a:r>
          </a:p>
          <a:p>
            <a:pPr algn="l"/>
            <a:endParaRPr lang="it-IT" dirty="0" smtClean="0"/>
          </a:p>
          <a:p>
            <a:pPr algn="ctr"/>
            <a:endParaRPr lang="it-IT" dirty="0" smtClean="0"/>
          </a:p>
          <a:p>
            <a:pPr algn="ctr"/>
            <a:endParaRPr lang="it-IT" dirty="0" smtClean="0"/>
          </a:p>
          <a:p>
            <a:pPr algn="ctr"/>
            <a:endParaRPr lang="it-IT" dirty="0" smtClean="0"/>
          </a:p>
          <a:p>
            <a:pPr algn="l"/>
            <a:endParaRPr lang="it-IT" dirty="0"/>
          </a:p>
        </p:txBody>
      </p:sp>
      <p:pic>
        <p:nvPicPr>
          <p:cNvPr id="4" name="Immagine 3" descr="Aglio.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4797152"/>
            <a:ext cx="1496310" cy="1759480"/>
          </a:xfrm>
          <a:prstGeom prst="rect">
            <a:avLst/>
          </a:prstGeom>
        </p:spPr>
      </p:pic>
      <p:pic>
        <p:nvPicPr>
          <p:cNvPr id="5" name="Immagine 4" descr="o.24447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2564904"/>
            <a:ext cx="2588119" cy="17152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620688"/>
            <a:ext cx="8572560" cy="6500858"/>
          </a:xfrm>
        </p:spPr>
        <p:txBody>
          <a:bodyPr>
            <a:normAutofit fontScale="47500" lnSpcReduction="20000"/>
          </a:bodyPr>
          <a:lstStyle/>
          <a:p>
            <a:pPr algn="ctr">
              <a:buNone/>
            </a:pPr>
            <a:r>
              <a:rPr lang="it-IT" dirty="0" smtClean="0"/>
              <a:t> </a:t>
            </a:r>
            <a:r>
              <a:rPr lang="it-IT" sz="3800" dirty="0" smtClean="0"/>
              <a:t>PREPARAZIONE:</a:t>
            </a:r>
          </a:p>
          <a:p>
            <a:pPr>
              <a:buFont typeface="Arial" pitchFamily="34" charset="0"/>
              <a:buChar char="•"/>
            </a:pPr>
            <a:r>
              <a:rPr lang="it-IT" sz="3200" dirty="0" smtClean="0"/>
              <a:t>Mettete la farina nella ciotola della planetaria con la foglia.</a:t>
            </a:r>
          </a:p>
          <a:p>
            <a:pPr>
              <a:buFont typeface="Arial" pitchFamily="34" charset="0"/>
              <a:buChar char="•"/>
            </a:pPr>
            <a:r>
              <a:rPr lang="it-IT" sz="3200" dirty="0" smtClean="0"/>
              <a:t>Con la macchina in funzione a velocità media, aggiungete lentamente l’acqua.</a:t>
            </a:r>
          </a:p>
          <a:p>
            <a:pPr>
              <a:buFont typeface="Arial" pitchFamily="34" charset="0"/>
              <a:buChar char="•"/>
            </a:pPr>
            <a:r>
              <a:rPr lang="it-IT" sz="3200" dirty="0" smtClean="0"/>
              <a:t>Soprattutto verso la fine, dovrete aggiungere solo poche gocce alla volta. Se nonostante ciò l’impasto diventa troppo appiccicoso, aggiungete ancora un po’ di farina.</a:t>
            </a:r>
          </a:p>
          <a:p>
            <a:pPr>
              <a:buFont typeface="Arial" pitchFamily="34" charset="0"/>
              <a:buChar char="•"/>
            </a:pPr>
            <a:r>
              <a:rPr lang="it-IT" sz="3200" dirty="0" smtClean="0"/>
              <a:t>Inserite il braccio impastatore e impastate per 5-10 minuti a velocità media fino ad ottenere un impasto liscio ed elastico.</a:t>
            </a:r>
          </a:p>
          <a:p>
            <a:pPr>
              <a:buFont typeface="Arial" pitchFamily="34" charset="0"/>
              <a:buChar char="•"/>
            </a:pPr>
            <a:r>
              <a:rPr lang="it-IT" sz="3200" dirty="0" smtClean="0"/>
              <a:t> Avvolgere l’impasto con pellicola trasparente e fatelo riposare in frigo per mezz’ora.</a:t>
            </a:r>
          </a:p>
          <a:p>
            <a:pPr>
              <a:buFont typeface="Arial" pitchFamily="34" charset="0"/>
              <a:buChar char="•"/>
            </a:pPr>
            <a:r>
              <a:rPr lang="it-IT" sz="3200" dirty="0" smtClean="0"/>
              <a:t>Quando siete pronti per fare le </a:t>
            </a:r>
            <a:r>
              <a:rPr lang="it-IT" sz="3200" dirty="0" err="1" smtClean="0"/>
              <a:t>busiate</a:t>
            </a:r>
            <a:r>
              <a:rPr lang="it-IT" sz="3200" dirty="0" smtClean="0"/>
              <a:t>, prendete un pezzo di pasta e stendetelo con le mani su un piano di lavoro di legno in un cilindro lungo e sottile                    </a:t>
            </a:r>
          </a:p>
          <a:p>
            <a:pPr>
              <a:buFont typeface="Arial" pitchFamily="34" charset="0"/>
              <a:buChar char="•"/>
            </a:pPr>
            <a:r>
              <a:rPr lang="it-IT" sz="3200" dirty="0" smtClean="0"/>
              <a:t>Tagliate il cilindro in pezzi di circa 3,5 cm.</a:t>
            </a:r>
          </a:p>
          <a:p>
            <a:pPr>
              <a:buFont typeface="Arial" pitchFamily="34" charset="0"/>
              <a:buChar char="•"/>
            </a:pPr>
            <a:r>
              <a:rPr lang="it-IT" sz="3200" dirty="0" smtClean="0"/>
              <a:t>Premete  uno spiedino di legno  sul pezzo di pasta.</a:t>
            </a:r>
          </a:p>
          <a:p>
            <a:pPr>
              <a:buFont typeface="Arial" pitchFamily="34" charset="0"/>
              <a:buChar char="•"/>
            </a:pPr>
            <a:r>
              <a:rPr lang="it-IT" sz="3200" dirty="0" smtClean="0"/>
              <a:t>Arrotolate con la mano  in entrambi i sensi , fino  a quando  è un cilindro sottile di pasta avvolto intorno allo  spiedino.</a:t>
            </a:r>
          </a:p>
          <a:p>
            <a:pPr>
              <a:buFont typeface="Arial" pitchFamily="34" charset="0"/>
              <a:buChar char="•"/>
            </a:pPr>
            <a:r>
              <a:rPr lang="it-IT" sz="3200" dirty="0" smtClean="0"/>
              <a:t>Fate scorrere la </a:t>
            </a:r>
            <a:r>
              <a:rPr lang="it-IT" sz="3200" dirty="0" err="1" smtClean="0"/>
              <a:t>busiata</a:t>
            </a:r>
            <a:r>
              <a:rPr lang="it-IT" sz="3200" dirty="0" smtClean="0"/>
              <a:t> fuori dallo spiedino e mettetela su un vassoio infarinato.</a:t>
            </a:r>
          </a:p>
          <a:p>
            <a:pPr>
              <a:buFont typeface="Arial" pitchFamily="34" charset="0"/>
              <a:buChar char="•"/>
            </a:pPr>
            <a:r>
              <a:rPr lang="it-IT" sz="3200" dirty="0" smtClean="0"/>
              <a:t>Per fare il pesto alla Trapanese, tostate in forno preriscaldato a 180° per 10 minuti le mandorle.</a:t>
            </a:r>
          </a:p>
          <a:p>
            <a:pPr>
              <a:buFont typeface="Arial" pitchFamily="34" charset="0"/>
              <a:buChar char="•"/>
            </a:pPr>
            <a:r>
              <a:rPr lang="it-IT" sz="3200" dirty="0" smtClean="0"/>
              <a:t>Nel frattempo, togliete la pelle e i semi ai pomodori e tritateli.</a:t>
            </a:r>
          </a:p>
          <a:p>
            <a:pPr>
              <a:buFont typeface="Arial" pitchFamily="34" charset="0"/>
              <a:buChar char="•"/>
            </a:pPr>
            <a:r>
              <a:rPr lang="it-IT" sz="3200" dirty="0" smtClean="0"/>
              <a:t>Tritate le mandorle in un frullatore o con un coltello. Tenete da parte un quarto delle mandorle tritate per guarnire.</a:t>
            </a:r>
          </a:p>
          <a:p>
            <a:pPr>
              <a:buFont typeface="Arial" pitchFamily="34" charset="0"/>
              <a:buChar char="•"/>
            </a:pPr>
            <a:r>
              <a:rPr lang="it-IT" sz="3200" dirty="0" smtClean="0"/>
              <a:t>Potete continuare a fare il pesto nel frullatore, oppure potete usare il pestello e il mortaio.</a:t>
            </a:r>
          </a:p>
          <a:p>
            <a:pPr>
              <a:buFont typeface="Arial" pitchFamily="34" charset="0"/>
              <a:buChar char="•"/>
            </a:pPr>
            <a:r>
              <a:rPr lang="it-IT" sz="3200" dirty="0" smtClean="0"/>
              <a:t>Usate il pestello e il mortaio per ridurre questo in una pasta liscia.</a:t>
            </a:r>
          </a:p>
          <a:p>
            <a:pPr>
              <a:buFont typeface="Arial" pitchFamily="34" charset="0"/>
              <a:buChar char="•"/>
            </a:pPr>
            <a:r>
              <a:rPr lang="it-IT" sz="3200" dirty="0" smtClean="0"/>
              <a:t>Aggiungete l’aglio tritato, le mandorle tritate, e un po’ di olio d’oliva. Pesta il tutto fino ad ottenere una  pasta grossolana. </a:t>
            </a:r>
          </a:p>
          <a:p>
            <a:pPr>
              <a:buFont typeface="Arial" pitchFamily="34" charset="0"/>
              <a:buChar char="•"/>
            </a:pPr>
            <a:r>
              <a:rPr lang="it-IT" sz="3200" dirty="0" smtClean="0"/>
              <a:t>Aggiungete i pomodori e continuate a lavorare il tutto.</a:t>
            </a:r>
          </a:p>
          <a:p>
            <a:pPr>
              <a:buFont typeface="Arial" pitchFamily="34" charset="0"/>
              <a:buChar char="•"/>
            </a:pPr>
            <a:r>
              <a:rPr lang="it-IT" sz="3200" dirty="0" smtClean="0"/>
              <a:t>Il pesto sarà pronto quando ha una consistenza leggermente grossolana.</a:t>
            </a:r>
          </a:p>
          <a:p>
            <a:pPr>
              <a:buFont typeface="Arial" pitchFamily="34" charset="0"/>
              <a:buChar char="•"/>
            </a:pPr>
            <a:r>
              <a:rPr lang="it-IT" sz="3200" dirty="0" smtClean="0"/>
              <a:t>Lessate al dente le </a:t>
            </a:r>
            <a:r>
              <a:rPr lang="it-IT" sz="3200" dirty="0" err="1" smtClean="0"/>
              <a:t>busiate</a:t>
            </a:r>
            <a:r>
              <a:rPr lang="it-IT" sz="3200" dirty="0" smtClean="0"/>
              <a:t> in abbondante acqua salata per circa 8 minuti. Scaldate una capiente padella antiaderente a fuoco basso e aggiungete le </a:t>
            </a:r>
            <a:r>
              <a:rPr lang="it-IT" sz="3200" dirty="0" err="1" smtClean="0"/>
              <a:t>busiate</a:t>
            </a:r>
            <a:r>
              <a:rPr lang="it-IT" sz="3200" dirty="0" smtClean="0"/>
              <a:t> e il pesto alla trapanese. Mescolate il tutto</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323528" y="1772816"/>
            <a:ext cx="5122912" cy="4525963"/>
          </a:xfrm>
        </p:spPr>
        <p:txBody>
          <a:bodyPr/>
          <a:lstStyle/>
          <a:p>
            <a:pPr>
              <a:buNone/>
            </a:pPr>
            <a:r>
              <a:rPr lang="it-IT" dirty="0" err="1" smtClean="0"/>
              <a:t>Ingredients</a:t>
            </a:r>
            <a:r>
              <a:rPr lang="it-IT" dirty="0" smtClean="0"/>
              <a:t>:</a:t>
            </a:r>
          </a:p>
          <a:p>
            <a:r>
              <a:rPr lang="it-IT" sz="2200" dirty="0" smtClean="0"/>
              <a:t>600 gr </a:t>
            </a:r>
            <a:r>
              <a:rPr lang="it-IT" sz="2200" dirty="0" err="1" smtClean="0"/>
              <a:t>of</a:t>
            </a:r>
            <a:r>
              <a:rPr lang="it-IT" sz="2200" dirty="0" smtClean="0"/>
              <a:t> </a:t>
            </a:r>
            <a:r>
              <a:rPr lang="it-IT" sz="2200" dirty="0" err="1" smtClean="0"/>
              <a:t>freshly</a:t>
            </a:r>
            <a:r>
              <a:rPr lang="it-IT" sz="2200" dirty="0" smtClean="0"/>
              <a:t> </a:t>
            </a:r>
            <a:r>
              <a:rPr lang="it-IT" sz="2200" dirty="0" err="1" smtClean="0"/>
              <a:t>made</a:t>
            </a:r>
            <a:r>
              <a:rPr lang="it-IT" sz="2200" dirty="0" smtClean="0"/>
              <a:t> </a:t>
            </a:r>
            <a:r>
              <a:rPr lang="it-IT" sz="2200" dirty="0" err="1" smtClean="0"/>
              <a:t>busiate</a:t>
            </a:r>
            <a:endParaRPr lang="it-IT" sz="2200" dirty="0" smtClean="0"/>
          </a:p>
          <a:p>
            <a:r>
              <a:rPr lang="it-IT" sz="2200" dirty="0" smtClean="0"/>
              <a:t>½ kilo ripe </a:t>
            </a:r>
            <a:r>
              <a:rPr lang="it-IT" sz="2200" dirty="0" err="1" smtClean="0"/>
              <a:t>sauce</a:t>
            </a:r>
            <a:r>
              <a:rPr lang="it-IT" sz="2200" dirty="0" smtClean="0"/>
              <a:t> </a:t>
            </a:r>
            <a:r>
              <a:rPr lang="it-IT" sz="2200" dirty="0" err="1" smtClean="0"/>
              <a:t>tomatoes</a:t>
            </a:r>
            <a:endParaRPr lang="it-IT" sz="2200" dirty="0" smtClean="0"/>
          </a:p>
          <a:p>
            <a:r>
              <a:rPr lang="it-IT" sz="2200" dirty="0" smtClean="0"/>
              <a:t>8 </a:t>
            </a:r>
            <a:r>
              <a:rPr lang="it-IT" sz="2200" dirty="0" err="1" smtClean="0"/>
              <a:t>basil</a:t>
            </a:r>
            <a:r>
              <a:rPr lang="it-IT" sz="2200" dirty="0" smtClean="0"/>
              <a:t> </a:t>
            </a:r>
            <a:r>
              <a:rPr lang="it-IT" sz="2200" dirty="0" err="1" smtClean="0"/>
              <a:t>leaves</a:t>
            </a:r>
            <a:r>
              <a:rPr lang="it-IT" sz="2200" dirty="0" smtClean="0"/>
              <a:t> </a:t>
            </a:r>
          </a:p>
          <a:p>
            <a:r>
              <a:rPr lang="it-IT" sz="2200" dirty="0" smtClean="0"/>
              <a:t>6 </a:t>
            </a:r>
            <a:r>
              <a:rPr lang="it-IT" sz="2200" dirty="0" err="1" smtClean="0"/>
              <a:t>cloves</a:t>
            </a:r>
            <a:r>
              <a:rPr lang="it-IT" sz="2200" dirty="0" smtClean="0"/>
              <a:t> </a:t>
            </a:r>
            <a:r>
              <a:rPr lang="it-IT" sz="2200" dirty="0" err="1" smtClean="0"/>
              <a:t>of</a:t>
            </a:r>
            <a:r>
              <a:rPr lang="it-IT" sz="2200" dirty="0" smtClean="0"/>
              <a:t> </a:t>
            </a:r>
            <a:r>
              <a:rPr lang="it-IT" sz="2200" dirty="0" err="1" smtClean="0"/>
              <a:t>garlic</a:t>
            </a:r>
            <a:endParaRPr lang="it-IT" sz="2200" dirty="0" smtClean="0"/>
          </a:p>
          <a:p>
            <a:r>
              <a:rPr lang="it-IT" sz="2200" dirty="0" smtClean="0"/>
              <a:t>40 gr </a:t>
            </a:r>
            <a:r>
              <a:rPr lang="it-IT" sz="2200" dirty="0" err="1" smtClean="0"/>
              <a:t>peeled</a:t>
            </a:r>
            <a:r>
              <a:rPr lang="it-IT" sz="2200" dirty="0" smtClean="0"/>
              <a:t> </a:t>
            </a:r>
            <a:r>
              <a:rPr lang="it-IT" sz="2200" dirty="0" err="1" smtClean="0"/>
              <a:t>almonds</a:t>
            </a:r>
            <a:endParaRPr lang="it-IT" sz="2200" dirty="0" smtClean="0"/>
          </a:p>
          <a:p>
            <a:r>
              <a:rPr lang="it-IT" sz="2200" dirty="0" smtClean="0"/>
              <a:t>100 gr </a:t>
            </a:r>
            <a:r>
              <a:rPr lang="it-IT" sz="2200" dirty="0" err="1" smtClean="0"/>
              <a:t>grated</a:t>
            </a:r>
            <a:r>
              <a:rPr lang="it-IT" sz="2200" dirty="0" smtClean="0"/>
              <a:t> pecorino cheese</a:t>
            </a:r>
          </a:p>
          <a:p>
            <a:r>
              <a:rPr lang="it-IT" sz="2200" dirty="0" smtClean="0"/>
              <a:t>Extra- </a:t>
            </a:r>
            <a:r>
              <a:rPr lang="it-IT" sz="2200" dirty="0" err="1" smtClean="0"/>
              <a:t>virgin</a:t>
            </a:r>
            <a:r>
              <a:rPr lang="it-IT" sz="2200" dirty="0" smtClean="0"/>
              <a:t> olive oil</a:t>
            </a:r>
          </a:p>
          <a:p>
            <a:r>
              <a:rPr lang="it-IT" sz="2200" dirty="0" smtClean="0"/>
              <a:t>Salt, </a:t>
            </a:r>
            <a:r>
              <a:rPr lang="it-IT" sz="2200" dirty="0" err="1" smtClean="0"/>
              <a:t>pepper</a:t>
            </a:r>
            <a:endParaRPr lang="it-IT" sz="2200" dirty="0"/>
          </a:p>
        </p:txBody>
      </p:sp>
      <p:sp>
        <p:nvSpPr>
          <p:cNvPr id="3" name="Titolo 2"/>
          <p:cNvSpPr>
            <a:spLocks noGrp="1"/>
          </p:cNvSpPr>
          <p:nvPr>
            <p:ph type="title"/>
          </p:nvPr>
        </p:nvSpPr>
        <p:spPr>
          <a:xfrm>
            <a:off x="539552" y="260648"/>
            <a:ext cx="8229600" cy="1080120"/>
          </a:xfrm>
        </p:spPr>
        <p:txBody>
          <a:bodyPr>
            <a:normAutofit fontScale="90000"/>
          </a:bodyPr>
          <a:lstStyle/>
          <a:p>
            <a:pPr algn="ctr"/>
            <a:r>
              <a:rPr lang="it-IT" sz="4400" dirty="0" err="1" smtClean="0"/>
              <a:t>Busiate</a:t>
            </a:r>
            <a:r>
              <a:rPr lang="it-IT" sz="4400" dirty="0" smtClean="0"/>
              <a:t> </a:t>
            </a:r>
            <a:r>
              <a:rPr lang="it-IT" sz="4400" dirty="0" err="1" smtClean="0"/>
              <a:t>with</a:t>
            </a:r>
            <a:r>
              <a:rPr lang="it-IT" sz="4400" dirty="0" smtClean="0"/>
              <a:t> </a:t>
            </a:r>
            <a:r>
              <a:rPr lang="it-IT" sz="4400" dirty="0" err="1" smtClean="0"/>
              <a:t>Trapani-style</a:t>
            </a:r>
            <a:r>
              <a:rPr lang="it-IT" sz="4400" dirty="0" smtClean="0"/>
              <a:t> pesto </a:t>
            </a:r>
            <a:r>
              <a:rPr lang="it-IT" sz="4400" dirty="0" err="1" smtClean="0"/>
              <a:t>sauce</a:t>
            </a:r>
            <a:r>
              <a:rPr lang="it-IT" sz="4400" dirty="0" smtClean="0"/>
              <a:t> </a:t>
            </a:r>
            <a:endParaRPr lang="it-IT" dirty="0"/>
          </a:p>
        </p:txBody>
      </p:sp>
      <p:pic>
        <p:nvPicPr>
          <p:cNvPr id="10" name="Picture 6" descr="Risultati immagini per olio extra vergine"/>
          <p:cNvPicPr>
            <a:picLocks noChangeAspect="1" noChangeArrowheads="1"/>
          </p:cNvPicPr>
          <p:nvPr/>
        </p:nvPicPr>
        <p:blipFill>
          <a:blip r:embed="rId2" cstate="print"/>
          <a:srcRect/>
          <a:stretch>
            <a:fillRect/>
          </a:stretch>
        </p:blipFill>
        <p:spPr bwMode="auto">
          <a:xfrm>
            <a:off x="5076056" y="4149080"/>
            <a:ext cx="3751080" cy="2496175"/>
          </a:xfrm>
          <a:prstGeom prst="rect">
            <a:avLst/>
          </a:prstGeom>
          <a:noFill/>
        </p:spPr>
      </p:pic>
      <p:pic>
        <p:nvPicPr>
          <p:cNvPr id="11" name="Immagine 10" descr="Aglio.jpeg"/>
          <p:cNvPicPr>
            <a:picLocks noChangeAspect="1"/>
          </p:cNvPicPr>
          <p:nvPr/>
        </p:nvPicPr>
        <p:blipFill>
          <a:blip r:embed="rId3" cstate="print"/>
          <a:stretch>
            <a:fillRect/>
          </a:stretch>
        </p:blipFill>
        <p:spPr>
          <a:xfrm>
            <a:off x="5940152" y="1556792"/>
            <a:ext cx="2357454" cy="25003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5" name="Segnaposto contenuto 4"/>
          <p:cNvSpPr>
            <a:spLocks noGrp="1"/>
          </p:cNvSpPr>
          <p:nvPr>
            <p:ph idx="1"/>
          </p:nvPr>
        </p:nvSpPr>
        <p:spPr>
          <a:xfrm>
            <a:off x="0" y="2060848"/>
            <a:ext cx="5429256" cy="4000528"/>
          </a:xfrm>
        </p:spPr>
        <p:txBody>
          <a:bodyPr>
            <a:noAutofit/>
          </a:bodyPr>
          <a:lstStyle/>
          <a:p>
            <a:pPr>
              <a:buFont typeface="Wingdings" pitchFamily="2" charset="2"/>
              <a:buChar char="Ø"/>
            </a:pPr>
            <a:r>
              <a:rPr lang="it-IT" sz="1800" smtClean="0">
                <a:latin typeface="Comic Sans MS" pitchFamily="66" charset="0"/>
              </a:rPr>
              <a:t>Proveniente dall’Asia centrale e dall’India (unici luoghi in cui cresce spontaneo) l’aglio ha una storia che si perde nella memoria del tempo. La pianta appartiene, secondo la tradizione, alla famiglia delle Lilaceae (secondo altri a quelle delle Amarillidacee). </a:t>
            </a:r>
          </a:p>
          <a:p>
            <a:pPr>
              <a:buFont typeface="Wingdings" pitchFamily="2" charset="2"/>
              <a:buChar char="Ø"/>
            </a:pPr>
            <a:r>
              <a:rPr lang="it-IT" sz="1800" smtClean="0">
                <a:latin typeface="Comic Sans MS" pitchFamily="66" charset="0"/>
              </a:rPr>
              <a:t>Il suo frutto si compone di molti spicchi, riuniti in un unico bulbo. Il forte odore che lo caratterizza è derivato dalla presenza di numerosi composti organici dello zolfo. </a:t>
            </a:r>
          </a:p>
          <a:p>
            <a:pPr>
              <a:buClr>
                <a:schemeClr val="tx1"/>
              </a:buClr>
              <a:buFont typeface="Wingdings" pitchFamily="2" charset="2"/>
              <a:buChar char="Ø"/>
            </a:pPr>
            <a:r>
              <a:rPr lang="it-IT" sz="1800" smtClean="0">
                <a:latin typeface="Comic Sans MS" pitchFamily="66" charset="0"/>
              </a:rPr>
              <a:t>L’aglio, però, è usato fin dall’antichità non solo come alimento, ma anche come pianta officinale. Numerose fonti storiche ce ne parlano. </a:t>
            </a:r>
            <a:endParaRPr lang="it-IT" sz="1800" dirty="0" smtClean="0">
              <a:latin typeface="Comic Sans MS" pitchFamily="66" charset="0"/>
            </a:endParaRPr>
          </a:p>
        </p:txBody>
      </p:sp>
      <p:pic>
        <p:nvPicPr>
          <p:cNvPr id="13316" name="Picture 4" descr="Risultati immagini per aglio rosso">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7850" y="2643182"/>
            <a:ext cx="3714744" cy="2587054"/>
          </a:xfrm>
          <a:prstGeom prst="rect">
            <a:avLst/>
          </a:prstGeom>
          <a:noFill/>
        </p:spPr>
      </p:pic>
      <p:sp>
        <p:nvSpPr>
          <p:cNvPr id="10" name="Rettangolo 9"/>
          <p:cNvSpPr/>
          <p:nvPr/>
        </p:nvSpPr>
        <p:spPr>
          <a:xfrm>
            <a:off x="611560" y="260648"/>
            <a:ext cx="8286776" cy="1446550"/>
          </a:xfrm>
          <a:prstGeom prst="rect">
            <a:avLst/>
          </a:prstGeom>
          <a:noFill/>
        </p:spPr>
        <p:txBody>
          <a:bodyPr wrap="square" lIns="91440" tIns="45720" rIns="91440" bIns="45720">
            <a:spAutoFit/>
          </a:bodyPr>
          <a:lstStyle/>
          <a:p>
            <a:pPr algn="ctr"/>
            <a:r>
              <a:rPr lang="it-IT"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Alla scoperta della pianta della salute: l’aglio</a:t>
            </a:r>
            <a:endParaRPr lang="it-IT"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0034" y="1142984"/>
            <a:ext cx="8229600" cy="2233424"/>
          </a:xfrm>
        </p:spPr>
        <p:txBody>
          <a:bodyPr>
            <a:normAutofit lnSpcReduction="10000"/>
          </a:bodyPr>
          <a:lstStyle/>
          <a:p>
            <a:pPr algn="ctr">
              <a:buNone/>
            </a:pPr>
            <a:r>
              <a:rPr lang="en-IE" sz="1800" dirty="0" smtClean="0"/>
              <a:t>Using mortar and pestle, crush together the garlic, basil and almonds, drizzling with extra-virgin olive oil. Pour into a glass bowl and mix, adding a bit of grated pecorino cheese. Scald the tomatoes  in hot  water for a few minutes then peel them, remove the seeds, chop them and crush them in the mortar. Add the other ingredients, seasoning with salt, pepper and more extra-virgin olive oil. Cook the ‘’</a:t>
            </a:r>
            <a:r>
              <a:rPr lang="en-IE" sz="1800" dirty="0" err="1" smtClean="0"/>
              <a:t>busiate</a:t>
            </a:r>
            <a:r>
              <a:rPr lang="en-IE" sz="1800" dirty="0" smtClean="0"/>
              <a:t>’’ in abundant salted water until ‘’al dente’’, drain and pour into the bowl with the sauce. Mix well and serve.</a:t>
            </a:r>
            <a:endParaRPr lang="en-IE" sz="1800" dirty="0"/>
          </a:p>
        </p:txBody>
      </p:sp>
      <p:sp>
        <p:nvSpPr>
          <p:cNvPr id="3" name="Titolo 2"/>
          <p:cNvSpPr>
            <a:spLocks noGrp="1"/>
          </p:cNvSpPr>
          <p:nvPr>
            <p:ph type="title"/>
          </p:nvPr>
        </p:nvSpPr>
        <p:spPr/>
        <p:txBody>
          <a:bodyPr/>
          <a:lstStyle/>
          <a:p>
            <a:pPr algn="ctr"/>
            <a:r>
              <a:rPr lang="it-IT" dirty="0" err="1" smtClean="0"/>
              <a:t>Instructions</a:t>
            </a:r>
            <a:r>
              <a:rPr lang="it-IT" dirty="0" smtClean="0"/>
              <a:t>:</a:t>
            </a:r>
            <a:endParaRPr lang="it-IT" dirty="0"/>
          </a:p>
        </p:txBody>
      </p:sp>
      <p:sp>
        <p:nvSpPr>
          <p:cNvPr id="1026" name="AutoShape 2" descr="Risultati immagini per olio extra ver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aglio rosso di nubia"/>
          <p:cNvSpPr>
            <a:spLocks noChangeAspect="1" noChangeArrowheads="1"/>
          </p:cNvSpPr>
          <p:nvPr/>
        </p:nvSpPr>
        <p:spPr bwMode="auto">
          <a:xfrm>
            <a:off x="155575" y="-1150938"/>
            <a:ext cx="1895475" cy="2409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aglio rosso di nubia"/>
          <p:cNvSpPr>
            <a:spLocks noChangeAspect="1" noChangeArrowheads="1"/>
          </p:cNvSpPr>
          <p:nvPr/>
        </p:nvSpPr>
        <p:spPr bwMode="auto">
          <a:xfrm>
            <a:off x="155575" y="-1150938"/>
            <a:ext cx="1895475" cy="2409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i immagini per aglio rosso di nubia"/>
          <p:cNvSpPr>
            <a:spLocks noChangeAspect="1" noChangeArrowheads="1"/>
          </p:cNvSpPr>
          <p:nvPr/>
        </p:nvSpPr>
        <p:spPr bwMode="auto">
          <a:xfrm>
            <a:off x="155575" y="-1150938"/>
            <a:ext cx="1895475" cy="2409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Risultati immagini per aglio rosso di nubia"/>
          <p:cNvSpPr>
            <a:spLocks noChangeAspect="1" noChangeArrowheads="1"/>
          </p:cNvSpPr>
          <p:nvPr/>
        </p:nvSpPr>
        <p:spPr bwMode="auto">
          <a:xfrm>
            <a:off x="155575" y="-1150938"/>
            <a:ext cx="1895475" cy="2409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Risultati immagini per aglio rosso di nubia"/>
          <p:cNvSpPr>
            <a:spLocks noChangeAspect="1" noChangeArrowheads="1"/>
          </p:cNvSpPr>
          <p:nvPr/>
        </p:nvSpPr>
        <p:spPr bwMode="auto">
          <a:xfrm>
            <a:off x="155575" y="-1150938"/>
            <a:ext cx="1895475" cy="2409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 name="Picture 2" descr="Risultati immagini per busiate alla trapane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1735" y="3429000"/>
            <a:ext cx="4692349"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age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0250" y="0"/>
            <a:ext cx="5143500" cy="6858000"/>
          </a:xfrm>
          <a:prstGeom prst="rect">
            <a:avLst/>
          </a:prstGeom>
        </p:spPr>
      </p:pic>
      <p:sp>
        <p:nvSpPr>
          <p:cNvPr id="2" name="Titolo 1"/>
          <p:cNvSpPr>
            <a:spLocks noGrp="1"/>
          </p:cNvSpPr>
          <p:nvPr>
            <p:ph type="ctrTitle"/>
          </p:nvPr>
        </p:nvSpPr>
        <p:spPr>
          <a:xfrm>
            <a:off x="685800" y="214291"/>
            <a:ext cx="7772400" cy="1000131"/>
          </a:xfrm>
        </p:spPr>
        <p:txBody>
          <a:bodyPr>
            <a:normAutofit/>
          </a:bodyPr>
          <a:lstStyle/>
          <a:p>
            <a:r>
              <a:rPr lang="it-IT" b="1" dirty="0" smtClean="0">
                <a:solidFill>
                  <a:srgbClr val="FF0000"/>
                </a:solidFill>
              </a:rPr>
              <a:t>“Pesto” à la </a:t>
            </a:r>
            <a:r>
              <a:rPr lang="it-IT" b="1" dirty="0" err="1" smtClean="0">
                <a:solidFill>
                  <a:srgbClr val="FF0000"/>
                </a:solidFill>
              </a:rPr>
              <a:t>trapanaise</a:t>
            </a:r>
            <a:endParaRPr lang="it-IT" b="1" dirty="0">
              <a:solidFill>
                <a:srgbClr val="FF0000"/>
              </a:solidFill>
            </a:endParaRPr>
          </a:p>
        </p:txBody>
      </p:sp>
      <p:sp>
        <p:nvSpPr>
          <p:cNvPr id="3" name="Sottotitolo 2"/>
          <p:cNvSpPr>
            <a:spLocks noGrp="1"/>
          </p:cNvSpPr>
          <p:nvPr>
            <p:ph type="subTitle" idx="1"/>
          </p:nvPr>
        </p:nvSpPr>
        <p:spPr>
          <a:xfrm>
            <a:off x="357158" y="1500174"/>
            <a:ext cx="7500990" cy="4714908"/>
          </a:xfrm>
        </p:spPr>
        <p:txBody>
          <a:bodyPr>
            <a:normAutofit/>
          </a:bodyPr>
          <a:lstStyle/>
          <a:p>
            <a:pPr algn="l"/>
            <a:r>
              <a:rPr lang="it-IT" b="1" dirty="0" err="1" smtClean="0">
                <a:solidFill>
                  <a:srgbClr val="FF0000"/>
                </a:solidFill>
              </a:rPr>
              <a:t>Doses</a:t>
            </a:r>
            <a:r>
              <a:rPr lang="it-IT" b="1" dirty="0" smtClean="0">
                <a:solidFill>
                  <a:srgbClr val="FF0000"/>
                </a:solidFill>
              </a:rPr>
              <a:t/>
            </a:r>
            <a:br>
              <a:rPr lang="it-IT" b="1" dirty="0" smtClean="0">
                <a:solidFill>
                  <a:srgbClr val="FF0000"/>
                </a:solidFill>
              </a:rPr>
            </a:br>
            <a:r>
              <a:rPr lang="fr-FR" b="1" dirty="0" smtClean="0">
                <a:solidFill>
                  <a:srgbClr val="FF0000"/>
                </a:solidFill>
              </a:rPr>
              <a:t>Pour quatre personnes</a:t>
            </a:r>
          </a:p>
          <a:p>
            <a:pPr algn="l">
              <a:buFont typeface="Arial" pitchFamily="34" charset="0"/>
              <a:buChar char="•"/>
            </a:pPr>
            <a:r>
              <a:rPr lang="fr-FR" b="1" dirty="0" smtClean="0">
                <a:solidFill>
                  <a:schemeClr val="tx1"/>
                </a:solidFill>
              </a:rPr>
              <a:t>15-20 feuilles de basilic frais</a:t>
            </a:r>
          </a:p>
          <a:p>
            <a:pPr algn="l">
              <a:buFont typeface="Arial" pitchFamily="34" charset="0"/>
              <a:buChar char="•"/>
            </a:pPr>
            <a:r>
              <a:rPr lang="fr-FR" b="1" dirty="0" smtClean="0">
                <a:solidFill>
                  <a:schemeClr val="tx1"/>
                </a:solidFill>
              </a:rPr>
              <a:t>1 ou 2 gousses d'ail</a:t>
            </a:r>
          </a:p>
          <a:p>
            <a:pPr algn="l">
              <a:buFont typeface="Arial" pitchFamily="34" charset="0"/>
              <a:buChar char="•"/>
            </a:pPr>
            <a:r>
              <a:rPr lang="fr-FR" b="1" dirty="0" smtClean="0">
                <a:solidFill>
                  <a:schemeClr val="tx1"/>
                </a:solidFill>
              </a:rPr>
              <a:t>huile d'olive extra vierge, qsp sel et poivre</a:t>
            </a:r>
          </a:p>
          <a:p>
            <a:pPr algn="l">
              <a:buFont typeface="Arial" pitchFamily="34" charset="0"/>
              <a:buChar char="•"/>
            </a:pPr>
            <a:r>
              <a:rPr lang="fr-FR" b="1" dirty="0" smtClean="0">
                <a:solidFill>
                  <a:schemeClr val="tx1"/>
                </a:solidFill>
              </a:rPr>
              <a:t>1 ou 2 cuillères à café de pecorino sicilien</a:t>
            </a:r>
          </a:p>
          <a:p>
            <a:pPr algn="l">
              <a:buFont typeface="Arial" pitchFamily="34" charset="0"/>
              <a:buChar char="•"/>
            </a:pPr>
            <a:r>
              <a:rPr lang="fr-FR" b="1" dirty="0" smtClean="0">
                <a:solidFill>
                  <a:schemeClr val="tx1"/>
                </a:solidFill>
              </a:rPr>
              <a:t>6 tomates mûres</a:t>
            </a:r>
          </a:p>
          <a:p>
            <a:pPr algn="l">
              <a:buFont typeface="Arial" pitchFamily="34" charset="0"/>
              <a:buChar char="•"/>
            </a:pPr>
            <a:r>
              <a:rPr lang="fr-FR" b="1" dirty="0" smtClean="0">
                <a:solidFill>
                  <a:schemeClr val="tx1"/>
                </a:solidFill>
              </a:rPr>
              <a:t>50 g d'amandes décortiquées</a:t>
            </a:r>
          </a:p>
          <a:p>
            <a:pPr algn="l">
              <a:buFont typeface="Arial" pitchFamily="34" charset="0"/>
              <a:buChar char="•"/>
            </a:pPr>
            <a:endParaRPr lang="fr-FR" dirty="0" smtClean="0"/>
          </a:p>
          <a:p>
            <a:pPr algn="l">
              <a:buFont typeface="Arial" pitchFamily="34" charset="0"/>
              <a:buChar char="•"/>
            </a:pP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57224" y="214290"/>
            <a:ext cx="7772400" cy="1143008"/>
          </a:xfrm>
        </p:spPr>
        <p:txBody>
          <a:bodyPr/>
          <a:lstStyle/>
          <a:p>
            <a:r>
              <a:rPr lang="fr-FR" b="1" dirty="0" smtClean="0">
                <a:solidFill>
                  <a:srgbClr val="FF0000"/>
                </a:solidFill>
              </a:rPr>
              <a:t>Préparation</a:t>
            </a:r>
            <a:endParaRPr lang="it-IT" b="1" dirty="0">
              <a:solidFill>
                <a:srgbClr val="FF0000"/>
              </a:solidFill>
            </a:endParaRPr>
          </a:p>
        </p:txBody>
      </p:sp>
      <p:sp>
        <p:nvSpPr>
          <p:cNvPr id="3" name="Sottotitolo 2"/>
          <p:cNvSpPr>
            <a:spLocks noGrp="1"/>
          </p:cNvSpPr>
          <p:nvPr>
            <p:ph type="subTitle" idx="1"/>
          </p:nvPr>
        </p:nvSpPr>
        <p:spPr>
          <a:xfrm>
            <a:off x="1371600" y="1214422"/>
            <a:ext cx="6400800" cy="4424378"/>
          </a:xfrm>
        </p:spPr>
        <p:txBody>
          <a:bodyPr>
            <a:normAutofit fontScale="47500" lnSpcReduction="20000"/>
          </a:bodyPr>
          <a:lstStyle/>
          <a:p>
            <a:endParaRPr lang="fr-FR" dirty="0" smtClean="0"/>
          </a:p>
          <a:p>
            <a:r>
              <a:rPr lang="fr-FR" sz="4500" b="1" dirty="0" smtClean="0">
                <a:solidFill>
                  <a:schemeClr val="tx1"/>
                </a:solidFill>
              </a:rPr>
              <a:t>Il meurtri dans un mortier l'ail avec le sel et le basilic: tourner le pilon, écraser et non marteler les ingrédients le long des murs. Rejoindre l'huile jusqu'à ce que la sauce devienne crémeuse. Pilé amandes émondées et en dehors cru, pour la faire devenir bouillie de maïs, puis le mélanger au pesto. Tout cela, enfin, est mélangé à la pâte broyée dans un mortier (ou finement haché) tomates (pelées), rejoignant finalement les autres deux / trois cuillères à soupe d'huile. (Ne pas mélanger tous ensemble!) Laisser reposer la sauce pendant la cuisson des pâtes. Égoutter les pâtes al dente, sans ajouter de l'eau froide, et tout mélanger dans un bol, ajouter quelques cuillères à soupe de fromage râpé et un grain. Et en été, ainsi que le basilic, ajouter quelques feuilles de menthe fraîche dans le pesto.</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Accoglienza dei clienti</a:t>
            </a:r>
            <a:endParaRPr lang="it-IT" dirty="0"/>
          </a:p>
        </p:txBody>
      </p:sp>
      <p:pic>
        <p:nvPicPr>
          <p:cNvPr id="4" name="Segnaposto contenuto 3" descr="sala grande.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8922" y="1600200"/>
            <a:ext cx="8046156"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70502-WA0035.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630459"/>
            <a:ext cx="3951070" cy="2222477"/>
          </a:xfrm>
        </p:spPr>
      </p:pic>
      <p:sp>
        <p:nvSpPr>
          <p:cNvPr id="5" name="CasellaDiTesto 4"/>
          <p:cNvSpPr txBox="1"/>
          <p:nvPr/>
        </p:nvSpPr>
        <p:spPr>
          <a:xfrm>
            <a:off x="4536504" y="117693"/>
            <a:ext cx="4788024" cy="3970318"/>
          </a:xfrm>
          <a:prstGeom prst="rect">
            <a:avLst/>
          </a:prstGeom>
          <a:noFill/>
        </p:spPr>
        <p:txBody>
          <a:bodyPr wrap="square" rtlCol="0">
            <a:spAutoFit/>
          </a:bodyPr>
          <a:lstStyle/>
          <a:p>
            <a:r>
              <a:rPr lang="it-IT" dirty="0" smtClean="0"/>
              <a:t>1- Buongiorno signori, benvenuti nel nostro ristorante.</a:t>
            </a:r>
          </a:p>
          <a:p>
            <a:r>
              <a:rPr lang="it-IT" dirty="0" err="1" smtClean="0"/>
              <a:t>Good</a:t>
            </a:r>
            <a:r>
              <a:rPr lang="it-IT" i="1" dirty="0" smtClean="0"/>
              <a:t> </a:t>
            </a:r>
            <a:r>
              <a:rPr lang="it-IT" i="1" dirty="0" err="1" smtClean="0"/>
              <a:t>day</a:t>
            </a:r>
            <a:r>
              <a:rPr lang="it-IT" dirty="0" smtClean="0"/>
              <a:t>/</a:t>
            </a:r>
            <a:r>
              <a:rPr lang="it-IT" i="1" dirty="0" err="1" smtClean="0"/>
              <a:t>morning</a:t>
            </a:r>
            <a:r>
              <a:rPr lang="it-IT" dirty="0" smtClean="0"/>
              <a:t> </a:t>
            </a:r>
            <a:r>
              <a:rPr lang="it-IT" dirty="0" err="1" smtClean="0"/>
              <a:t>ladies</a:t>
            </a:r>
            <a:r>
              <a:rPr lang="it-IT" dirty="0" smtClean="0"/>
              <a:t> and </a:t>
            </a:r>
            <a:r>
              <a:rPr lang="it-IT" dirty="0" err="1" smtClean="0"/>
              <a:t>gentelman</a:t>
            </a:r>
            <a:r>
              <a:rPr lang="it-IT" dirty="0" smtClean="0"/>
              <a:t>, welcome </a:t>
            </a:r>
            <a:r>
              <a:rPr lang="it-IT" dirty="0" err="1" smtClean="0"/>
              <a:t>to</a:t>
            </a:r>
            <a:r>
              <a:rPr lang="it-IT" dirty="0" smtClean="0"/>
              <a:t> </a:t>
            </a:r>
            <a:r>
              <a:rPr lang="it-IT" dirty="0" err="1" smtClean="0"/>
              <a:t>uor</a:t>
            </a:r>
            <a:r>
              <a:rPr lang="it-IT" dirty="0" smtClean="0"/>
              <a:t> </a:t>
            </a:r>
            <a:r>
              <a:rPr lang="it-IT" dirty="0" err="1" smtClean="0"/>
              <a:t>restaurant</a:t>
            </a:r>
            <a:r>
              <a:rPr lang="it-IT" dirty="0" smtClean="0"/>
              <a:t>.</a:t>
            </a:r>
          </a:p>
          <a:p>
            <a:endParaRPr lang="it-IT" dirty="0" smtClean="0"/>
          </a:p>
          <a:p>
            <a:r>
              <a:rPr lang="it-IT" dirty="0" smtClean="0"/>
              <a:t>2- Mi consegni pure il suo cappotto, lo deposito in guardaroba</a:t>
            </a:r>
          </a:p>
          <a:p>
            <a:r>
              <a:rPr lang="it-IT" dirty="0" smtClean="0"/>
              <a:t> </a:t>
            </a:r>
            <a:r>
              <a:rPr lang="it-IT" i="1" dirty="0" err="1" smtClean="0"/>
              <a:t>You</a:t>
            </a:r>
            <a:r>
              <a:rPr lang="it-IT" i="1" dirty="0" smtClean="0"/>
              <a:t> can </a:t>
            </a:r>
            <a:r>
              <a:rPr lang="it-IT" i="1" dirty="0" err="1" smtClean="0"/>
              <a:t>give</a:t>
            </a:r>
            <a:r>
              <a:rPr lang="it-IT" dirty="0" smtClean="0"/>
              <a:t>/ </a:t>
            </a:r>
            <a:r>
              <a:rPr lang="it-IT" i="1" dirty="0" smtClean="0"/>
              <a:t>Can I </a:t>
            </a:r>
            <a:r>
              <a:rPr lang="it-IT" dirty="0" err="1" smtClean="0"/>
              <a:t>have</a:t>
            </a:r>
            <a:r>
              <a:rPr lang="it-IT" dirty="0" smtClean="0"/>
              <a:t>/May I </a:t>
            </a:r>
            <a:r>
              <a:rPr lang="it-IT" dirty="0" err="1" smtClean="0"/>
              <a:t>have</a:t>
            </a:r>
            <a:r>
              <a:rPr lang="it-IT" dirty="0" smtClean="0"/>
              <a:t> me </a:t>
            </a:r>
            <a:r>
              <a:rPr lang="it-IT" dirty="0" err="1" smtClean="0"/>
              <a:t>your</a:t>
            </a:r>
            <a:r>
              <a:rPr lang="it-IT" dirty="0" smtClean="0"/>
              <a:t> </a:t>
            </a:r>
            <a:r>
              <a:rPr lang="it-IT" dirty="0" err="1" smtClean="0"/>
              <a:t>coat</a:t>
            </a:r>
            <a:r>
              <a:rPr lang="it-IT" dirty="0" smtClean="0"/>
              <a:t>, I </a:t>
            </a:r>
            <a:r>
              <a:rPr lang="it-IT" dirty="0" err="1" smtClean="0"/>
              <a:t>will</a:t>
            </a:r>
            <a:r>
              <a:rPr lang="it-IT" dirty="0" smtClean="0"/>
              <a:t> take </a:t>
            </a:r>
            <a:r>
              <a:rPr lang="it-IT" dirty="0" err="1" smtClean="0"/>
              <a:t>it</a:t>
            </a:r>
            <a:r>
              <a:rPr lang="it-IT" dirty="0" smtClean="0"/>
              <a:t> </a:t>
            </a:r>
            <a:r>
              <a:rPr lang="it-IT" dirty="0" err="1" smtClean="0"/>
              <a:t>to</a:t>
            </a:r>
            <a:r>
              <a:rPr lang="it-IT" dirty="0" smtClean="0"/>
              <a:t> the </a:t>
            </a:r>
            <a:r>
              <a:rPr lang="it-IT" dirty="0" err="1" smtClean="0"/>
              <a:t>cloackroom</a:t>
            </a:r>
            <a:endParaRPr lang="it-IT" dirty="0" smtClean="0"/>
          </a:p>
          <a:p>
            <a:endParaRPr lang="it-IT" dirty="0" smtClean="0"/>
          </a:p>
          <a:p>
            <a:r>
              <a:rPr lang="it-IT" dirty="0" smtClean="0"/>
              <a:t>3- Quante persone </a:t>
            </a:r>
            <a:r>
              <a:rPr lang="it-IT" dirty="0" err="1" smtClean="0"/>
              <a:t>siet</a:t>
            </a:r>
            <a:r>
              <a:rPr lang="it-IT" dirty="0" smtClean="0"/>
              <a:t>?</a:t>
            </a:r>
          </a:p>
          <a:p>
            <a:r>
              <a:rPr lang="it-IT" dirty="0" err="1" smtClean="0"/>
              <a:t>How</a:t>
            </a:r>
            <a:r>
              <a:rPr lang="it-IT" dirty="0" smtClean="0"/>
              <a:t> </a:t>
            </a:r>
            <a:r>
              <a:rPr lang="it-IT" dirty="0" err="1" smtClean="0"/>
              <a:t>many</a:t>
            </a:r>
            <a:r>
              <a:rPr lang="it-IT" dirty="0" smtClean="0"/>
              <a:t> </a:t>
            </a:r>
            <a:r>
              <a:rPr lang="it-IT" dirty="0" err="1" smtClean="0"/>
              <a:t>of</a:t>
            </a:r>
            <a:r>
              <a:rPr lang="it-IT" dirty="0" smtClean="0"/>
              <a:t> </a:t>
            </a:r>
            <a:r>
              <a:rPr lang="it-IT" dirty="0" err="1" smtClean="0"/>
              <a:t>you</a:t>
            </a:r>
            <a:r>
              <a:rPr lang="it-IT" dirty="0" smtClean="0"/>
              <a:t> are </a:t>
            </a:r>
            <a:r>
              <a:rPr lang="it-IT" dirty="0" err="1" smtClean="0"/>
              <a:t>there</a:t>
            </a:r>
            <a:r>
              <a:rPr lang="it-IT" dirty="0" smtClean="0"/>
              <a:t>?</a:t>
            </a:r>
          </a:p>
          <a:p>
            <a:endParaRPr lang="it-IT" dirty="0" smtClean="0"/>
          </a:p>
          <a:p>
            <a:endParaRPr lang="it-IT" dirty="0"/>
          </a:p>
        </p:txBody>
      </p:sp>
      <p:sp>
        <p:nvSpPr>
          <p:cNvPr id="6" name="CasellaDiTesto 5"/>
          <p:cNvSpPr txBox="1"/>
          <p:nvPr/>
        </p:nvSpPr>
        <p:spPr>
          <a:xfrm>
            <a:off x="107504" y="3356992"/>
            <a:ext cx="4176464" cy="2862322"/>
          </a:xfrm>
          <a:prstGeom prst="rect">
            <a:avLst/>
          </a:prstGeom>
          <a:noFill/>
        </p:spPr>
        <p:txBody>
          <a:bodyPr wrap="square" rtlCol="0">
            <a:spAutoFit/>
          </a:bodyPr>
          <a:lstStyle/>
          <a:p>
            <a:r>
              <a:rPr lang="it-IT" dirty="0" smtClean="0"/>
              <a:t>4- Avete prenotato?</a:t>
            </a:r>
          </a:p>
          <a:p>
            <a:r>
              <a:rPr lang="it-IT" dirty="0" err="1" smtClean="0"/>
              <a:t>Did</a:t>
            </a:r>
            <a:r>
              <a:rPr lang="it-IT" dirty="0" smtClean="0"/>
              <a:t> </a:t>
            </a:r>
            <a:r>
              <a:rPr lang="it-IT" dirty="0" err="1" smtClean="0"/>
              <a:t>you</a:t>
            </a:r>
            <a:r>
              <a:rPr lang="it-IT" dirty="0" smtClean="0"/>
              <a:t> </a:t>
            </a:r>
            <a:r>
              <a:rPr lang="it-IT" dirty="0" err="1" smtClean="0"/>
              <a:t>make</a:t>
            </a:r>
            <a:r>
              <a:rPr lang="it-IT" dirty="0" smtClean="0"/>
              <a:t> </a:t>
            </a:r>
            <a:r>
              <a:rPr lang="it-IT" dirty="0" err="1" smtClean="0"/>
              <a:t>reservation</a:t>
            </a:r>
            <a:r>
              <a:rPr lang="it-IT" dirty="0" smtClean="0"/>
              <a:t>?</a:t>
            </a:r>
          </a:p>
          <a:p>
            <a:endParaRPr lang="it-IT" dirty="0" smtClean="0"/>
          </a:p>
          <a:p>
            <a:r>
              <a:rPr lang="it-IT" dirty="0" smtClean="0"/>
              <a:t>5- Le ho riservato il suo tavolo abituale</a:t>
            </a:r>
          </a:p>
          <a:p>
            <a:r>
              <a:rPr lang="it-IT" dirty="0" smtClean="0"/>
              <a:t>I </a:t>
            </a:r>
            <a:r>
              <a:rPr lang="it-IT" dirty="0" err="1" smtClean="0"/>
              <a:t>reserved</a:t>
            </a:r>
            <a:r>
              <a:rPr lang="it-IT" dirty="0" smtClean="0"/>
              <a:t> the </a:t>
            </a:r>
            <a:r>
              <a:rPr lang="it-IT" dirty="0" err="1" smtClean="0"/>
              <a:t>usualy</a:t>
            </a:r>
            <a:r>
              <a:rPr lang="it-IT" dirty="0" smtClean="0"/>
              <a:t> </a:t>
            </a:r>
            <a:r>
              <a:rPr lang="it-IT" dirty="0" err="1" smtClean="0"/>
              <a:t>table</a:t>
            </a:r>
            <a:r>
              <a:rPr lang="it-IT" dirty="0" smtClean="0"/>
              <a:t> </a:t>
            </a:r>
            <a:r>
              <a:rPr lang="it-IT" dirty="0" err="1" smtClean="0"/>
              <a:t>for</a:t>
            </a:r>
            <a:r>
              <a:rPr lang="it-IT" dirty="0" smtClean="0"/>
              <a:t> </a:t>
            </a:r>
            <a:r>
              <a:rPr lang="it-IT" dirty="0" err="1" smtClean="0"/>
              <a:t>you</a:t>
            </a:r>
            <a:endParaRPr lang="it-IT" dirty="0" smtClean="0"/>
          </a:p>
          <a:p>
            <a:endParaRPr lang="it-IT" dirty="0" smtClean="0"/>
          </a:p>
          <a:p>
            <a:r>
              <a:rPr lang="it-IT" dirty="0" smtClean="0"/>
              <a:t>6- C’è un bel tavolo libero all’angolo (vicino la finestra/in terrazza/in giardino)</a:t>
            </a:r>
          </a:p>
          <a:p>
            <a:r>
              <a:rPr lang="it-IT" dirty="0" err="1" smtClean="0"/>
              <a:t>There</a:t>
            </a:r>
            <a:r>
              <a:rPr lang="it-IT" dirty="0" smtClean="0"/>
              <a:t> </a:t>
            </a:r>
            <a:r>
              <a:rPr lang="it-IT" dirty="0" err="1" smtClean="0"/>
              <a:t>is</a:t>
            </a:r>
            <a:r>
              <a:rPr lang="it-IT" dirty="0" smtClean="0"/>
              <a:t> beautiful </a:t>
            </a:r>
            <a:r>
              <a:rPr lang="it-IT" dirty="0" err="1" smtClean="0"/>
              <a:t>table</a:t>
            </a:r>
            <a:r>
              <a:rPr lang="it-IT" dirty="0" smtClean="0"/>
              <a:t> in the corner (</a:t>
            </a:r>
            <a:r>
              <a:rPr lang="it-IT" dirty="0" err="1" smtClean="0"/>
              <a:t>near</a:t>
            </a:r>
            <a:r>
              <a:rPr lang="it-IT" dirty="0" smtClean="0"/>
              <a:t> the windows/on the </a:t>
            </a:r>
            <a:r>
              <a:rPr lang="it-IT" dirty="0" err="1" smtClean="0"/>
              <a:t>terrace</a:t>
            </a:r>
            <a:r>
              <a:rPr lang="it-IT" dirty="0" smtClean="0"/>
              <a:t>/in the garden)</a:t>
            </a:r>
          </a:p>
        </p:txBody>
      </p:sp>
      <p:pic>
        <p:nvPicPr>
          <p:cNvPr id="7" name="Immagine 6" descr="IMG-20170502-WA00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990" y="3861048"/>
            <a:ext cx="4443986" cy="24997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640960" cy="2376264"/>
          </a:xfrm>
        </p:spPr>
        <p:txBody>
          <a:bodyPr>
            <a:normAutofit fontScale="55000" lnSpcReduction="20000"/>
          </a:bodyPr>
          <a:lstStyle/>
          <a:p>
            <a:pPr>
              <a:buNone/>
            </a:pPr>
            <a:r>
              <a:rPr lang="it-IT" dirty="0" smtClean="0"/>
              <a:t>7- Questo all’angolo può andare bene?</a:t>
            </a:r>
          </a:p>
          <a:p>
            <a:pPr>
              <a:buNone/>
            </a:pPr>
            <a:r>
              <a:rPr lang="it-IT" dirty="0" err="1" smtClean="0"/>
              <a:t>Would</a:t>
            </a:r>
            <a:r>
              <a:rPr lang="it-IT" dirty="0" smtClean="0"/>
              <a:t> </a:t>
            </a:r>
            <a:r>
              <a:rPr lang="it-IT" dirty="0" err="1" smtClean="0"/>
              <a:t>this</a:t>
            </a:r>
            <a:r>
              <a:rPr lang="it-IT" dirty="0" smtClean="0"/>
              <a:t> </a:t>
            </a:r>
            <a:r>
              <a:rPr lang="it-IT" dirty="0" err="1" smtClean="0"/>
              <a:t>one</a:t>
            </a:r>
            <a:r>
              <a:rPr lang="it-IT" dirty="0" smtClean="0"/>
              <a:t> in che corner </a:t>
            </a:r>
            <a:r>
              <a:rPr lang="it-IT" dirty="0" err="1" smtClean="0"/>
              <a:t>be</a:t>
            </a:r>
            <a:r>
              <a:rPr lang="it-IT" dirty="0" smtClean="0"/>
              <a:t> </a:t>
            </a:r>
            <a:r>
              <a:rPr lang="it-IT" dirty="0" err="1" smtClean="0"/>
              <a:t>all</a:t>
            </a:r>
            <a:r>
              <a:rPr lang="it-IT" dirty="0" smtClean="0"/>
              <a:t> right?</a:t>
            </a:r>
          </a:p>
          <a:p>
            <a:pPr>
              <a:buNone/>
            </a:pPr>
            <a:endParaRPr lang="it-IT" dirty="0" smtClean="0"/>
          </a:p>
          <a:p>
            <a:pPr>
              <a:buNone/>
            </a:pPr>
            <a:r>
              <a:rPr lang="it-IT" dirty="0" smtClean="0"/>
              <a:t>8- Vi prepariamo subito il tavolo</a:t>
            </a:r>
          </a:p>
          <a:p>
            <a:pPr>
              <a:buNone/>
            </a:pPr>
            <a:r>
              <a:rPr lang="it-IT" dirty="0" err="1" smtClean="0"/>
              <a:t>We</a:t>
            </a:r>
            <a:r>
              <a:rPr lang="it-IT" dirty="0" smtClean="0"/>
              <a:t>’</a:t>
            </a:r>
            <a:r>
              <a:rPr lang="it-IT" dirty="0" err="1" smtClean="0"/>
              <a:t>ll</a:t>
            </a:r>
            <a:r>
              <a:rPr lang="it-IT" dirty="0" smtClean="0"/>
              <a:t> </a:t>
            </a:r>
            <a:r>
              <a:rPr lang="it-IT" dirty="0" err="1" smtClean="0"/>
              <a:t>prepare</a:t>
            </a:r>
            <a:r>
              <a:rPr lang="it-IT" dirty="0" smtClean="0"/>
              <a:t> a </a:t>
            </a:r>
            <a:r>
              <a:rPr lang="it-IT" dirty="0" err="1" smtClean="0"/>
              <a:t>table</a:t>
            </a:r>
            <a:r>
              <a:rPr lang="it-IT" dirty="0" smtClean="0"/>
              <a:t> </a:t>
            </a:r>
            <a:r>
              <a:rPr lang="it-IT" dirty="0" err="1" smtClean="0"/>
              <a:t>for</a:t>
            </a:r>
            <a:r>
              <a:rPr lang="it-IT" dirty="0" smtClean="0"/>
              <a:t> </a:t>
            </a:r>
            <a:r>
              <a:rPr lang="it-IT" dirty="0" err="1" smtClean="0"/>
              <a:t>you</a:t>
            </a:r>
            <a:r>
              <a:rPr lang="it-IT" dirty="0" smtClean="0"/>
              <a:t> right </a:t>
            </a:r>
            <a:r>
              <a:rPr lang="it-IT" dirty="0" err="1" smtClean="0"/>
              <a:t>away</a:t>
            </a:r>
            <a:endParaRPr lang="it-IT" dirty="0" smtClean="0"/>
          </a:p>
          <a:p>
            <a:pPr>
              <a:buNone/>
            </a:pPr>
            <a:endParaRPr lang="it-IT" dirty="0" smtClean="0"/>
          </a:p>
          <a:p>
            <a:pPr>
              <a:buNone/>
            </a:pPr>
            <a:r>
              <a:rPr lang="it-IT" dirty="0" smtClean="0"/>
              <a:t>9- Sono spiacente, al momento i tavoli sono tutti occupati.</a:t>
            </a:r>
          </a:p>
          <a:p>
            <a:pPr>
              <a:buNone/>
            </a:pPr>
            <a:r>
              <a:rPr lang="it-IT" dirty="0" smtClean="0"/>
              <a:t>I </a:t>
            </a:r>
            <a:r>
              <a:rPr lang="it-IT" dirty="0" err="1" smtClean="0"/>
              <a:t>am</a:t>
            </a:r>
            <a:r>
              <a:rPr lang="it-IT" dirty="0" smtClean="0"/>
              <a:t> </a:t>
            </a:r>
            <a:r>
              <a:rPr lang="it-IT" dirty="0" err="1" smtClean="0"/>
              <a:t>sorry</a:t>
            </a:r>
            <a:r>
              <a:rPr lang="it-IT" dirty="0" smtClean="0"/>
              <a:t>, </a:t>
            </a:r>
            <a:r>
              <a:rPr lang="it-IT" dirty="0" err="1" smtClean="0"/>
              <a:t>all</a:t>
            </a:r>
            <a:r>
              <a:rPr lang="it-IT" dirty="0" smtClean="0"/>
              <a:t> </a:t>
            </a:r>
            <a:r>
              <a:rPr lang="it-IT" dirty="0" err="1" smtClean="0"/>
              <a:t>thr</a:t>
            </a:r>
            <a:r>
              <a:rPr lang="it-IT" dirty="0" smtClean="0"/>
              <a:t> </a:t>
            </a:r>
            <a:r>
              <a:rPr lang="it-IT" dirty="0" err="1" smtClean="0"/>
              <a:t>tables</a:t>
            </a:r>
            <a:r>
              <a:rPr lang="it-IT" dirty="0" smtClean="0"/>
              <a:t> are take at the moment</a:t>
            </a:r>
          </a:p>
          <a:p>
            <a:pPr>
              <a:buNone/>
            </a:pPr>
            <a:endParaRPr lang="it-IT" dirty="0" smtClean="0"/>
          </a:p>
        </p:txBody>
      </p:sp>
      <p:pic>
        <p:nvPicPr>
          <p:cNvPr id="4" name="Immagine 3" descr="IMG-20170502-WA003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7938" y="2780928"/>
            <a:ext cx="4864542" cy="2736304"/>
          </a:xfrm>
          <a:prstGeom prst="rect">
            <a:avLst/>
          </a:prstGeom>
        </p:spPr>
      </p:pic>
      <p:sp>
        <p:nvSpPr>
          <p:cNvPr id="6" name="CasellaDiTesto 5"/>
          <p:cNvSpPr txBox="1"/>
          <p:nvPr/>
        </p:nvSpPr>
        <p:spPr>
          <a:xfrm>
            <a:off x="179512" y="2780928"/>
            <a:ext cx="3816424" cy="2862322"/>
          </a:xfrm>
          <a:prstGeom prst="rect">
            <a:avLst/>
          </a:prstGeom>
          <a:noFill/>
        </p:spPr>
        <p:txBody>
          <a:bodyPr wrap="square" rtlCol="0">
            <a:spAutoFit/>
          </a:bodyPr>
          <a:lstStyle/>
          <a:p>
            <a:pPr>
              <a:buNone/>
            </a:pPr>
            <a:r>
              <a:rPr lang="it-IT" dirty="0" smtClean="0"/>
              <a:t>10- Potete aspettare 15 minuti?</a:t>
            </a:r>
          </a:p>
          <a:p>
            <a:pPr>
              <a:buNone/>
            </a:pPr>
            <a:r>
              <a:rPr lang="it-IT" dirty="0" err="1" smtClean="0"/>
              <a:t>Could</a:t>
            </a:r>
            <a:r>
              <a:rPr lang="it-IT" dirty="0" smtClean="0"/>
              <a:t> </a:t>
            </a:r>
            <a:r>
              <a:rPr lang="it-IT" dirty="0" err="1" smtClean="0"/>
              <a:t>you</a:t>
            </a:r>
            <a:r>
              <a:rPr lang="it-IT" dirty="0" smtClean="0"/>
              <a:t> </a:t>
            </a:r>
            <a:r>
              <a:rPr lang="it-IT" dirty="0" err="1" smtClean="0"/>
              <a:t>wait</a:t>
            </a:r>
            <a:r>
              <a:rPr lang="it-IT" dirty="0" smtClean="0"/>
              <a:t> </a:t>
            </a:r>
            <a:r>
              <a:rPr lang="it-IT" dirty="0" err="1" smtClean="0"/>
              <a:t>fifteen</a:t>
            </a:r>
            <a:r>
              <a:rPr lang="it-IT" dirty="0" smtClean="0"/>
              <a:t> </a:t>
            </a:r>
            <a:r>
              <a:rPr lang="it-IT" dirty="0" err="1" smtClean="0"/>
              <a:t>minutes</a:t>
            </a:r>
            <a:r>
              <a:rPr lang="it-IT" dirty="0" smtClean="0"/>
              <a:t>?</a:t>
            </a:r>
          </a:p>
          <a:p>
            <a:pPr>
              <a:buNone/>
            </a:pPr>
            <a:endParaRPr lang="it-IT" dirty="0" smtClean="0"/>
          </a:p>
          <a:p>
            <a:pPr>
              <a:buNone/>
            </a:pPr>
            <a:r>
              <a:rPr lang="it-IT" dirty="0" smtClean="0"/>
              <a:t>11- Il tavolo sarà pronto fra mezz’ora </a:t>
            </a:r>
          </a:p>
          <a:p>
            <a:pPr>
              <a:buNone/>
            </a:pPr>
            <a:r>
              <a:rPr lang="it-IT" dirty="0" smtClean="0"/>
              <a:t>The </a:t>
            </a:r>
            <a:r>
              <a:rPr lang="it-IT" dirty="0" err="1" smtClean="0"/>
              <a:t>table</a:t>
            </a:r>
            <a:r>
              <a:rPr lang="it-IT" dirty="0" smtClean="0"/>
              <a:t> </a:t>
            </a:r>
            <a:r>
              <a:rPr lang="it-IT" dirty="0" err="1" smtClean="0"/>
              <a:t>will</a:t>
            </a:r>
            <a:r>
              <a:rPr lang="it-IT" dirty="0" smtClean="0"/>
              <a:t> </a:t>
            </a:r>
            <a:r>
              <a:rPr lang="it-IT" dirty="0" err="1" smtClean="0"/>
              <a:t>be</a:t>
            </a:r>
            <a:r>
              <a:rPr lang="it-IT" dirty="0" smtClean="0"/>
              <a:t> </a:t>
            </a:r>
            <a:r>
              <a:rPr lang="it-IT" dirty="0" err="1" smtClean="0"/>
              <a:t>ready</a:t>
            </a:r>
            <a:r>
              <a:rPr lang="it-IT" dirty="0" smtClean="0"/>
              <a:t> </a:t>
            </a:r>
            <a:r>
              <a:rPr lang="it-IT" dirty="0" err="1" smtClean="0"/>
              <a:t>for</a:t>
            </a:r>
            <a:r>
              <a:rPr lang="it-IT" dirty="0" smtClean="0"/>
              <a:t> </a:t>
            </a:r>
            <a:r>
              <a:rPr lang="it-IT" dirty="0" err="1" smtClean="0"/>
              <a:t>you</a:t>
            </a:r>
            <a:r>
              <a:rPr lang="it-IT" dirty="0" smtClean="0"/>
              <a:t> in </a:t>
            </a:r>
            <a:r>
              <a:rPr lang="it-IT" dirty="0" err="1" smtClean="0"/>
              <a:t>half</a:t>
            </a:r>
            <a:r>
              <a:rPr lang="it-IT" dirty="0" smtClean="0"/>
              <a:t> </a:t>
            </a:r>
            <a:r>
              <a:rPr lang="it-IT" dirty="0" err="1" smtClean="0"/>
              <a:t>an</a:t>
            </a:r>
            <a:r>
              <a:rPr lang="it-IT" dirty="0" smtClean="0"/>
              <a:t> </a:t>
            </a:r>
            <a:r>
              <a:rPr lang="it-IT" dirty="0" err="1" smtClean="0"/>
              <a:t>hour</a:t>
            </a:r>
            <a:endParaRPr lang="it-IT" dirty="0" smtClean="0"/>
          </a:p>
          <a:p>
            <a:pPr>
              <a:buNone/>
            </a:pPr>
            <a:endParaRPr lang="it-IT" dirty="0" smtClean="0"/>
          </a:p>
          <a:p>
            <a:pPr>
              <a:buNone/>
            </a:pPr>
            <a:r>
              <a:rPr lang="it-IT" dirty="0" smtClean="0"/>
              <a:t>12- come posso aiutarla?</a:t>
            </a:r>
          </a:p>
          <a:p>
            <a:pPr>
              <a:buNone/>
            </a:pPr>
            <a:r>
              <a:rPr lang="it-IT" dirty="0" err="1" smtClean="0"/>
              <a:t>How</a:t>
            </a:r>
            <a:r>
              <a:rPr lang="it-IT" dirty="0" smtClean="0"/>
              <a:t>, can I help </a:t>
            </a:r>
            <a:r>
              <a:rPr lang="it-IT" dirty="0" err="1" smtClean="0"/>
              <a:t>you</a:t>
            </a:r>
            <a:r>
              <a:rPr lang="it-IT" dirty="0" smtClean="0"/>
              <a:t>?</a:t>
            </a:r>
          </a:p>
          <a:p>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G-20170502-WA002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40357" y="188640"/>
            <a:ext cx="1655379" cy="2942896"/>
          </a:xfrm>
          <a:prstGeom prst="rect">
            <a:avLst/>
          </a:prstGeom>
        </p:spPr>
      </p:pic>
      <p:pic>
        <p:nvPicPr>
          <p:cNvPr id="20" name="Immagine 19" descr="IMG-20170502-WA00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861048"/>
            <a:ext cx="4736527" cy="2664296"/>
          </a:xfrm>
          <a:prstGeom prst="rect">
            <a:avLst/>
          </a:prstGeom>
        </p:spPr>
      </p:pic>
      <p:pic>
        <p:nvPicPr>
          <p:cNvPr id="24" name="Immagine 23" descr="IMG-20170502-WA004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4221088"/>
            <a:ext cx="3888665" cy="2187374"/>
          </a:xfrm>
          <a:prstGeom prst="rect">
            <a:avLst/>
          </a:prstGeom>
        </p:spPr>
      </p:pic>
      <p:pic>
        <p:nvPicPr>
          <p:cNvPr id="17" name="Immagine 16" descr="IMG-20170502-WA003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7904" y="310154"/>
            <a:ext cx="4392488" cy="2470774"/>
          </a:xfrm>
          <a:prstGeom prst="rect">
            <a:avLst/>
          </a:prstGeom>
        </p:spPr>
      </p:pic>
      <p:sp>
        <p:nvSpPr>
          <p:cNvPr id="26" name="CasellaDiTesto 25"/>
          <p:cNvSpPr txBox="1"/>
          <p:nvPr/>
        </p:nvSpPr>
        <p:spPr>
          <a:xfrm>
            <a:off x="467544" y="3212976"/>
            <a:ext cx="2232248" cy="369332"/>
          </a:xfrm>
          <a:prstGeom prst="rect">
            <a:avLst/>
          </a:prstGeom>
          <a:noFill/>
        </p:spPr>
        <p:txBody>
          <a:bodyPr wrap="square" rtlCol="0">
            <a:spAutoFit/>
          </a:bodyPr>
          <a:lstStyle/>
          <a:p>
            <a:r>
              <a:rPr lang="it-IT" dirty="0" err="1" smtClean="0"/>
              <a:t>Flambè</a:t>
            </a:r>
            <a:r>
              <a:rPr lang="it-IT" dirty="0" smtClean="0"/>
              <a:t> </a:t>
            </a:r>
            <a:endParaRPr lang="it-IT" dirty="0"/>
          </a:p>
        </p:txBody>
      </p:sp>
      <p:sp>
        <p:nvSpPr>
          <p:cNvPr id="27" name="CasellaDiTesto 26"/>
          <p:cNvSpPr txBox="1"/>
          <p:nvPr/>
        </p:nvSpPr>
        <p:spPr>
          <a:xfrm>
            <a:off x="3563888" y="2854677"/>
            <a:ext cx="4824536" cy="646331"/>
          </a:xfrm>
          <a:prstGeom prst="rect">
            <a:avLst/>
          </a:prstGeom>
          <a:noFill/>
        </p:spPr>
        <p:txBody>
          <a:bodyPr wrap="square" rtlCol="0">
            <a:spAutoFit/>
          </a:bodyPr>
          <a:lstStyle/>
          <a:p>
            <a:r>
              <a:rPr lang="it-IT" dirty="0" err="1" smtClean="0"/>
              <a:t>Busiate</a:t>
            </a:r>
            <a:r>
              <a:rPr lang="it-IT" dirty="0" smtClean="0"/>
              <a:t>, </a:t>
            </a:r>
            <a:r>
              <a:rPr lang="it-IT" dirty="0" err="1" smtClean="0"/>
              <a:t>tomatoes</a:t>
            </a:r>
            <a:r>
              <a:rPr lang="it-IT" dirty="0" smtClean="0"/>
              <a:t>, </a:t>
            </a:r>
            <a:r>
              <a:rPr lang="it-IT" dirty="0" err="1" smtClean="0"/>
              <a:t>basil</a:t>
            </a:r>
            <a:r>
              <a:rPr lang="it-IT" dirty="0" smtClean="0"/>
              <a:t>, </a:t>
            </a:r>
            <a:r>
              <a:rPr lang="it-IT" dirty="0" err="1" smtClean="0"/>
              <a:t>garlic</a:t>
            </a:r>
            <a:r>
              <a:rPr lang="it-IT" dirty="0" smtClean="0"/>
              <a:t>, </a:t>
            </a:r>
            <a:r>
              <a:rPr lang="it-IT" dirty="0" err="1" smtClean="0"/>
              <a:t>peeled</a:t>
            </a:r>
            <a:r>
              <a:rPr lang="it-IT" dirty="0" smtClean="0"/>
              <a:t> </a:t>
            </a:r>
            <a:r>
              <a:rPr lang="it-IT" dirty="0" err="1" smtClean="0"/>
              <a:t>almonds</a:t>
            </a:r>
            <a:r>
              <a:rPr lang="it-IT" dirty="0" smtClean="0"/>
              <a:t>, </a:t>
            </a:r>
            <a:r>
              <a:rPr lang="it-IT" dirty="0" err="1" smtClean="0"/>
              <a:t>grated</a:t>
            </a:r>
            <a:r>
              <a:rPr lang="it-IT" dirty="0" smtClean="0"/>
              <a:t> pecorino </a:t>
            </a:r>
            <a:r>
              <a:rPr lang="it-IT" dirty="0" err="1" smtClean="0"/>
              <a:t>cheese</a:t>
            </a:r>
            <a:r>
              <a:rPr lang="it-IT" dirty="0" smtClean="0"/>
              <a:t>, Extra- </a:t>
            </a:r>
            <a:r>
              <a:rPr lang="it-IT" dirty="0" err="1" smtClean="0"/>
              <a:t>virgin</a:t>
            </a:r>
            <a:r>
              <a:rPr lang="it-IT" dirty="0" smtClean="0"/>
              <a:t> olive oil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ig_thumb.jpg"/>
          <p:cNvPicPr>
            <a:picLocks noChangeAspect="1"/>
          </p:cNvPicPr>
          <p:nvPr/>
        </p:nvPicPr>
        <p:blipFill>
          <a:blip r:embed="rId2" cstate="print"/>
          <a:stretch>
            <a:fillRect/>
          </a:stretch>
        </p:blipFill>
        <p:spPr>
          <a:xfrm>
            <a:off x="0" y="0"/>
            <a:ext cx="9144000" cy="6848998"/>
          </a:xfrm>
          <a:prstGeom prst="rect">
            <a:avLst/>
          </a:prstGeom>
        </p:spPr>
      </p:pic>
      <p:sp>
        <p:nvSpPr>
          <p:cNvPr id="5" name="CasellaDiTesto 4"/>
          <p:cNvSpPr txBox="1"/>
          <p:nvPr/>
        </p:nvSpPr>
        <p:spPr>
          <a:xfrm>
            <a:off x="-42400" y="3573016"/>
            <a:ext cx="8286808" cy="3354765"/>
          </a:xfrm>
          <a:prstGeom prst="rect">
            <a:avLst/>
          </a:prstGeom>
          <a:noFill/>
        </p:spPr>
        <p:txBody>
          <a:bodyPr wrap="square" rtlCol="0">
            <a:spAutoFit/>
          </a:bodyPr>
          <a:lstStyle/>
          <a:p>
            <a:r>
              <a:rPr lang="it-IT" sz="1600" b="1" dirty="0" smtClean="0">
                <a:latin typeface="Comic Sans MS" pitchFamily="66" charset="0"/>
              </a:rPr>
              <a:t> </a:t>
            </a:r>
          </a:p>
          <a:p>
            <a:pPr algn="ctr"/>
            <a:endParaRPr lang="it-IT" sz="1400" b="1" dirty="0" smtClean="0">
              <a:solidFill>
                <a:schemeClr val="tx2">
                  <a:lumMod val="50000"/>
                </a:schemeClr>
              </a:solidFill>
              <a:latin typeface="Comic Sans MS" pitchFamily="66" charset="0"/>
            </a:endParaRPr>
          </a:p>
          <a:p>
            <a:pPr algn="ctr"/>
            <a:r>
              <a:rPr lang="it-IT" sz="1400" b="1" dirty="0" smtClean="0">
                <a:solidFill>
                  <a:schemeClr val="tx2">
                    <a:lumMod val="50000"/>
                  </a:schemeClr>
                </a:solidFill>
                <a:latin typeface="Comic Sans MS" pitchFamily="66" charset="0"/>
              </a:rPr>
              <a:t>IL VERSO  </a:t>
            </a:r>
          </a:p>
          <a:p>
            <a:endParaRPr lang="it-IT" sz="1400" b="1" dirty="0" smtClean="0">
              <a:solidFill>
                <a:schemeClr val="tx2">
                  <a:lumMod val="50000"/>
                </a:schemeClr>
              </a:solidFill>
              <a:latin typeface="Comic Sans MS" pitchFamily="66" charset="0"/>
            </a:endParaRPr>
          </a:p>
          <a:p>
            <a:r>
              <a:rPr lang="it-IT" sz="1400" b="1" dirty="0" smtClean="0">
                <a:solidFill>
                  <a:schemeClr val="tx2">
                    <a:lumMod val="50000"/>
                  </a:schemeClr>
                </a:solidFill>
                <a:latin typeface="Comic Sans MS" pitchFamily="66" charset="0"/>
              </a:rPr>
              <a:t>Il verso è l’unità di misura di una poesia;deriva dal latino “versus” e significa:andare a capo. È composto da un numero determinato di sillabe , sviluppa in parte un oggetto o un’immagine,ha un ritmo dato dalla particolare disposizione delle sillabe toniche. I versi vengono classificati secondo il numero delle sillabe (binario, due sillabe; ternario, quattro sillabe; endecasillabo, 11 sillabe).</a:t>
            </a:r>
          </a:p>
          <a:p>
            <a:pPr algn="ctr"/>
            <a:r>
              <a:rPr lang="it-IT" sz="1400" b="1" dirty="0" smtClean="0">
                <a:solidFill>
                  <a:schemeClr val="tx2">
                    <a:lumMod val="50000"/>
                  </a:schemeClr>
                </a:solidFill>
                <a:latin typeface="Comic Sans MS" pitchFamily="66" charset="0"/>
              </a:rPr>
              <a:t>LA STROFA  </a:t>
            </a:r>
          </a:p>
          <a:p>
            <a:r>
              <a:rPr lang="it-IT" sz="1400" b="1" dirty="0" smtClean="0">
                <a:solidFill>
                  <a:schemeClr val="tx2">
                    <a:lumMod val="50000"/>
                  </a:schemeClr>
                </a:solidFill>
                <a:latin typeface="Comic Sans MS" pitchFamily="66" charset="0"/>
              </a:rPr>
              <a:t>La strofa è un insieme di versi che sviluppa un certo tema; generalmente uno spazio bianco divide le  strofe. Le strofe più comuni sono:   DISTICO: strofa di due versi TERZINA: strofa di tre versi QUARTINA: strofa di quattro versi SESTINA: strofa di sei versi OTTAVA: strofa di otto versi.</a:t>
            </a:r>
          </a:p>
          <a:p>
            <a:endParaRPr lang="it-IT" sz="1400" b="1" dirty="0" smtClean="0">
              <a:solidFill>
                <a:schemeClr val="tx2">
                  <a:lumMod val="50000"/>
                </a:schemeClr>
              </a:solidFill>
              <a:latin typeface="Comic Sans MS" pitchFamily="66" charset="0"/>
            </a:endParaRPr>
          </a:p>
        </p:txBody>
      </p:sp>
      <p:sp>
        <p:nvSpPr>
          <p:cNvPr id="3" name="Rettangolo 2"/>
          <p:cNvSpPr/>
          <p:nvPr/>
        </p:nvSpPr>
        <p:spPr>
          <a:xfrm>
            <a:off x="3895272" y="0"/>
            <a:ext cx="5429256" cy="1815882"/>
          </a:xfrm>
          <a:prstGeom prst="rect">
            <a:avLst/>
          </a:prstGeom>
        </p:spPr>
        <p:txBody>
          <a:bodyPr wrap="square">
            <a:spAutoFit/>
          </a:bodyPr>
          <a:lstStyle/>
          <a:p>
            <a:pPr lvl="0"/>
            <a:r>
              <a:rPr lang="it-IT" sz="1400" b="1" dirty="0" smtClean="0">
                <a:solidFill>
                  <a:srgbClr val="1F497D">
                    <a:lumMod val="50000"/>
                  </a:srgbClr>
                </a:solidFill>
                <a:latin typeface="Comic Sans MS" pitchFamily="66" charset="0"/>
              </a:rPr>
              <a:t>Il testo poetico è un testo in cui il poeta gioca con le parole e trasforma la realtà per colpire il lettore,facendogli provare delle emozioni. Il linguaggio usato è diverso dalla lingua comune,più difficile e più impegnativo da usare. Il contenuto del testo poetico non è mai univoco, ma fa riferimento a tutta una serie di elementi extratestuali. Esso ha un valore universale, valido per tutti.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a:solidFill>
            <a:schemeClr val="accent1">
              <a:lumMod val="40000"/>
              <a:lumOff val="60000"/>
            </a:schemeClr>
          </a:solidFill>
        </p:spPr>
        <p:txBody>
          <a:bodyPr>
            <a:noAutofit/>
          </a:bodyPr>
          <a:lstStyle/>
          <a:p>
            <a:pPr>
              <a:buNone/>
            </a:pPr>
            <a:endParaRPr lang="it-IT" sz="1100" dirty="0" smtClean="0">
              <a:latin typeface="Comic Sans MS" pitchFamily="66" charset="0"/>
            </a:endParaRPr>
          </a:p>
          <a:p>
            <a:pPr>
              <a:buNone/>
            </a:pPr>
            <a:endParaRPr lang="it-IT" sz="2400" dirty="0" smtClean="0">
              <a:latin typeface="Comic Sans MS" pitchFamily="66" charset="0"/>
            </a:endParaRPr>
          </a:p>
          <a:p>
            <a:pPr algn="just">
              <a:buNone/>
            </a:pPr>
            <a:r>
              <a:rPr lang="it-IT" sz="2400" dirty="0" smtClean="0">
                <a:latin typeface="Comic Sans MS" pitchFamily="66" charset="0"/>
              </a:rPr>
              <a:t>    Il contenuto del messaggio poetico  non è tramite di informazioni pratiche sugli eventi e sulle cose, anche se in virtù della sua indeterminatezza e della sua universalità  trasmette un volume di informazioni superiori a qualsiasi tipo di contenuto.</a:t>
            </a:r>
          </a:p>
          <a:p>
            <a:pPr algn="just">
              <a:buNone/>
            </a:pPr>
            <a:r>
              <a:rPr lang="it-IT" sz="2400" dirty="0" smtClean="0">
                <a:latin typeface="Comic Sans MS" pitchFamily="66" charset="0"/>
              </a:rPr>
              <a:t> il messaggio poetico è in grado di suscitare una nuova coscienza, non collocabile nel tempo e nello spazio: così, anche un testo regolativo (come una ricetta) può tramutarsi in una raffinata poesia</a:t>
            </a:r>
            <a:r>
              <a:rPr lang="it-IT" sz="1100" dirty="0" smtClean="0">
                <a:latin typeface="Comic Sans MS" pitchFamily="66" charset="0"/>
              </a:rPr>
              <a:t>.</a:t>
            </a:r>
            <a:endParaRPr lang="it-IT" sz="1100"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o immagine per pesto alla trapane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357158" y="500042"/>
            <a:ext cx="8615394" cy="6357958"/>
          </a:xfrm>
        </p:spPr>
        <p:txBody>
          <a:bodyPr>
            <a:normAutofit fontScale="55000" lnSpcReduction="20000"/>
          </a:bodyPr>
          <a:lstStyle/>
          <a:p>
            <a:pPr>
              <a:buNone/>
            </a:pPr>
            <a:r>
              <a:rPr lang="it-IT" b="1" dirty="0" smtClean="0">
                <a:solidFill>
                  <a:schemeClr val="bg1"/>
                </a:solidFill>
              </a:rPr>
              <a:t>                     PASTA CULL’AGGHIA </a:t>
            </a:r>
            <a:br>
              <a:rPr lang="it-IT" b="1" dirty="0" smtClean="0">
                <a:solidFill>
                  <a:schemeClr val="bg1"/>
                </a:solidFill>
              </a:rPr>
            </a:br>
            <a:r>
              <a:rPr lang="it-IT" sz="2500" b="1" dirty="0" err="1" smtClean="0">
                <a:solidFill>
                  <a:schemeClr val="bg1"/>
                </a:solidFill>
              </a:rPr>
              <a:t>Quatthru</a:t>
            </a:r>
            <a:r>
              <a:rPr lang="it-IT" sz="2500" b="1" dirty="0" smtClean="0">
                <a:solidFill>
                  <a:schemeClr val="bg1"/>
                </a:solidFill>
              </a:rPr>
              <a:t> </a:t>
            </a:r>
            <a:r>
              <a:rPr lang="it-IT" sz="2500" b="1" dirty="0" err="1" smtClean="0">
                <a:solidFill>
                  <a:schemeClr val="bg1"/>
                </a:solidFill>
              </a:rPr>
              <a:t>spicchia</a:t>
            </a:r>
            <a:r>
              <a:rPr lang="it-IT" sz="2500" b="1" dirty="0" smtClean="0">
                <a:solidFill>
                  <a:schemeClr val="bg1"/>
                </a:solidFill>
              </a:rPr>
              <a:t> d’</a:t>
            </a:r>
            <a:r>
              <a:rPr lang="it-IT" sz="2500" b="1" dirty="0" err="1" smtClean="0">
                <a:solidFill>
                  <a:schemeClr val="bg1"/>
                </a:solidFill>
              </a:rPr>
              <a:t>agghiuzza</a:t>
            </a:r>
            <a:r>
              <a:rPr lang="it-IT" sz="2500" b="1" dirty="0" smtClean="0">
                <a:solidFill>
                  <a:schemeClr val="bg1"/>
                </a:solidFill>
              </a:rPr>
              <a:t> </a:t>
            </a:r>
            <a:r>
              <a:rPr lang="it-IT" sz="2500" b="1" dirty="0" err="1" smtClean="0">
                <a:solidFill>
                  <a:schemeClr val="bg1"/>
                </a:solidFill>
              </a:rPr>
              <a:t>arrisittata</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un </a:t>
            </a:r>
            <a:r>
              <a:rPr lang="it-IT" sz="2500" b="1" dirty="0" err="1" smtClean="0">
                <a:solidFill>
                  <a:schemeClr val="bg1"/>
                </a:solidFill>
              </a:rPr>
              <a:t>pizzicu</a:t>
            </a:r>
            <a:r>
              <a:rPr lang="it-IT" sz="2500" b="1" dirty="0" smtClean="0">
                <a:solidFill>
                  <a:schemeClr val="bg1"/>
                </a:solidFill>
              </a:rPr>
              <a:t> di sali </a:t>
            </a:r>
            <a:r>
              <a:rPr lang="it-IT" sz="2500" b="1" dirty="0" err="1" smtClean="0">
                <a:solidFill>
                  <a:schemeClr val="bg1"/>
                </a:solidFill>
              </a:rPr>
              <a:t>biancu</a:t>
            </a:r>
            <a:r>
              <a:rPr lang="it-IT" sz="2500" b="1" dirty="0" smtClean="0">
                <a:solidFill>
                  <a:schemeClr val="bg1"/>
                </a:solidFill>
              </a:rPr>
              <a:t> e </a:t>
            </a:r>
            <a:r>
              <a:rPr lang="it-IT" sz="2500" b="1" dirty="0" err="1" smtClean="0">
                <a:solidFill>
                  <a:schemeClr val="bg1"/>
                </a:solidFill>
              </a:rPr>
              <a:t>finu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basiricò</a:t>
            </a:r>
            <a:r>
              <a:rPr lang="it-IT" sz="2500" b="1" dirty="0" smtClean="0">
                <a:solidFill>
                  <a:schemeClr val="bg1"/>
                </a:solidFill>
              </a:rPr>
              <a:t> di </a:t>
            </a:r>
            <a:r>
              <a:rPr lang="it-IT" sz="2500" b="1" dirty="0" err="1" smtClean="0">
                <a:solidFill>
                  <a:schemeClr val="bg1"/>
                </a:solidFill>
              </a:rPr>
              <a:t>chiddhru</a:t>
            </a:r>
            <a:r>
              <a:rPr lang="it-IT" sz="2500" b="1" dirty="0" smtClean="0">
                <a:solidFill>
                  <a:schemeClr val="bg1"/>
                </a:solidFill>
              </a:rPr>
              <a:t> a </a:t>
            </a:r>
            <a:r>
              <a:rPr lang="it-IT" sz="2500" b="1" dirty="0" err="1" smtClean="0">
                <a:solidFill>
                  <a:schemeClr val="bg1"/>
                </a:solidFill>
              </a:rPr>
              <a:t>mazzu</a:t>
            </a:r>
            <a:r>
              <a:rPr lang="it-IT" sz="2500" b="1" dirty="0" smtClean="0">
                <a:solidFill>
                  <a:schemeClr val="bg1"/>
                </a:solidFill>
              </a:rPr>
              <a:t> </a:t>
            </a:r>
            <a:r>
              <a:rPr lang="it-IT" sz="2500" b="1" dirty="0" err="1" smtClean="0">
                <a:solidFill>
                  <a:schemeClr val="bg1"/>
                </a:solidFill>
              </a:rPr>
              <a:t>chinu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pistati</a:t>
            </a:r>
            <a:r>
              <a:rPr lang="it-IT" sz="2500" b="1" dirty="0" smtClean="0">
                <a:solidFill>
                  <a:schemeClr val="bg1"/>
                </a:solidFill>
              </a:rPr>
              <a:t> ‘</a:t>
            </a:r>
            <a:r>
              <a:rPr lang="it-IT" sz="2500" b="1" dirty="0" err="1" smtClean="0">
                <a:solidFill>
                  <a:schemeClr val="bg1"/>
                </a:solidFill>
              </a:rPr>
              <a:t>nno</a:t>
            </a:r>
            <a:r>
              <a:rPr lang="it-IT" sz="2500" b="1" dirty="0" smtClean="0">
                <a:solidFill>
                  <a:schemeClr val="bg1"/>
                </a:solidFill>
              </a:rPr>
              <a:t> </a:t>
            </a:r>
            <a:r>
              <a:rPr lang="it-IT" sz="2500" b="1" dirty="0" err="1" smtClean="0">
                <a:solidFill>
                  <a:schemeClr val="bg1"/>
                </a:solidFill>
              </a:rPr>
              <a:t>murtaru</a:t>
            </a:r>
            <a:r>
              <a:rPr lang="it-IT" sz="2500" b="1" dirty="0" smtClean="0">
                <a:solidFill>
                  <a:schemeClr val="bg1"/>
                </a:solidFill>
              </a:rPr>
              <a:t> di </a:t>
            </a:r>
            <a:r>
              <a:rPr lang="it-IT" sz="2500" b="1" dirty="0" err="1" smtClean="0">
                <a:solidFill>
                  <a:schemeClr val="bg1"/>
                </a:solidFill>
              </a:rPr>
              <a:t>balata</a:t>
            </a:r>
            <a:r>
              <a:rPr lang="it-IT" sz="2500" b="1" dirty="0" smtClean="0">
                <a:solidFill>
                  <a:schemeClr val="bg1"/>
                </a:solidFill>
              </a:rPr>
              <a:t>.</a:t>
            </a:r>
            <a:br>
              <a:rPr lang="it-IT" sz="2500" b="1" dirty="0" smtClean="0">
                <a:solidFill>
                  <a:schemeClr val="bg1"/>
                </a:solidFill>
              </a:rPr>
            </a:b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Dopu</a:t>
            </a:r>
            <a:r>
              <a:rPr lang="it-IT" sz="2500" b="1" dirty="0" smtClean="0">
                <a:solidFill>
                  <a:schemeClr val="bg1"/>
                </a:solidFill>
              </a:rPr>
              <a:t> ‘</a:t>
            </a:r>
            <a:r>
              <a:rPr lang="it-IT" sz="2500" b="1" dirty="0" err="1" smtClean="0">
                <a:solidFill>
                  <a:schemeClr val="bg1"/>
                </a:solidFill>
              </a:rPr>
              <a:t>na</a:t>
            </a:r>
            <a:r>
              <a:rPr lang="it-IT" sz="2500" b="1" dirty="0" smtClean="0">
                <a:solidFill>
                  <a:schemeClr val="bg1"/>
                </a:solidFill>
              </a:rPr>
              <a:t> </a:t>
            </a:r>
            <a:r>
              <a:rPr lang="it-IT" sz="2500" b="1" dirty="0" err="1" smtClean="0">
                <a:solidFill>
                  <a:schemeClr val="bg1"/>
                </a:solidFill>
              </a:rPr>
              <a:t>pistateddhra</a:t>
            </a:r>
            <a:r>
              <a:rPr lang="it-IT" sz="2500" b="1" dirty="0" smtClean="0">
                <a:solidFill>
                  <a:schemeClr val="bg1"/>
                </a:solidFill>
              </a:rPr>
              <a:t> </a:t>
            </a:r>
            <a:r>
              <a:rPr lang="it-IT" sz="2500" b="1" dirty="0" err="1" smtClean="0">
                <a:solidFill>
                  <a:schemeClr val="bg1"/>
                </a:solidFill>
              </a:rPr>
              <a:t>cci</a:t>
            </a:r>
            <a:r>
              <a:rPr lang="it-IT" sz="2500" b="1" dirty="0" smtClean="0">
                <a:solidFill>
                  <a:schemeClr val="bg1"/>
                </a:solidFill>
              </a:rPr>
              <a:t> </a:t>
            </a:r>
            <a:r>
              <a:rPr lang="it-IT" sz="2500" b="1" dirty="0" err="1" smtClean="0">
                <a:solidFill>
                  <a:schemeClr val="bg1"/>
                </a:solidFill>
              </a:rPr>
              <a:t>mittiti</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sei </a:t>
            </a:r>
            <a:r>
              <a:rPr lang="it-IT" sz="2500" b="1" dirty="0" err="1" smtClean="0">
                <a:solidFill>
                  <a:schemeClr val="bg1"/>
                </a:solidFill>
              </a:rPr>
              <a:t>mennuli</a:t>
            </a:r>
            <a:r>
              <a:rPr lang="it-IT" sz="2500" b="1" dirty="0" smtClean="0">
                <a:solidFill>
                  <a:schemeClr val="bg1"/>
                </a:solidFill>
              </a:rPr>
              <a:t> </a:t>
            </a:r>
            <a:r>
              <a:rPr lang="it-IT" sz="2500" b="1" dirty="0" err="1" smtClean="0">
                <a:solidFill>
                  <a:schemeClr val="bg1"/>
                </a:solidFill>
              </a:rPr>
              <a:t>munnati</a:t>
            </a:r>
            <a:r>
              <a:rPr lang="it-IT" sz="2500" b="1" dirty="0" smtClean="0">
                <a:solidFill>
                  <a:schemeClr val="bg1"/>
                </a:solidFill>
              </a:rPr>
              <a:t> e </a:t>
            </a:r>
            <a:r>
              <a:rPr lang="it-IT" sz="2500" b="1" dirty="0" err="1" smtClean="0">
                <a:solidFill>
                  <a:schemeClr val="bg1"/>
                </a:solidFill>
              </a:rPr>
              <a:t>spiddhruzziati</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pistati</a:t>
            </a:r>
            <a:r>
              <a:rPr lang="it-IT" sz="2500" b="1" dirty="0" smtClean="0">
                <a:solidFill>
                  <a:schemeClr val="bg1"/>
                </a:solidFill>
              </a:rPr>
              <a:t> ancora e </a:t>
            </a:r>
            <a:r>
              <a:rPr lang="it-IT" sz="2500" b="1" dirty="0" err="1" smtClean="0">
                <a:solidFill>
                  <a:schemeClr val="bg1"/>
                </a:solidFill>
              </a:rPr>
              <a:t>quannu</a:t>
            </a:r>
            <a:r>
              <a:rPr lang="it-IT" sz="2500" b="1" dirty="0" smtClean="0">
                <a:solidFill>
                  <a:schemeClr val="bg1"/>
                </a:solidFill>
              </a:rPr>
              <a:t> vi stancati</a:t>
            </a:r>
            <a:br>
              <a:rPr lang="it-IT" sz="2500" b="1" dirty="0" smtClean="0">
                <a:solidFill>
                  <a:schemeClr val="bg1"/>
                </a:solidFill>
              </a:rPr>
            </a:br>
            <a:r>
              <a:rPr lang="it-IT" sz="2500" b="1" dirty="0" err="1" smtClean="0">
                <a:solidFill>
                  <a:schemeClr val="bg1"/>
                </a:solidFill>
              </a:rPr>
              <a:t>du</a:t>
            </a:r>
            <a:r>
              <a:rPr lang="it-IT" sz="2500" b="1" dirty="0" smtClean="0">
                <a:solidFill>
                  <a:schemeClr val="bg1"/>
                </a:solidFill>
              </a:rPr>
              <a:t>’ spezzi macinati </a:t>
            </a:r>
            <a:r>
              <a:rPr lang="it-IT" sz="2500" b="1" dirty="0" err="1" smtClean="0">
                <a:solidFill>
                  <a:schemeClr val="bg1"/>
                </a:solidFill>
              </a:rPr>
              <a:t>cci</a:t>
            </a:r>
            <a:r>
              <a:rPr lang="it-IT" sz="2500" b="1" dirty="0" smtClean="0">
                <a:solidFill>
                  <a:schemeClr val="bg1"/>
                </a:solidFill>
              </a:rPr>
              <a:t> </a:t>
            </a:r>
            <a:r>
              <a:rPr lang="it-IT" sz="2500" b="1" dirty="0" err="1" smtClean="0">
                <a:solidFill>
                  <a:schemeClr val="bg1"/>
                </a:solidFill>
              </a:rPr>
              <a:t>aggiunciti</a:t>
            </a:r>
            <a:r>
              <a:rPr lang="it-IT" sz="2500" b="1" dirty="0" smtClean="0">
                <a:solidFill>
                  <a:schemeClr val="bg1"/>
                </a:solidFill>
              </a:rPr>
              <a:t>.</a:t>
            </a:r>
            <a:br>
              <a:rPr lang="it-IT" sz="2500" b="1" dirty="0" smtClean="0">
                <a:solidFill>
                  <a:schemeClr val="bg1"/>
                </a:solidFill>
              </a:rPr>
            </a:b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Quannu</a:t>
            </a:r>
            <a:r>
              <a:rPr lang="it-IT" sz="2500" b="1" dirty="0" smtClean="0">
                <a:solidFill>
                  <a:schemeClr val="bg1"/>
                </a:solidFill>
              </a:rPr>
              <a:t> </a:t>
            </a:r>
            <a:r>
              <a:rPr lang="it-IT" sz="2500" b="1" dirty="0" err="1" smtClean="0">
                <a:solidFill>
                  <a:schemeClr val="bg1"/>
                </a:solidFill>
              </a:rPr>
              <a:t>lu</a:t>
            </a:r>
            <a:r>
              <a:rPr lang="it-IT" sz="2500" b="1" dirty="0" smtClean="0">
                <a:solidFill>
                  <a:schemeClr val="bg1"/>
                </a:solidFill>
              </a:rPr>
              <a:t> </a:t>
            </a:r>
            <a:r>
              <a:rPr lang="it-IT" sz="2500" b="1" dirty="0" err="1" smtClean="0">
                <a:solidFill>
                  <a:schemeClr val="bg1"/>
                </a:solidFill>
              </a:rPr>
              <a:t>pistu</a:t>
            </a:r>
            <a:r>
              <a:rPr lang="it-IT" sz="2500" b="1" dirty="0" smtClean="0">
                <a:solidFill>
                  <a:schemeClr val="bg1"/>
                </a:solidFill>
              </a:rPr>
              <a:t> è </a:t>
            </a:r>
            <a:r>
              <a:rPr lang="it-IT" sz="2500" b="1" dirty="0" err="1" smtClean="0">
                <a:solidFill>
                  <a:schemeClr val="bg1"/>
                </a:solidFill>
              </a:rPr>
              <a:t>divintatu</a:t>
            </a:r>
            <a:r>
              <a:rPr lang="it-IT" sz="2500" b="1" dirty="0" smtClean="0">
                <a:solidFill>
                  <a:schemeClr val="bg1"/>
                </a:solidFill>
              </a:rPr>
              <a:t> </a:t>
            </a:r>
            <a:r>
              <a:rPr lang="it-IT" sz="2500" b="1" dirty="0" err="1" smtClean="0">
                <a:solidFill>
                  <a:schemeClr val="bg1"/>
                </a:solidFill>
              </a:rPr>
              <a:t>finu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tri</a:t>
            </a:r>
            <a:r>
              <a:rPr lang="it-IT" sz="2500" b="1" dirty="0" smtClean="0">
                <a:solidFill>
                  <a:schemeClr val="bg1"/>
                </a:solidFill>
              </a:rPr>
              <a:t> </a:t>
            </a:r>
            <a:r>
              <a:rPr lang="it-IT" sz="2500" b="1" dirty="0" err="1" smtClean="0">
                <a:solidFill>
                  <a:schemeClr val="bg1"/>
                </a:solidFill>
              </a:rPr>
              <a:t>pumarori</a:t>
            </a:r>
            <a:r>
              <a:rPr lang="it-IT" sz="2500" b="1" dirty="0" smtClean="0">
                <a:solidFill>
                  <a:schemeClr val="bg1"/>
                </a:solidFill>
              </a:rPr>
              <a:t> russi </a:t>
            </a:r>
            <a:r>
              <a:rPr lang="it-IT" sz="2500" b="1" dirty="0" err="1" smtClean="0">
                <a:solidFill>
                  <a:schemeClr val="bg1"/>
                </a:solidFill>
              </a:rPr>
              <a:t>ammanticati</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e </a:t>
            </a:r>
            <a:r>
              <a:rPr lang="it-IT" sz="2500" b="1" dirty="0" err="1" smtClean="0">
                <a:solidFill>
                  <a:schemeClr val="bg1"/>
                </a:solidFill>
              </a:rPr>
              <a:t>sempri</a:t>
            </a:r>
            <a:r>
              <a:rPr lang="it-IT" sz="2500" b="1" dirty="0" smtClean="0">
                <a:solidFill>
                  <a:schemeClr val="bg1"/>
                </a:solidFill>
              </a:rPr>
              <a:t> </a:t>
            </a:r>
            <a:r>
              <a:rPr lang="it-IT" sz="2500" b="1" dirty="0" err="1" smtClean="0">
                <a:solidFill>
                  <a:schemeClr val="bg1"/>
                </a:solidFill>
              </a:rPr>
              <a:t>arriminannu</a:t>
            </a:r>
            <a:r>
              <a:rPr lang="it-IT" sz="2500" b="1" dirty="0" smtClean="0">
                <a:solidFill>
                  <a:schemeClr val="bg1"/>
                </a:solidFill>
              </a:rPr>
              <a:t> </a:t>
            </a:r>
            <a:r>
              <a:rPr lang="it-IT" sz="2500" b="1" dirty="0" err="1" smtClean="0">
                <a:solidFill>
                  <a:schemeClr val="bg1"/>
                </a:solidFill>
              </a:rPr>
              <a:t>cci</a:t>
            </a:r>
            <a:r>
              <a:rPr lang="it-IT" sz="2500" b="1" dirty="0" smtClean="0">
                <a:solidFill>
                  <a:schemeClr val="bg1"/>
                </a:solidFill>
              </a:rPr>
              <a:t> </a:t>
            </a:r>
            <a:r>
              <a:rPr lang="it-IT" sz="2500" b="1" dirty="0" err="1" smtClean="0">
                <a:solidFill>
                  <a:schemeClr val="bg1"/>
                </a:solidFill>
              </a:rPr>
              <a:t>rattati</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un </a:t>
            </a:r>
            <a:r>
              <a:rPr lang="it-IT" sz="2500" b="1" dirty="0" err="1" smtClean="0">
                <a:solidFill>
                  <a:schemeClr val="bg1"/>
                </a:solidFill>
              </a:rPr>
              <a:t>pocu</a:t>
            </a:r>
            <a:r>
              <a:rPr lang="it-IT" sz="2500" b="1" dirty="0" smtClean="0">
                <a:solidFill>
                  <a:schemeClr val="bg1"/>
                </a:solidFill>
              </a:rPr>
              <a:t> di </a:t>
            </a:r>
            <a:r>
              <a:rPr lang="it-IT" sz="2500" b="1" dirty="0" err="1" smtClean="0">
                <a:solidFill>
                  <a:schemeClr val="bg1"/>
                </a:solidFill>
              </a:rPr>
              <a:t>tumazzu</a:t>
            </a:r>
            <a:r>
              <a:rPr lang="it-IT" sz="2500" b="1" dirty="0" smtClean="0">
                <a:solidFill>
                  <a:schemeClr val="bg1"/>
                </a:solidFill>
              </a:rPr>
              <a:t> </a:t>
            </a:r>
            <a:r>
              <a:rPr lang="it-IT" sz="2500" b="1" dirty="0" err="1" smtClean="0">
                <a:solidFill>
                  <a:schemeClr val="bg1"/>
                </a:solidFill>
              </a:rPr>
              <a:t>picurinu</a:t>
            </a:r>
            <a:r>
              <a:rPr lang="it-IT" sz="2500" b="1" dirty="0" smtClean="0">
                <a:solidFill>
                  <a:schemeClr val="bg1"/>
                </a:solidFill>
              </a:rPr>
              <a:t>.</a:t>
            </a:r>
            <a:br>
              <a:rPr lang="it-IT" sz="2500" b="1" dirty="0" smtClean="0">
                <a:solidFill>
                  <a:schemeClr val="bg1"/>
                </a:solidFill>
              </a:rPr>
            </a:b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Stu</a:t>
            </a:r>
            <a:r>
              <a:rPr lang="it-IT" sz="2500" b="1" dirty="0" smtClean="0">
                <a:solidFill>
                  <a:schemeClr val="bg1"/>
                </a:solidFill>
              </a:rPr>
              <a:t> </a:t>
            </a:r>
            <a:r>
              <a:rPr lang="it-IT" sz="2500" b="1" dirty="0" err="1" smtClean="0">
                <a:solidFill>
                  <a:schemeClr val="bg1"/>
                </a:solidFill>
              </a:rPr>
              <a:t>sdilliziu</a:t>
            </a:r>
            <a:r>
              <a:rPr lang="it-IT" sz="2500" b="1" dirty="0" smtClean="0">
                <a:solidFill>
                  <a:schemeClr val="bg1"/>
                </a:solidFill>
              </a:rPr>
              <a:t> </a:t>
            </a:r>
            <a:r>
              <a:rPr lang="it-IT" sz="2500" b="1" dirty="0" err="1" smtClean="0">
                <a:solidFill>
                  <a:schemeClr val="bg1"/>
                </a:solidFill>
              </a:rPr>
              <a:t>livati</a:t>
            </a:r>
            <a:r>
              <a:rPr lang="it-IT" sz="2500" b="1" dirty="0" smtClean="0">
                <a:solidFill>
                  <a:schemeClr val="bg1"/>
                </a:solidFill>
              </a:rPr>
              <a:t> d’u </a:t>
            </a:r>
            <a:r>
              <a:rPr lang="it-IT" sz="2500" b="1" dirty="0" err="1" smtClean="0">
                <a:solidFill>
                  <a:schemeClr val="bg1"/>
                </a:solidFill>
              </a:rPr>
              <a:t>murtaru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mittennulu</a:t>
            </a:r>
            <a:r>
              <a:rPr lang="it-IT" sz="2500" b="1" dirty="0" smtClean="0">
                <a:solidFill>
                  <a:schemeClr val="bg1"/>
                </a:solidFill>
              </a:rPr>
              <a:t> </a:t>
            </a:r>
            <a:r>
              <a:rPr lang="it-IT" sz="2500" b="1" dirty="0" err="1" smtClean="0">
                <a:solidFill>
                  <a:schemeClr val="bg1"/>
                </a:solidFill>
              </a:rPr>
              <a:t>nton</a:t>
            </a:r>
            <a:r>
              <a:rPr lang="it-IT" sz="2500" b="1" dirty="0" smtClean="0">
                <a:solidFill>
                  <a:schemeClr val="bg1"/>
                </a:solidFill>
              </a:rPr>
              <a:t> </a:t>
            </a:r>
            <a:r>
              <a:rPr lang="it-IT" sz="2500" b="1" dirty="0" err="1" smtClean="0">
                <a:solidFill>
                  <a:schemeClr val="bg1"/>
                </a:solidFill>
              </a:rPr>
              <a:t>piattu</a:t>
            </a:r>
            <a:r>
              <a:rPr lang="it-IT" sz="2500" b="1" dirty="0" smtClean="0">
                <a:solidFill>
                  <a:schemeClr val="bg1"/>
                </a:solidFill>
              </a:rPr>
              <a:t> </a:t>
            </a:r>
            <a:r>
              <a:rPr lang="it-IT" sz="2500" b="1" dirty="0" err="1" smtClean="0">
                <a:solidFill>
                  <a:schemeClr val="bg1"/>
                </a:solidFill>
              </a:rPr>
              <a:t>cupputeddhru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sdivacaticci</a:t>
            </a:r>
            <a:r>
              <a:rPr lang="it-IT" sz="2500" b="1" dirty="0" smtClean="0">
                <a:solidFill>
                  <a:schemeClr val="bg1"/>
                </a:solidFill>
              </a:rPr>
              <a:t> d’</a:t>
            </a:r>
            <a:r>
              <a:rPr lang="it-IT" sz="2500" b="1" dirty="0" err="1" smtClean="0">
                <a:solidFill>
                  <a:schemeClr val="bg1"/>
                </a:solidFill>
              </a:rPr>
              <a:t>ogghiu</a:t>
            </a:r>
            <a:r>
              <a:rPr lang="it-IT" sz="2500" b="1" dirty="0" smtClean="0">
                <a:solidFill>
                  <a:schemeClr val="bg1"/>
                </a:solidFill>
              </a:rPr>
              <a:t> un </a:t>
            </a:r>
            <a:r>
              <a:rPr lang="it-IT" sz="2500" b="1" dirty="0" err="1" smtClean="0">
                <a:solidFill>
                  <a:schemeClr val="bg1"/>
                </a:solidFill>
              </a:rPr>
              <a:t>cuppineddhru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arriminannu</a:t>
            </a:r>
            <a:r>
              <a:rPr lang="it-IT" sz="2500" b="1" dirty="0" smtClean="0">
                <a:solidFill>
                  <a:schemeClr val="bg1"/>
                </a:solidFill>
              </a:rPr>
              <a:t> </a:t>
            </a:r>
            <a:r>
              <a:rPr lang="it-IT" sz="2500" b="1" dirty="0" err="1" smtClean="0">
                <a:solidFill>
                  <a:schemeClr val="bg1"/>
                </a:solidFill>
              </a:rPr>
              <a:t>sempri</a:t>
            </a:r>
            <a:r>
              <a:rPr lang="it-IT" sz="2500" b="1" dirty="0" smtClean="0">
                <a:solidFill>
                  <a:schemeClr val="bg1"/>
                </a:solidFill>
              </a:rPr>
              <a:t> c’u </a:t>
            </a:r>
            <a:r>
              <a:rPr lang="it-IT" sz="2500" b="1" dirty="0" err="1" smtClean="0">
                <a:solidFill>
                  <a:schemeClr val="bg1"/>
                </a:solidFill>
              </a:rPr>
              <a:t>cucchiaru</a:t>
            </a:r>
            <a:r>
              <a:rPr lang="it-IT" sz="2500" b="1" dirty="0" smtClean="0">
                <a:solidFill>
                  <a:schemeClr val="bg1"/>
                </a:solidFill>
              </a:rPr>
              <a:t>.</a:t>
            </a:r>
            <a:br>
              <a:rPr lang="it-IT" sz="2500" b="1" dirty="0" smtClean="0">
                <a:solidFill>
                  <a:schemeClr val="bg1"/>
                </a:solidFill>
              </a:rPr>
            </a:b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Sta </a:t>
            </a:r>
            <a:r>
              <a:rPr lang="it-IT" sz="2500" b="1" dirty="0" err="1" smtClean="0">
                <a:solidFill>
                  <a:schemeClr val="bg1"/>
                </a:solidFill>
              </a:rPr>
              <a:t>nall</a:t>
            </a:r>
            <a:r>
              <a:rPr lang="it-IT" sz="2500" b="1" dirty="0" smtClean="0">
                <a:solidFill>
                  <a:schemeClr val="bg1"/>
                </a:solidFill>
              </a:rPr>
              <a:t>’</a:t>
            </a:r>
            <a:r>
              <a:rPr lang="it-IT" sz="2500" b="1" dirty="0" err="1" smtClean="0">
                <a:solidFill>
                  <a:schemeClr val="bg1"/>
                </a:solidFill>
              </a:rPr>
              <a:t>arriminata</a:t>
            </a:r>
            <a:r>
              <a:rPr lang="it-IT" sz="2500" b="1" dirty="0" smtClean="0">
                <a:solidFill>
                  <a:schemeClr val="bg1"/>
                </a:solidFill>
              </a:rPr>
              <a:t> ‘a </a:t>
            </a:r>
            <a:r>
              <a:rPr lang="it-IT" sz="2500" b="1" dirty="0" err="1" smtClean="0">
                <a:solidFill>
                  <a:schemeClr val="bg1"/>
                </a:solidFill>
              </a:rPr>
              <a:t>puisia</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picchì</a:t>
            </a:r>
            <a:r>
              <a:rPr lang="it-IT" sz="2500" b="1" dirty="0" smtClean="0">
                <a:solidFill>
                  <a:schemeClr val="bg1"/>
                </a:solidFill>
              </a:rPr>
              <a:t> </a:t>
            </a:r>
            <a:r>
              <a:rPr lang="it-IT" sz="2500" b="1" dirty="0" err="1" smtClean="0">
                <a:solidFill>
                  <a:schemeClr val="bg1"/>
                </a:solidFill>
              </a:rPr>
              <a:t>chissa</a:t>
            </a:r>
            <a:r>
              <a:rPr lang="it-IT" sz="2500" b="1" dirty="0" smtClean="0">
                <a:solidFill>
                  <a:schemeClr val="bg1"/>
                </a:solidFill>
              </a:rPr>
              <a:t> ‘i </a:t>
            </a:r>
            <a:r>
              <a:rPr lang="it-IT" sz="2500" b="1" dirty="0" err="1" smtClean="0">
                <a:solidFill>
                  <a:schemeClr val="bg1"/>
                </a:solidFill>
              </a:rPr>
              <a:t>çiauri</a:t>
            </a:r>
            <a:r>
              <a:rPr lang="it-IT" sz="2500" b="1" dirty="0" smtClean="0">
                <a:solidFill>
                  <a:schemeClr val="bg1"/>
                </a:solidFill>
              </a:rPr>
              <a:t> </a:t>
            </a:r>
            <a:r>
              <a:rPr lang="it-IT" sz="2500" b="1" dirty="0" err="1" smtClean="0">
                <a:solidFill>
                  <a:schemeClr val="bg1"/>
                </a:solidFill>
              </a:rPr>
              <a:t>svapura</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a:t>
            </a:r>
            <a:r>
              <a:rPr lang="it-IT" sz="2500" b="1" dirty="0" err="1" smtClean="0">
                <a:solidFill>
                  <a:schemeClr val="bg1"/>
                </a:solidFill>
              </a:rPr>
              <a:t>nciamma</a:t>
            </a:r>
            <a:r>
              <a:rPr lang="it-IT" sz="2500" b="1" dirty="0" smtClean="0">
                <a:solidFill>
                  <a:schemeClr val="bg1"/>
                </a:solidFill>
              </a:rPr>
              <a:t> e </a:t>
            </a:r>
            <a:r>
              <a:rPr lang="it-IT" sz="2500" b="1" dirty="0" err="1" smtClean="0">
                <a:solidFill>
                  <a:schemeClr val="bg1"/>
                </a:solidFill>
              </a:rPr>
              <a:t>cunfunni</a:t>
            </a:r>
            <a:r>
              <a:rPr lang="it-IT" sz="2500" b="1" dirty="0" smtClean="0">
                <a:solidFill>
                  <a:schemeClr val="bg1"/>
                </a:solidFill>
              </a:rPr>
              <a:t> tutti li sapura</a:t>
            </a:r>
            <a:br>
              <a:rPr lang="it-IT" sz="2500" b="1" dirty="0" smtClean="0">
                <a:solidFill>
                  <a:schemeClr val="bg1"/>
                </a:solidFill>
              </a:rPr>
            </a:br>
            <a:r>
              <a:rPr lang="it-IT" sz="2500" b="1" dirty="0" smtClean="0">
                <a:solidFill>
                  <a:schemeClr val="bg1"/>
                </a:solidFill>
              </a:rPr>
              <a:t>e svampa tutta ‘a to’ </a:t>
            </a:r>
            <a:r>
              <a:rPr lang="it-IT" sz="2500" b="1" dirty="0" err="1" smtClean="0">
                <a:solidFill>
                  <a:schemeClr val="bg1"/>
                </a:solidFill>
              </a:rPr>
              <a:t>ularia</a:t>
            </a:r>
            <a:r>
              <a:rPr lang="it-IT" sz="2500" b="1" dirty="0" smtClean="0">
                <a:solidFill>
                  <a:schemeClr val="bg1"/>
                </a:solidFill>
              </a:rPr>
              <a:t>.</a:t>
            </a:r>
            <a:br>
              <a:rPr lang="it-IT" sz="2500" b="1" dirty="0" smtClean="0">
                <a:solidFill>
                  <a:schemeClr val="bg1"/>
                </a:solidFill>
              </a:rPr>
            </a:b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Usati </a:t>
            </a:r>
            <a:r>
              <a:rPr lang="it-IT" sz="2500" b="1" dirty="0" err="1" smtClean="0">
                <a:solidFill>
                  <a:schemeClr val="bg1"/>
                </a:solidFill>
              </a:rPr>
              <a:t>stu</a:t>
            </a:r>
            <a:r>
              <a:rPr lang="it-IT" sz="2500" b="1" dirty="0" smtClean="0">
                <a:solidFill>
                  <a:schemeClr val="bg1"/>
                </a:solidFill>
              </a:rPr>
              <a:t> </a:t>
            </a:r>
            <a:r>
              <a:rPr lang="it-IT" sz="2500" b="1" dirty="0" err="1" smtClean="0">
                <a:solidFill>
                  <a:schemeClr val="bg1"/>
                </a:solidFill>
              </a:rPr>
              <a:t>puema</a:t>
            </a:r>
            <a:r>
              <a:rPr lang="it-IT" sz="2500" b="1" dirty="0" smtClean="0">
                <a:solidFill>
                  <a:schemeClr val="bg1"/>
                </a:solidFill>
              </a:rPr>
              <a:t> pi’ </a:t>
            </a:r>
            <a:r>
              <a:rPr lang="it-IT" sz="2500" b="1" dirty="0" err="1" smtClean="0">
                <a:solidFill>
                  <a:schemeClr val="bg1"/>
                </a:solidFill>
              </a:rPr>
              <a:t>cunzari</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‘i </a:t>
            </a:r>
            <a:r>
              <a:rPr lang="it-IT" sz="2500" b="1" dirty="0" err="1" smtClean="0">
                <a:solidFill>
                  <a:schemeClr val="bg1"/>
                </a:solidFill>
              </a:rPr>
              <a:t>gnocculi</a:t>
            </a:r>
            <a:r>
              <a:rPr lang="it-IT" sz="2500" b="1" dirty="0" smtClean="0">
                <a:solidFill>
                  <a:schemeClr val="bg1"/>
                </a:solidFill>
              </a:rPr>
              <a:t> </a:t>
            </a:r>
            <a:r>
              <a:rPr lang="it-IT" sz="2500" b="1" dirty="0" err="1" smtClean="0">
                <a:solidFill>
                  <a:schemeClr val="bg1"/>
                </a:solidFill>
              </a:rPr>
              <a:t>sculati</a:t>
            </a:r>
            <a:r>
              <a:rPr lang="it-IT" sz="2500" b="1" dirty="0" smtClean="0">
                <a:solidFill>
                  <a:schemeClr val="bg1"/>
                </a:solidFill>
              </a:rPr>
              <a:t> a </a:t>
            </a:r>
            <a:r>
              <a:rPr lang="it-IT" sz="2500" b="1" dirty="0" err="1" smtClean="0">
                <a:solidFill>
                  <a:schemeClr val="bg1"/>
                </a:solidFill>
              </a:rPr>
              <a:t>puntu</a:t>
            </a:r>
            <a:r>
              <a:rPr lang="it-IT" sz="2500" b="1" dirty="0" smtClean="0">
                <a:solidFill>
                  <a:schemeClr val="bg1"/>
                </a:solidFill>
              </a:rPr>
              <a:t> </a:t>
            </a:r>
            <a:r>
              <a:rPr lang="it-IT" sz="2500" b="1" dirty="0" err="1" smtClean="0">
                <a:solidFill>
                  <a:schemeClr val="bg1"/>
                </a:solidFill>
              </a:rPr>
              <a:t>esattu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sdivacàtili</a:t>
            </a:r>
            <a:r>
              <a:rPr lang="it-IT" sz="2500" b="1" dirty="0" smtClean="0">
                <a:solidFill>
                  <a:schemeClr val="bg1"/>
                </a:solidFill>
              </a:rPr>
              <a:t> </a:t>
            </a:r>
            <a:r>
              <a:rPr lang="it-IT" sz="2500" b="1" dirty="0" err="1" smtClean="0">
                <a:solidFill>
                  <a:schemeClr val="bg1"/>
                </a:solidFill>
              </a:rPr>
              <a:t>araçiu</a:t>
            </a:r>
            <a:r>
              <a:rPr lang="it-IT" sz="2500" b="1" dirty="0" smtClean="0">
                <a:solidFill>
                  <a:schemeClr val="bg1"/>
                </a:solidFill>
              </a:rPr>
              <a:t> </a:t>
            </a:r>
            <a:r>
              <a:rPr lang="it-IT" sz="2500" b="1" dirty="0" err="1" smtClean="0">
                <a:solidFill>
                  <a:schemeClr val="bg1"/>
                </a:solidFill>
              </a:rPr>
              <a:t>nton</a:t>
            </a:r>
            <a:r>
              <a:rPr lang="it-IT" sz="2500" b="1" dirty="0" smtClean="0">
                <a:solidFill>
                  <a:schemeClr val="bg1"/>
                </a:solidFill>
              </a:rPr>
              <a:t> gran </a:t>
            </a:r>
            <a:r>
              <a:rPr lang="it-IT" sz="2500" b="1" dirty="0" err="1" smtClean="0">
                <a:solidFill>
                  <a:schemeClr val="bg1"/>
                </a:solidFill>
              </a:rPr>
              <a:t>piattu</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pinsannu</a:t>
            </a:r>
            <a:r>
              <a:rPr lang="it-IT" sz="2500" b="1" dirty="0" smtClean="0">
                <a:solidFill>
                  <a:schemeClr val="bg1"/>
                </a:solidFill>
              </a:rPr>
              <a:t> chi v’aviti a </a:t>
            </a:r>
            <a:r>
              <a:rPr lang="it-IT" sz="2500" b="1" dirty="0" err="1" smtClean="0">
                <a:solidFill>
                  <a:schemeClr val="bg1"/>
                </a:solidFill>
              </a:rPr>
              <a:t>ricriari</a:t>
            </a:r>
            <a:r>
              <a:rPr lang="it-IT" sz="2500" b="1" dirty="0" smtClean="0">
                <a:solidFill>
                  <a:schemeClr val="bg1"/>
                </a:solidFill>
              </a:rPr>
              <a:t>.</a:t>
            </a:r>
          </a:p>
          <a:p>
            <a:pPr>
              <a:buNone/>
            </a:pPr>
            <a:r>
              <a:rPr lang="it-IT" sz="2500" b="1" dirty="0" smtClean="0">
                <a:solidFill>
                  <a:schemeClr val="bg1"/>
                </a:solidFill>
              </a:rPr>
              <a:t> </a:t>
            </a:r>
            <a:r>
              <a:rPr lang="it-IT" sz="2500" b="1" dirty="0" err="1" smtClean="0">
                <a:solidFill>
                  <a:schemeClr val="bg1"/>
                </a:solidFill>
              </a:rPr>
              <a:t>Rattatici</a:t>
            </a:r>
            <a:r>
              <a:rPr lang="it-IT" sz="2500" b="1" dirty="0" smtClean="0">
                <a:solidFill>
                  <a:schemeClr val="bg1"/>
                </a:solidFill>
              </a:rPr>
              <a:t> di </a:t>
            </a:r>
            <a:r>
              <a:rPr lang="it-IT" sz="2500" b="1" dirty="0" err="1" smtClean="0">
                <a:solidFill>
                  <a:schemeClr val="bg1"/>
                </a:solidFill>
              </a:rPr>
              <a:t>supra</a:t>
            </a:r>
            <a:r>
              <a:rPr lang="it-IT" sz="2500" b="1" dirty="0" smtClean="0">
                <a:solidFill>
                  <a:schemeClr val="bg1"/>
                </a:solidFill>
              </a:rPr>
              <a:t> ‘u </a:t>
            </a:r>
            <a:r>
              <a:rPr lang="it-IT" sz="2500" b="1" dirty="0" err="1" smtClean="0">
                <a:solidFill>
                  <a:schemeClr val="bg1"/>
                </a:solidFill>
              </a:rPr>
              <a:t>picurinu</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e </a:t>
            </a:r>
            <a:r>
              <a:rPr lang="it-IT" sz="2500" b="1" dirty="0" err="1" smtClean="0">
                <a:solidFill>
                  <a:schemeClr val="bg1"/>
                </a:solidFill>
              </a:rPr>
              <a:t>sempri</a:t>
            </a:r>
            <a:r>
              <a:rPr lang="it-IT" sz="2500" b="1" dirty="0" smtClean="0">
                <a:solidFill>
                  <a:schemeClr val="bg1"/>
                </a:solidFill>
              </a:rPr>
              <a:t> c’a </a:t>
            </a:r>
            <a:r>
              <a:rPr lang="it-IT" sz="2500" b="1" dirty="0" err="1" smtClean="0">
                <a:solidFill>
                  <a:schemeClr val="bg1"/>
                </a:solidFill>
              </a:rPr>
              <a:t>buccetta</a:t>
            </a:r>
            <a:r>
              <a:rPr lang="it-IT" sz="2500" b="1" dirty="0" smtClean="0">
                <a:solidFill>
                  <a:schemeClr val="bg1"/>
                </a:solidFill>
              </a:rPr>
              <a:t> </a:t>
            </a:r>
            <a:r>
              <a:rPr lang="it-IT" sz="2500" b="1" dirty="0" err="1" smtClean="0">
                <a:solidFill>
                  <a:schemeClr val="bg1"/>
                </a:solidFill>
              </a:rPr>
              <a:t>arriminati</a:t>
            </a:r>
            <a:r>
              <a:rPr lang="it-IT" sz="2500" b="1" dirty="0" smtClean="0">
                <a:solidFill>
                  <a:schemeClr val="bg1"/>
                </a:solidFill>
              </a:rPr>
              <a:t/>
            </a:r>
            <a:br>
              <a:rPr lang="it-IT" sz="2500" b="1" dirty="0" smtClean="0">
                <a:solidFill>
                  <a:schemeClr val="bg1"/>
                </a:solidFill>
              </a:rPr>
            </a:br>
            <a:r>
              <a:rPr lang="it-IT" sz="2500" b="1" dirty="0" smtClean="0">
                <a:solidFill>
                  <a:schemeClr val="bg1"/>
                </a:solidFill>
              </a:rPr>
              <a:t>e </a:t>
            </a:r>
            <a:r>
              <a:rPr lang="it-IT" sz="2500" b="1" dirty="0" err="1" smtClean="0">
                <a:solidFill>
                  <a:schemeClr val="bg1"/>
                </a:solidFill>
              </a:rPr>
              <a:t>quannu</a:t>
            </a:r>
            <a:r>
              <a:rPr lang="it-IT" sz="2500" b="1" dirty="0" smtClean="0">
                <a:solidFill>
                  <a:schemeClr val="bg1"/>
                </a:solidFill>
              </a:rPr>
              <a:t> </a:t>
            </a:r>
            <a:r>
              <a:rPr lang="it-IT" sz="2500" b="1" dirty="0" err="1" smtClean="0">
                <a:solidFill>
                  <a:schemeClr val="bg1"/>
                </a:solidFill>
              </a:rPr>
              <a:t>sunnu</a:t>
            </a:r>
            <a:r>
              <a:rPr lang="it-IT" sz="2500" b="1" dirty="0" smtClean="0">
                <a:solidFill>
                  <a:schemeClr val="bg1"/>
                </a:solidFill>
              </a:rPr>
              <a:t> </a:t>
            </a:r>
            <a:r>
              <a:rPr lang="it-IT" sz="2500" b="1" dirty="0" err="1" smtClean="0">
                <a:solidFill>
                  <a:schemeClr val="bg1"/>
                </a:solidFill>
              </a:rPr>
              <a:t>beddhri</a:t>
            </a:r>
            <a:r>
              <a:rPr lang="it-IT" sz="2500" b="1" dirty="0" smtClean="0">
                <a:solidFill>
                  <a:schemeClr val="bg1"/>
                </a:solidFill>
              </a:rPr>
              <a:t> </a:t>
            </a:r>
            <a:r>
              <a:rPr lang="it-IT" sz="2500" b="1" dirty="0" err="1" smtClean="0">
                <a:solidFill>
                  <a:schemeClr val="bg1"/>
                </a:solidFill>
              </a:rPr>
              <a:t>ammanticati</a:t>
            </a:r>
            <a:r>
              <a:rPr lang="it-IT" sz="2500" b="1" dirty="0" smtClean="0">
                <a:solidFill>
                  <a:schemeClr val="bg1"/>
                </a:solidFill>
              </a:rPr>
              <a:t/>
            </a:r>
            <a:br>
              <a:rPr lang="it-IT" sz="2500" b="1" dirty="0" smtClean="0">
                <a:solidFill>
                  <a:schemeClr val="bg1"/>
                </a:solidFill>
              </a:rPr>
            </a:br>
            <a:r>
              <a:rPr lang="it-IT" sz="2500" b="1" dirty="0" err="1" smtClean="0">
                <a:solidFill>
                  <a:schemeClr val="bg1"/>
                </a:solidFill>
              </a:rPr>
              <a:t>priparativi</a:t>
            </a:r>
            <a:r>
              <a:rPr lang="it-IT" sz="2500" b="1" dirty="0" smtClean="0">
                <a:solidFill>
                  <a:schemeClr val="bg1"/>
                </a:solidFill>
              </a:rPr>
              <a:t> </a:t>
            </a:r>
            <a:r>
              <a:rPr lang="it-IT" sz="2500" b="1" dirty="0" err="1" smtClean="0">
                <a:solidFill>
                  <a:schemeClr val="bg1"/>
                </a:solidFill>
              </a:rPr>
              <a:t>vucca</a:t>
            </a:r>
            <a:r>
              <a:rPr lang="it-IT" sz="2500" b="1" dirty="0" smtClean="0">
                <a:solidFill>
                  <a:schemeClr val="bg1"/>
                </a:solidFill>
              </a:rPr>
              <a:t> e </a:t>
            </a:r>
            <a:r>
              <a:rPr lang="it-IT" sz="2500" b="1" dirty="0" err="1" smtClean="0">
                <a:solidFill>
                  <a:schemeClr val="bg1"/>
                </a:solidFill>
              </a:rPr>
              <a:t>…cularinu</a:t>
            </a:r>
            <a:r>
              <a:rPr lang="it-IT" sz="2500" b="1" dirty="0" smtClean="0">
                <a:solidFill>
                  <a:schemeClr val="bg1"/>
                </a:solidFill>
              </a:rPr>
              <a:t>.</a:t>
            </a:r>
          </a:p>
          <a:p>
            <a:pPr>
              <a:buNone/>
            </a:pPr>
            <a:endParaRPr lang="it-IT" sz="2500" b="1" dirty="0"/>
          </a:p>
        </p:txBody>
      </p:sp>
      <p:sp>
        <p:nvSpPr>
          <p:cNvPr id="5" name="CasellaDiTesto 4"/>
          <p:cNvSpPr txBox="1"/>
          <p:nvPr/>
        </p:nvSpPr>
        <p:spPr>
          <a:xfrm>
            <a:off x="5357818" y="0"/>
            <a:ext cx="3286148" cy="6555641"/>
          </a:xfrm>
          <a:prstGeom prst="rect">
            <a:avLst/>
          </a:prstGeom>
          <a:noFill/>
        </p:spPr>
        <p:txBody>
          <a:bodyPr wrap="square" rtlCol="0">
            <a:spAutoFit/>
          </a:bodyPr>
          <a:lstStyle/>
          <a:p>
            <a:r>
              <a:rPr lang="it-IT" sz="1200" b="1" dirty="0" smtClean="0"/>
              <a:t/>
            </a:r>
            <a:br>
              <a:rPr lang="it-IT" sz="1200" b="1" dirty="0" smtClean="0"/>
            </a:br>
            <a:r>
              <a:rPr lang="it-IT" sz="1200" b="1" dirty="0" smtClean="0">
                <a:solidFill>
                  <a:schemeClr val="tx1">
                    <a:lumMod val="95000"/>
                    <a:lumOff val="5000"/>
                  </a:schemeClr>
                </a:solidFill>
              </a:rPr>
              <a:t>PASTA CON AGLIO (Pasta al pesto trapanese)</a:t>
            </a:r>
          </a:p>
          <a:p>
            <a:r>
              <a:rPr lang="it-IT" sz="1200" b="1" dirty="0" smtClean="0">
                <a:solidFill>
                  <a:schemeClr val="tx1">
                    <a:lumMod val="95000"/>
                    <a:lumOff val="5000"/>
                  </a:schemeClr>
                </a:solidFill>
              </a:rPr>
              <a:t>Quattro spicchi d’aglio buono e duro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un pizzico di sale bianco e fino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basilico di quello a mazzo pieno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pestate in un mortaio di marmo duro.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Dopo la </a:t>
            </a:r>
            <a:r>
              <a:rPr lang="it-IT" sz="1200" b="1" dirty="0" err="1" smtClean="0">
                <a:solidFill>
                  <a:schemeClr val="tx1">
                    <a:lumMod val="95000"/>
                    <a:lumOff val="5000"/>
                  </a:schemeClr>
                </a:solidFill>
              </a:rPr>
              <a:t>pestatina</a:t>
            </a:r>
            <a:r>
              <a:rPr lang="it-IT" sz="1200" b="1" dirty="0" smtClean="0">
                <a:solidFill>
                  <a:schemeClr val="tx1">
                    <a:lumMod val="95000"/>
                    <a:lumOff val="5000"/>
                  </a:schemeClr>
                </a:solidFill>
              </a:rPr>
              <a:t> ci aggiungete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sei mandorle mondate e poi spellate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pestate sempre e quando vi stancate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del pepe macinato aggiungerete.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Quando il pesto è diventato fine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tre pomodori rossi po’ spellate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e mescolando ancora vi grattate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un poco di formaggio pecorino.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Questa delizia levate dal mortaio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mettetela in un piatto </a:t>
            </a:r>
            <a:r>
              <a:rPr lang="it-IT" sz="1200" b="1" dirty="0" err="1" smtClean="0">
                <a:solidFill>
                  <a:schemeClr val="tx1">
                    <a:lumMod val="95000"/>
                    <a:lumOff val="5000"/>
                  </a:schemeClr>
                </a:solidFill>
              </a:rPr>
              <a:t>fondicello</a:t>
            </a: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allungate con olio un </a:t>
            </a:r>
            <a:r>
              <a:rPr lang="it-IT" sz="1200" b="1" dirty="0" err="1" smtClean="0">
                <a:solidFill>
                  <a:schemeClr val="tx1">
                    <a:lumMod val="95000"/>
                    <a:lumOff val="5000"/>
                  </a:schemeClr>
                </a:solidFill>
              </a:rPr>
              <a:t>coppinello</a:t>
            </a: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rimescolando sempre col cucchiaio.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Sta nel </a:t>
            </a:r>
            <a:r>
              <a:rPr lang="it-IT" sz="1200" b="1" dirty="0" err="1" smtClean="0">
                <a:solidFill>
                  <a:schemeClr val="tx1">
                    <a:lumMod val="95000"/>
                    <a:lumOff val="5000"/>
                  </a:schemeClr>
                </a:solidFill>
              </a:rPr>
              <a:t>rimescolìo</a:t>
            </a:r>
            <a:r>
              <a:rPr lang="it-IT" sz="1200" b="1" dirty="0" smtClean="0">
                <a:solidFill>
                  <a:schemeClr val="tx1">
                    <a:lumMod val="95000"/>
                    <a:lumOff val="5000"/>
                  </a:schemeClr>
                </a:solidFill>
              </a:rPr>
              <a:t> la poesia</a:t>
            </a:r>
            <a:br>
              <a:rPr lang="it-IT" sz="1200" b="1" dirty="0" smtClean="0">
                <a:solidFill>
                  <a:schemeClr val="tx1">
                    <a:lumMod val="95000"/>
                    <a:lumOff val="5000"/>
                  </a:schemeClr>
                </a:solidFill>
              </a:rPr>
            </a:br>
            <a:r>
              <a:rPr lang="it-IT" sz="1200" b="1" dirty="0" smtClean="0">
                <a:solidFill>
                  <a:schemeClr val="tx1">
                    <a:lumMod val="95000"/>
                    <a:lumOff val="5000"/>
                  </a:schemeClr>
                </a:solidFill>
              </a:rPr>
              <a:t>perché così svaporano gli odori</a:t>
            </a:r>
            <a:br>
              <a:rPr lang="it-IT" sz="1200" b="1" dirty="0" smtClean="0">
                <a:solidFill>
                  <a:schemeClr val="tx1">
                    <a:lumMod val="95000"/>
                    <a:lumOff val="5000"/>
                  </a:schemeClr>
                </a:solidFill>
              </a:rPr>
            </a:br>
            <a:r>
              <a:rPr lang="it-IT" sz="1200" b="1" dirty="0" smtClean="0">
                <a:solidFill>
                  <a:schemeClr val="tx1">
                    <a:lumMod val="95000"/>
                    <a:lumOff val="5000"/>
                  </a:schemeClr>
                </a:solidFill>
              </a:rPr>
              <a:t>s’accendono tutti i bei sapori</a:t>
            </a:r>
            <a:br>
              <a:rPr lang="it-IT" sz="1200" b="1" dirty="0" smtClean="0">
                <a:solidFill>
                  <a:schemeClr val="tx1">
                    <a:lumMod val="95000"/>
                    <a:lumOff val="5000"/>
                  </a:schemeClr>
                </a:solidFill>
              </a:rPr>
            </a:br>
            <a:r>
              <a:rPr lang="it-IT" sz="1200" b="1" dirty="0" smtClean="0">
                <a:solidFill>
                  <a:schemeClr val="tx1">
                    <a:lumMod val="95000"/>
                    <a:lumOff val="5000"/>
                  </a:schemeClr>
                </a:solidFill>
              </a:rPr>
              <a:t>viene il </a:t>
            </a:r>
            <a:r>
              <a:rPr lang="it-IT" sz="1200" b="1" dirty="0" err="1" smtClean="0">
                <a:solidFill>
                  <a:schemeClr val="tx1">
                    <a:lumMod val="95000"/>
                    <a:lumOff val="5000"/>
                  </a:schemeClr>
                </a:solidFill>
              </a:rPr>
              <a:t>desìo</a:t>
            </a:r>
            <a:r>
              <a:rPr lang="it-IT" sz="1200" b="1" dirty="0" smtClean="0">
                <a:solidFill>
                  <a:schemeClr val="tx1">
                    <a:lumMod val="95000"/>
                    <a:lumOff val="5000"/>
                  </a:schemeClr>
                </a:solidFill>
              </a:rPr>
              <a:t> di goloseria.</a:t>
            </a:r>
            <a:br>
              <a:rPr lang="it-IT" sz="1200" b="1" dirty="0" smtClean="0">
                <a:solidFill>
                  <a:schemeClr val="tx1">
                    <a:lumMod val="95000"/>
                    <a:lumOff val="5000"/>
                  </a:schemeClr>
                </a:solidFill>
              </a:rPr>
            </a:br>
            <a:r>
              <a:rPr lang="it-IT" sz="1200" b="1" dirty="0" smtClean="0">
                <a:solidFill>
                  <a:schemeClr val="tx1">
                    <a:lumMod val="95000"/>
                    <a:lumOff val="5000"/>
                  </a:schemeClr>
                </a:solidFill>
              </a:rPr>
              <a:t/>
            </a:r>
            <a:br>
              <a:rPr lang="it-IT" sz="1200" b="1" dirty="0" smtClean="0">
                <a:solidFill>
                  <a:schemeClr val="tx1">
                    <a:lumMod val="95000"/>
                    <a:lumOff val="5000"/>
                  </a:schemeClr>
                </a:solidFill>
              </a:rPr>
            </a:br>
            <a:r>
              <a:rPr lang="it-IT" sz="1200" b="1" dirty="0" smtClean="0">
                <a:solidFill>
                  <a:schemeClr val="tx1">
                    <a:lumMod val="95000"/>
                    <a:lumOff val="5000"/>
                  </a:schemeClr>
                </a:solidFill>
              </a:rPr>
              <a:t>Usate ‘sto poema per condire</a:t>
            </a:r>
            <a:br>
              <a:rPr lang="it-IT" sz="1200" b="1" dirty="0" smtClean="0">
                <a:solidFill>
                  <a:schemeClr val="tx1">
                    <a:lumMod val="95000"/>
                    <a:lumOff val="5000"/>
                  </a:schemeClr>
                </a:solidFill>
              </a:rPr>
            </a:br>
            <a:r>
              <a:rPr lang="it-IT" sz="1200" b="1" dirty="0" smtClean="0">
                <a:solidFill>
                  <a:schemeClr val="tx1">
                    <a:lumMod val="95000"/>
                    <a:lumOff val="5000"/>
                  </a:schemeClr>
                </a:solidFill>
              </a:rPr>
              <a:t>gli gnocchi scolati al punto esatto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versateli piano in un gran piatto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sentite l’acquolina al suo salire.</a:t>
            </a:r>
          </a:p>
          <a:p>
            <a:r>
              <a:rPr lang="it-IT" sz="1200" b="1" dirty="0" smtClean="0">
                <a:solidFill>
                  <a:schemeClr val="tx1">
                    <a:lumMod val="95000"/>
                    <a:lumOff val="5000"/>
                  </a:schemeClr>
                </a:solidFill>
              </a:rPr>
              <a:t>Grattate sugli gnocchi il pecorino</a:t>
            </a:r>
            <a:br>
              <a:rPr lang="it-IT" sz="1200" b="1" dirty="0" smtClean="0">
                <a:solidFill>
                  <a:schemeClr val="tx1">
                    <a:lumMod val="95000"/>
                    <a:lumOff val="5000"/>
                  </a:schemeClr>
                </a:solidFill>
              </a:rPr>
            </a:br>
            <a:r>
              <a:rPr lang="it-IT" sz="1200" b="1" dirty="0" smtClean="0">
                <a:solidFill>
                  <a:schemeClr val="tx1">
                    <a:lumMod val="95000"/>
                    <a:lumOff val="5000"/>
                  </a:schemeClr>
                </a:solidFill>
              </a:rPr>
              <a:t>guardate come son glorificati</a:t>
            </a:r>
            <a:br>
              <a:rPr lang="it-IT" sz="1200" b="1" dirty="0" smtClean="0">
                <a:solidFill>
                  <a:schemeClr val="tx1">
                    <a:lumMod val="95000"/>
                    <a:lumOff val="5000"/>
                  </a:schemeClr>
                </a:solidFill>
              </a:rPr>
            </a:br>
            <a:r>
              <a:rPr lang="it-IT" sz="1200" b="1" dirty="0" smtClean="0">
                <a:solidFill>
                  <a:schemeClr val="tx1">
                    <a:lumMod val="95000"/>
                    <a:lumOff val="5000"/>
                  </a:schemeClr>
                </a:solidFill>
              </a:rPr>
              <a:t>e </a:t>
            </a:r>
            <a:r>
              <a:rPr lang="it-IT" sz="1200" b="1" dirty="0" err="1" smtClean="0">
                <a:solidFill>
                  <a:schemeClr val="tx1">
                    <a:lumMod val="95000"/>
                    <a:lumOff val="5000"/>
                  </a:schemeClr>
                </a:solidFill>
              </a:rPr>
              <a:t>appen</a:t>
            </a:r>
            <a:r>
              <a:rPr lang="it-IT" sz="1200" b="1" dirty="0" smtClean="0">
                <a:solidFill>
                  <a:schemeClr val="tx1">
                    <a:lumMod val="95000"/>
                    <a:lumOff val="5000"/>
                  </a:schemeClr>
                </a:solidFill>
              </a:rPr>
              <a:t> </a:t>
            </a:r>
            <a:r>
              <a:rPr lang="it-IT" sz="1200" b="1" dirty="0" err="1" smtClean="0">
                <a:solidFill>
                  <a:schemeClr val="tx1">
                    <a:lumMod val="95000"/>
                    <a:lumOff val="5000"/>
                  </a:schemeClr>
                </a:solidFill>
              </a:rPr>
              <a:t>saran</a:t>
            </a:r>
            <a:r>
              <a:rPr lang="it-IT" sz="1200" b="1" dirty="0" smtClean="0">
                <a:solidFill>
                  <a:schemeClr val="tx1">
                    <a:lumMod val="95000"/>
                    <a:lumOff val="5000"/>
                  </a:schemeClr>
                </a:solidFill>
              </a:rPr>
              <a:t> di grazia mantecati</a:t>
            </a:r>
            <a:br>
              <a:rPr lang="it-IT" sz="1200" b="1" dirty="0" smtClean="0">
                <a:solidFill>
                  <a:schemeClr val="tx1">
                    <a:lumMod val="95000"/>
                    <a:lumOff val="5000"/>
                  </a:schemeClr>
                </a:solidFill>
              </a:rPr>
            </a:br>
            <a:r>
              <a:rPr lang="it-IT" sz="1200" b="1" dirty="0" smtClean="0">
                <a:solidFill>
                  <a:schemeClr val="tx1">
                    <a:lumMod val="95000"/>
                    <a:lumOff val="5000"/>
                  </a:schemeClr>
                </a:solidFill>
              </a:rPr>
              <a:t>preparatevi bocca </a:t>
            </a:r>
            <a:r>
              <a:rPr lang="it-IT" sz="1200" b="1" dirty="0" err="1" smtClean="0">
                <a:solidFill>
                  <a:schemeClr val="tx1">
                    <a:lumMod val="95000"/>
                    <a:lumOff val="5000"/>
                  </a:schemeClr>
                </a:solidFill>
              </a:rPr>
              <a:t>e…</a:t>
            </a:r>
            <a:r>
              <a:rPr lang="it-IT" sz="1200" b="1" dirty="0" smtClean="0">
                <a:solidFill>
                  <a:schemeClr val="tx1">
                    <a:lumMod val="95000"/>
                    <a:lumOff val="5000"/>
                  </a:schemeClr>
                </a:solidFill>
              </a:rPr>
              <a:t> </a:t>
            </a:r>
            <a:r>
              <a:rPr lang="it-IT" sz="1200" b="1" dirty="0" err="1" smtClean="0">
                <a:solidFill>
                  <a:schemeClr val="tx1">
                    <a:lumMod val="95000"/>
                    <a:lumOff val="5000"/>
                  </a:schemeClr>
                </a:solidFill>
              </a:rPr>
              <a:t>culettino</a:t>
            </a:r>
            <a:r>
              <a:rPr lang="it-IT" sz="1200" b="1" dirty="0" smtClean="0">
                <a:solidFill>
                  <a:schemeClr val="tx1">
                    <a:lumMod val="95000"/>
                    <a:lumOff val="5000"/>
                  </a:schemeClr>
                </a:solidFill>
              </a:rPr>
              <a:t>. </a:t>
            </a:r>
            <a:endParaRPr lang="it-IT" sz="12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171440"/>
            <a:ext cx="8229600" cy="2757494"/>
          </a:xfrm>
        </p:spPr>
        <p:txBody>
          <a:bodyPr>
            <a:normAutofit/>
          </a:bodyPr>
          <a:lstStyle/>
          <a:p>
            <a:pPr algn="ctr">
              <a:buClr>
                <a:schemeClr val="tx1"/>
              </a:buClr>
              <a:buNone/>
            </a:pPr>
            <a:r>
              <a:rPr lang="it-IT" sz="1800" b="1" dirty="0" smtClean="0">
                <a:latin typeface="Comic Sans MS" pitchFamily="66" charset="0"/>
              </a:rPr>
              <a:t>Antico Egitto (3200- 343 a.C.)</a:t>
            </a:r>
          </a:p>
          <a:p>
            <a:pPr>
              <a:buClr>
                <a:schemeClr val="tx1"/>
              </a:buClr>
              <a:buFont typeface="Wingdings" pitchFamily="2" charset="2"/>
              <a:buChar char="Ø"/>
            </a:pPr>
            <a:r>
              <a:rPr lang="it-IT" sz="1800" dirty="0" smtClean="0">
                <a:latin typeface="Comic Sans MS" pitchFamily="66" charset="0"/>
              </a:rPr>
              <a:t>Secondo quanto scritto da Erodoto, questo bulbo era una delle componenti principali della dieta di schiavi e di coloro che svolgevano lavori pesanti. </a:t>
            </a:r>
          </a:p>
          <a:p>
            <a:pPr>
              <a:buClr>
                <a:schemeClr val="tx1"/>
              </a:buClr>
              <a:buFont typeface="Wingdings" pitchFamily="2" charset="2"/>
              <a:buChar char="Ø"/>
            </a:pPr>
            <a:r>
              <a:rPr lang="it-IT" sz="1800" dirty="0" smtClean="0">
                <a:latin typeface="Comic Sans MS" pitchFamily="66" charset="0"/>
              </a:rPr>
              <a:t>Il </a:t>
            </a:r>
            <a:r>
              <a:rPr lang="it-IT" sz="1800" dirty="0" err="1" smtClean="0">
                <a:latin typeface="Comic Sans MS" pitchFamily="66" charset="0"/>
              </a:rPr>
              <a:t>Codex</a:t>
            </a:r>
            <a:r>
              <a:rPr lang="it-IT" sz="1800" dirty="0" smtClean="0">
                <a:latin typeface="Comic Sans MS" pitchFamily="66" charset="0"/>
              </a:rPr>
              <a:t> </a:t>
            </a:r>
            <a:r>
              <a:rPr lang="it-IT" sz="1800" dirty="0" err="1" smtClean="0">
                <a:latin typeface="Comic Sans MS" pitchFamily="66" charset="0"/>
              </a:rPr>
              <a:t>Ebeers</a:t>
            </a:r>
            <a:r>
              <a:rPr lang="it-IT" sz="1800" dirty="0" smtClean="0">
                <a:latin typeface="Comic Sans MS" pitchFamily="66" charset="0"/>
              </a:rPr>
              <a:t> (1550 a.C.) ne rileva le proprietà curative contro i problemi circolatori, mal di testa, punture d’insetto.</a:t>
            </a:r>
          </a:p>
          <a:p>
            <a:pPr>
              <a:buClr>
                <a:schemeClr val="tx1"/>
              </a:buClr>
              <a:buFont typeface="Wingdings" pitchFamily="2" charset="2"/>
              <a:buChar char="Ø"/>
            </a:pPr>
            <a:r>
              <a:rPr lang="it-IT" sz="1800" dirty="0" smtClean="0">
                <a:latin typeface="Comic Sans MS" pitchFamily="66" charset="0"/>
              </a:rPr>
              <a:t>Nella tomba del faraone </a:t>
            </a:r>
            <a:r>
              <a:rPr lang="it-IT" sz="1800" dirty="0" err="1" smtClean="0">
                <a:latin typeface="Comic Sans MS" pitchFamily="66" charset="0"/>
              </a:rPr>
              <a:t>Tutankhamen</a:t>
            </a:r>
            <a:r>
              <a:rPr lang="it-IT" sz="1800" dirty="0" smtClean="0">
                <a:latin typeface="Comic Sans MS" pitchFamily="66" charset="0"/>
              </a:rPr>
              <a:t> furono ritrovate delle teste di aglio perfettamente conservate.</a:t>
            </a:r>
          </a:p>
          <a:p>
            <a:pPr>
              <a:buNone/>
            </a:pPr>
            <a:endParaRPr lang="it-IT" sz="1800" dirty="0" smtClean="0"/>
          </a:p>
        </p:txBody>
      </p:sp>
      <p:pic>
        <p:nvPicPr>
          <p:cNvPr id="4" name="Picture 2" descr="Risultati immagini per antico egitto">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09" y="3000372"/>
            <a:ext cx="2964677" cy="3362005"/>
          </a:xfrm>
          <a:prstGeom prst="rect">
            <a:avLst/>
          </a:prstGeom>
          <a:noFill/>
        </p:spPr>
      </p:pic>
      <p:pic>
        <p:nvPicPr>
          <p:cNvPr id="16386" name="Picture 2" descr="Risultato immagine per antico egitto"/>
          <p:cNvPicPr>
            <a:picLocks noChangeAspect="1" noChangeArrowheads="1"/>
          </p:cNvPicPr>
          <p:nvPr/>
        </p:nvPicPr>
        <p:blipFill>
          <a:blip r:embed="rId4" cstate="print"/>
          <a:srcRect/>
          <a:stretch>
            <a:fillRect/>
          </a:stretch>
        </p:blipFill>
        <p:spPr bwMode="auto">
          <a:xfrm>
            <a:off x="4214810" y="3357562"/>
            <a:ext cx="4286250" cy="30099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Users\PC17\AppData\Local\Microsoft\Windows\INetCache\Content.Word\IMG-20170404-WA0090.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46004" y="0"/>
            <a:ext cx="6054954" cy="6858000"/>
          </a:xfrm>
          <a:prstGeom prst="rect">
            <a:avLst/>
          </a:prstGeom>
          <a:noFill/>
          <a:ln w="9525">
            <a:noFill/>
            <a:miter lim="800000"/>
            <a:headEnd/>
            <a:tailEnd/>
          </a:ln>
        </p:spPr>
      </p:pic>
      <p:sp>
        <p:nvSpPr>
          <p:cNvPr id="12" name="CasellaDiTesto 11"/>
          <p:cNvSpPr txBox="1"/>
          <p:nvPr/>
        </p:nvSpPr>
        <p:spPr>
          <a:xfrm>
            <a:off x="857224" y="285728"/>
            <a:ext cx="4857784" cy="523220"/>
          </a:xfrm>
          <a:prstGeom prst="rect">
            <a:avLst/>
          </a:prstGeom>
          <a:noFill/>
        </p:spPr>
        <p:txBody>
          <a:bodyPr wrap="square" rtlCol="0">
            <a:spAutoFit/>
          </a:bodyPr>
          <a:lstStyle/>
          <a:p>
            <a:pPr algn="ctr"/>
            <a:r>
              <a:rPr lang="it-IT" sz="2800" dirty="0" smtClean="0"/>
              <a:t>COUS </a:t>
            </a:r>
            <a:r>
              <a:rPr lang="it-IT" sz="2800" dirty="0" err="1" smtClean="0"/>
              <a:t>COUS</a:t>
            </a:r>
            <a:r>
              <a:rPr lang="it-IT" sz="2800" dirty="0" smtClean="0"/>
              <a:t> </a:t>
            </a:r>
            <a:r>
              <a:rPr lang="it-IT" sz="2800" dirty="0" err="1" smtClean="0"/>
              <a:t>DI</a:t>
            </a:r>
            <a:r>
              <a:rPr lang="it-IT" sz="2800" dirty="0" smtClean="0"/>
              <a:t> PESCE </a:t>
            </a:r>
            <a:endParaRPr lang="it-IT" sz="2800" dirty="0"/>
          </a:p>
        </p:txBody>
      </p:sp>
      <p:sp>
        <p:nvSpPr>
          <p:cNvPr id="2057" name="Rectangle 9"/>
          <p:cNvSpPr>
            <a:spLocks noChangeArrowheads="1"/>
          </p:cNvSpPr>
          <p:nvPr/>
        </p:nvSpPr>
        <p:spPr bwMode="auto">
          <a:xfrm>
            <a:off x="1714544" y="1000108"/>
            <a:ext cx="60007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2000" b="1" dirty="0" smtClean="0">
                <a:solidFill>
                  <a:schemeClr val="bg2"/>
                </a:solidFill>
                <a:latin typeface="Calibri" pitchFamily="34" charset="0"/>
                <a:ea typeface="Calibri" pitchFamily="34" charset="0"/>
                <a:cs typeface="Times New Roman" pitchFamily="18" charset="0"/>
              </a:rPr>
              <a:t>INGREDIENTI PER 6 PERSONE:</a:t>
            </a:r>
            <a:endParaRPr lang="it-IT" sz="800" b="1" dirty="0" smtClean="0">
              <a:solidFill>
                <a:schemeClr val="bg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250gr di </a:t>
            </a:r>
            <a:r>
              <a:rPr kumimoji="0" lang="it-IT" sz="2000" b="1" i="0" u="none" strike="noStrike" cap="none" normalizeH="0" baseline="0" dirty="0" err="1" smtClean="0">
                <a:ln>
                  <a:noFill/>
                </a:ln>
                <a:solidFill>
                  <a:schemeClr val="bg2"/>
                </a:solidFill>
                <a:effectLst/>
                <a:latin typeface="Calibri" pitchFamily="34" charset="0"/>
                <a:ea typeface="Calibri" pitchFamily="34" charset="0"/>
                <a:cs typeface="Times New Roman" pitchFamily="18" charset="0"/>
              </a:rPr>
              <a:t>cous</a:t>
            </a: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 </a:t>
            </a:r>
            <a:r>
              <a:rPr kumimoji="0" lang="it-IT" sz="2000" b="1" i="0" u="none" strike="noStrike" cap="none" normalizeH="0" baseline="0" dirty="0" err="1" smtClean="0">
                <a:ln>
                  <a:noFill/>
                </a:ln>
                <a:solidFill>
                  <a:schemeClr val="bg2"/>
                </a:solidFill>
                <a:effectLst/>
                <a:latin typeface="Calibri" pitchFamily="34" charset="0"/>
                <a:ea typeface="Calibri" pitchFamily="34" charset="0"/>
                <a:cs typeface="Times New Roman" pitchFamily="18" charset="0"/>
              </a:rPr>
              <a:t>cous</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500gr di gamberi</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500gr di vongole</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500gr di cozze</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500gr di calamari</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1kg di pesce di lisca</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2 spicchi di aglio</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2 carote </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2 cipolle</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2 bustine di zafferano</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3 foglie di alloro</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½ cucchiaio di peperoncino</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1l e ½ di vino bianco secco</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50gr di burro </a:t>
            </a:r>
            <a:endParaRPr kumimoji="0" lang="it-IT" sz="8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1 tubetto di concentrato di pomodoro  Sale,pepe,prezzemolo,paprika dolce,sedano: quanto basta.</a:t>
            </a:r>
            <a:endParaRPr kumimoji="0" lang="it-IT"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642919"/>
            <a:ext cx="6758006" cy="6215106"/>
          </a:xfrm>
        </p:spPr>
        <p:txBody>
          <a:bodyPr>
            <a:normAutofit fontScale="70000" lnSpcReduction="20000"/>
          </a:bodyPr>
          <a:lstStyle/>
          <a:p>
            <a:r>
              <a:rPr lang="it-IT" dirty="0" smtClean="0"/>
              <a:t>Ingredienti per 10 persone</a:t>
            </a:r>
          </a:p>
          <a:p>
            <a:r>
              <a:rPr lang="it-IT" dirty="0" smtClean="0"/>
              <a:t>420gr</a:t>
            </a:r>
            <a:r>
              <a:rPr lang="it-IT" b="1" dirty="0" smtClean="0"/>
              <a:t> di </a:t>
            </a:r>
            <a:r>
              <a:rPr lang="it-IT" b="1" dirty="0" err="1" smtClean="0"/>
              <a:t>cous</a:t>
            </a:r>
            <a:r>
              <a:rPr lang="it-IT" b="1" dirty="0" smtClean="0"/>
              <a:t> </a:t>
            </a:r>
            <a:r>
              <a:rPr lang="it-IT" b="1" dirty="0" err="1" smtClean="0"/>
              <a:t>cous</a:t>
            </a:r>
            <a:endParaRPr lang="it-IT" dirty="0" smtClean="0"/>
          </a:p>
          <a:p>
            <a:r>
              <a:rPr lang="it-IT" dirty="0" smtClean="0"/>
              <a:t>830gr </a:t>
            </a:r>
            <a:r>
              <a:rPr lang="it-IT" b="1" dirty="0" smtClean="0"/>
              <a:t>di gamberi</a:t>
            </a:r>
            <a:endParaRPr lang="it-IT" dirty="0" smtClean="0"/>
          </a:p>
          <a:p>
            <a:r>
              <a:rPr lang="it-IT" dirty="0" smtClean="0"/>
              <a:t>830gr </a:t>
            </a:r>
            <a:r>
              <a:rPr lang="it-IT" b="1" dirty="0" smtClean="0"/>
              <a:t>di vongole</a:t>
            </a:r>
            <a:endParaRPr lang="it-IT" dirty="0" smtClean="0"/>
          </a:p>
          <a:p>
            <a:r>
              <a:rPr lang="it-IT" dirty="0" smtClean="0"/>
              <a:t>830gr </a:t>
            </a:r>
            <a:r>
              <a:rPr lang="it-IT" b="1" dirty="0" smtClean="0"/>
              <a:t>di cozze</a:t>
            </a:r>
            <a:endParaRPr lang="it-IT" dirty="0" smtClean="0"/>
          </a:p>
          <a:p>
            <a:r>
              <a:rPr lang="it-IT" dirty="0" smtClean="0"/>
              <a:t>830gr</a:t>
            </a:r>
            <a:r>
              <a:rPr lang="it-IT" b="1" dirty="0" smtClean="0"/>
              <a:t> di calamari </a:t>
            </a:r>
            <a:endParaRPr lang="it-IT" dirty="0" smtClean="0"/>
          </a:p>
          <a:p>
            <a:r>
              <a:rPr lang="it-IT" dirty="0" smtClean="0"/>
              <a:t>1,7kg</a:t>
            </a:r>
            <a:r>
              <a:rPr lang="it-IT" b="1" dirty="0" smtClean="0"/>
              <a:t> di pesce di lisca </a:t>
            </a:r>
            <a:endParaRPr lang="it-IT" dirty="0" smtClean="0"/>
          </a:p>
          <a:p>
            <a:r>
              <a:rPr lang="it-IT" dirty="0" smtClean="0"/>
              <a:t>3 </a:t>
            </a:r>
            <a:r>
              <a:rPr lang="it-IT" b="1" dirty="0" smtClean="0"/>
              <a:t>spicchi di aglio</a:t>
            </a:r>
            <a:endParaRPr lang="it-IT" dirty="0" smtClean="0"/>
          </a:p>
          <a:p>
            <a:r>
              <a:rPr lang="it-IT" dirty="0" smtClean="0"/>
              <a:t>3</a:t>
            </a:r>
            <a:r>
              <a:rPr lang="it-IT" b="1" dirty="0" smtClean="0"/>
              <a:t> carote </a:t>
            </a:r>
            <a:endParaRPr lang="it-IT" dirty="0" smtClean="0"/>
          </a:p>
          <a:p>
            <a:r>
              <a:rPr lang="it-IT" dirty="0" smtClean="0"/>
              <a:t>3</a:t>
            </a:r>
            <a:r>
              <a:rPr lang="it-IT" b="1" dirty="0" smtClean="0"/>
              <a:t> cipolle</a:t>
            </a:r>
            <a:endParaRPr lang="it-IT" dirty="0" smtClean="0"/>
          </a:p>
          <a:p>
            <a:r>
              <a:rPr lang="it-IT" dirty="0" smtClean="0"/>
              <a:t>3</a:t>
            </a:r>
            <a:r>
              <a:rPr lang="it-IT" b="1" dirty="0" smtClean="0"/>
              <a:t> bustine di zafferano</a:t>
            </a:r>
            <a:endParaRPr lang="it-IT" dirty="0" smtClean="0"/>
          </a:p>
          <a:p>
            <a:r>
              <a:rPr lang="it-IT" dirty="0" smtClean="0"/>
              <a:t>5</a:t>
            </a:r>
            <a:r>
              <a:rPr lang="it-IT" b="1" dirty="0" smtClean="0"/>
              <a:t> foglie di alloro</a:t>
            </a:r>
            <a:endParaRPr lang="it-IT" dirty="0" smtClean="0"/>
          </a:p>
          <a:p>
            <a:r>
              <a:rPr lang="it-IT" b="1" dirty="0" smtClean="0"/>
              <a:t>¾ di</a:t>
            </a:r>
            <a:r>
              <a:rPr lang="it-IT" dirty="0" smtClean="0"/>
              <a:t> </a:t>
            </a:r>
            <a:r>
              <a:rPr lang="it-IT" b="1" dirty="0" smtClean="0"/>
              <a:t>cucchiaio di peperoncino</a:t>
            </a:r>
            <a:endParaRPr lang="it-IT" dirty="0" smtClean="0"/>
          </a:p>
          <a:p>
            <a:r>
              <a:rPr lang="it-IT" dirty="0" smtClean="0"/>
              <a:t>2,5l </a:t>
            </a:r>
            <a:r>
              <a:rPr lang="it-IT" b="1" dirty="0" smtClean="0"/>
              <a:t>di vino bianco secco</a:t>
            </a:r>
            <a:endParaRPr lang="it-IT" dirty="0" smtClean="0"/>
          </a:p>
          <a:p>
            <a:r>
              <a:rPr lang="it-IT" dirty="0" smtClean="0"/>
              <a:t>80gr</a:t>
            </a:r>
            <a:r>
              <a:rPr lang="it-IT" b="1" dirty="0" smtClean="0"/>
              <a:t> di burro </a:t>
            </a:r>
            <a:endParaRPr lang="it-IT" dirty="0" smtClean="0"/>
          </a:p>
          <a:p>
            <a:r>
              <a:rPr lang="it-IT" dirty="0" smtClean="0"/>
              <a:t>1,5</a:t>
            </a:r>
            <a:r>
              <a:rPr lang="it-IT" b="1" dirty="0" smtClean="0"/>
              <a:t> tubetto di concentrato di pomodoro  Sale,pepe,prezzemolo,paprika dolce,sedano: quanto basta.</a:t>
            </a:r>
            <a:endParaRPr lang="it-IT" dirty="0" smtClean="0"/>
          </a:p>
          <a:p>
            <a:endParaRPr lang="it-IT" dirty="0"/>
          </a:p>
        </p:txBody>
      </p:sp>
      <p:pic>
        <p:nvPicPr>
          <p:cNvPr id="4" name="Immagine 3" descr="C:\Users\PC17\AppData\Local\Microsoft\Windows\INetCache\Content.Word\IMG-20170404-WA009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7620" y="428604"/>
            <a:ext cx="2714644" cy="2428892"/>
          </a:xfrm>
          <a:prstGeom prst="rect">
            <a:avLst/>
          </a:prstGeom>
          <a:noFill/>
          <a:ln w="9525">
            <a:noFill/>
            <a:miter lim="800000"/>
            <a:headEnd/>
            <a:tailEnd/>
          </a:ln>
        </p:spPr>
      </p:pic>
      <p:pic>
        <p:nvPicPr>
          <p:cNvPr id="5" name="Immagine 4" descr="cous-cous-pesce-trapan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504" y="3143248"/>
            <a:ext cx="3549003" cy="221457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dirty="0" smtClean="0"/>
              <a:t>CALCIO ABBINATO ALLA DIETA MEDITERRANEA</a:t>
            </a:r>
            <a:endParaRPr lang="it-IT"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5008" y="980728"/>
            <a:ext cx="8928992" cy="2585323"/>
          </a:xfrm>
          <a:prstGeom prst="rect">
            <a:avLst/>
          </a:prstGeom>
          <a:noFill/>
        </p:spPr>
        <p:txBody>
          <a:bodyPr wrap="square" rtlCol="0">
            <a:spAutoFit/>
          </a:bodyPr>
          <a:lstStyle/>
          <a:p>
            <a:pPr algn="ctr"/>
            <a:r>
              <a:rPr lang="it-IT" dirty="0" smtClean="0"/>
              <a:t>Ogni volta che mangiamo con gli alimenti introduciamo dei nutrienti: carboidrati, lipidi , proteine  che forniscono l’energia necessaria al mantenimento delle funzioni corporee a riposo dell’attività fisica. L’alimentazione dell’atleta deve rifarsi al “modello Mediterraneo” in relazione all’impegno fisico che lo sport praticato richiede. La dieta mediterranea, garantisce la copertura ottimale del fabbisogno giornaliero e quindi garantisce all’atleta di mantenere un buon stato nutrizionale. L’alimentazione ideale per  il calciatore è una dieta equilibrata dove il 55-65 % dell’energia introdotta giornalmente dove provenire dai carboidrati, il 10-15 % dalle proteine ed il resto </a:t>
            </a:r>
          </a:p>
          <a:p>
            <a:pPr algn="ctr"/>
            <a:r>
              <a:rPr lang="it-IT" dirty="0" smtClean="0"/>
              <a:t>25-30% dai lipidi. </a:t>
            </a:r>
          </a:p>
        </p:txBody>
      </p:sp>
      <p:sp>
        <p:nvSpPr>
          <p:cNvPr id="9" name="CasellaDiTesto 8"/>
          <p:cNvSpPr txBox="1"/>
          <p:nvPr/>
        </p:nvSpPr>
        <p:spPr>
          <a:xfrm>
            <a:off x="1187624" y="404664"/>
            <a:ext cx="6480720" cy="584775"/>
          </a:xfrm>
          <a:prstGeom prst="rect">
            <a:avLst/>
          </a:prstGeom>
          <a:noFill/>
        </p:spPr>
        <p:txBody>
          <a:bodyPr wrap="square" rtlCol="0">
            <a:spAutoFit/>
          </a:bodyPr>
          <a:lstStyle/>
          <a:p>
            <a:pPr algn="ctr"/>
            <a:r>
              <a:rPr lang="it-IT" sz="3200" dirty="0" smtClean="0"/>
              <a:t>L’alimentazione di un atleta</a:t>
            </a:r>
            <a:endParaRPr lang="it-IT" sz="3200" dirty="0"/>
          </a:p>
        </p:txBody>
      </p:sp>
      <p:pic>
        <p:nvPicPr>
          <p:cNvPr id="13314" name="Picture 2" descr="Risultati immagini per lo sport per la dieta mediterran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3581454"/>
            <a:ext cx="5112568" cy="315991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76672"/>
            <a:ext cx="7936767" cy="1077218"/>
          </a:xfrm>
          <a:prstGeom prst="rect">
            <a:avLst/>
          </a:prstGeom>
          <a:noFill/>
        </p:spPr>
        <p:txBody>
          <a:bodyPr wrap="square" rtlCol="0">
            <a:spAutoFit/>
          </a:bodyPr>
          <a:lstStyle/>
          <a:p>
            <a:pPr algn="ctr"/>
            <a:r>
              <a:rPr lang="it-IT" sz="3200" dirty="0" smtClean="0"/>
              <a:t>Alcune regole dell’alimentazione di uno sportivo:</a:t>
            </a:r>
          </a:p>
        </p:txBody>
      </p:sp>
      <p:sp>
        <p:nvSpPr>
          <p:cNvPr id="3" name="CasellaDiTesto 2"/>
          <p:cNvSpPr txBox="1"/>
          <p:nvPr/>
        </p:nvSpPr>
        <p:spPr>
          <a:xfrm>
            <a:off x="395536" y="1988840"/>
            <a:ext cx="8424936" cy="3046988"/>
          </a:xfrm>
          <a:prstGeom prst="rect">
            <a:avLst/>
          </a:prstGeom>
          <a:noFill/>
        </p:spPr>
        <p:txBody>
          <a:bodyPr wrap="square" rtlCol="0">
            <a:spAutoFit/>
          </a:bodyPr>
          <a:lstStyle/>
          <a:p>
            <a:pPr>
              <a:buFont typeface="Wingdings" pitchFamily="2" charset="2"/>
              <a:buChar char="Ø"/>
            </a:pPr>
            <a:r>
              <a:rPr lang="it-IT" sz="2400" dirty="0" smtClean="0"/>
              <a:t>Contenere il contenuto dei grassi;</a:t>
            </a:r>
          </a:p>
          <a:p>
            <a:pPr>
              <a:buFont typeface="Wingdings" pitchFamily="2" charset="2"/>
              <a:buChar char="Ø"/>
            </a:pPr>
            <a:r>
              <a:rPr lang="it-IT" sz="2400" dirty="0" smtClean="0"/>
              <a:t>Evitare i grassi fritti e le carni grasse;</a:t>
            </a:r>
          </a:p>
          <a:p>
            <a:pPr>
              <a:buFont typeface="Wingdings" pitchFamily="2" charset="2"/>
              <a:buChar char="Ø"/>
            </a:pPr>
            <a:r>
              <a:rPr lang="it-IT" sz="2400" dirty="0" smtClean="0"/>
              <a:t>Ridurre formaggi, burro, margarina e oli;</a:t>
            </a:r>
          </a:p>
          <a:p>
            <a:pPr>
              <a:buFont typeface="Wingdings" pitchFamily="2" charset="2"/>
              <a:buChar char="Ø"/>
            </a:pPr>
            <a:r>
              <a:rPr lang="it-IT" sz="2400" dirty="0" smtClean="0"/>
              <a:t>Assumere carboidrati complessi;</a:t>
            </a:r>
          </a:p>
          <a:p>
            <a:pPr>
              <a:buFont typeface="Wingdings" pitchFamily="2" charset="2"/>
              <a:buChar char="Ø"/>
            </a:pPr>
            <a:r>
              <a:rPr lang="it-IT" sz="2400" dirty="0" smtClean="0"/>
              <a:t>Limitare carboidrati semplici;</a:t>
            </a:r>
          </a:p>
          <a:p>
            <a:pPr>
              <a:buFont typeface="Wingdings" pitchFamily="2" charset="2"/>
              <a:buChar char="Ø"/>
            </a:pPr>
            <a:r>
              <a:rPr lang="it-IT" sz="2400" dirty="0" smtClean="0"/>
              <a:t>Assumere una leggera quantità di proteine;</a:t>
            </a:r>
          </a:p>
          <a:p>
            <a:pPr>
              <a:buFont typeface="Wingdings" pitchFamily="2" charset="2"/>
              <a:buChar char="Ø"/>
            </a:pPr>
            <a:r>
              <a:rPr lang="it-IT" sz="2400" dirty="0" smtClean="0"/>
              <a:t>Evitare gli abbinamenti scorretti;</a:t>
            </a:r>
          </a:p>
          <a:p>
            <a:pPr>
              <a:buFont typeface="Wingdings" pitchFamily="2" charset="2"/>
              <a:buChar char="Ø"/>
            </a:pPr>
            <a:r>
              <a:rPr lang="it-IT" sz="2400" dirty="0" smtClean="0"/>
              <a:t>Evitare di bere alcolici. </a:t>
            </a:r>
            <a:endParaRPr lang="it-I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a:xfrm>
            <a:off x="357158" y="500042"/>
            <a:ext cx="3829048" cy="5768997"/>
          </a:xfrm>
        </p:spPr>
        <p:txBody>
          <a:bodyPr>
            <a:normAutofit/>
          </a:bodyPr>
          <a:lstStyle/>
          <a:p>
            <a:pPr algn="ctr">
              <a:buNone/>
            </a:pPr>
            <a:r>
              <a:rPr lang="it-IT" sz="1800" b="1" dirty="0" smtClean="0">
                <a:latin typeface="Comic Sans MS" pitchFamily="66" charset="0"/>
              </a:rPr>
              <a:t>Antica </a:t>
            </a:r>
            <a:r>
              <a:rPr lang="it-IT" sz="1800" b="1" dirty="0">
                <a:latin typeface="Comic Sans MS" pitchFamily="66" charset="0"/>
              </a:rPr>
              <a:t>G</a:t>
            </a:r>
            <a:r>
              <a:rPr lang="it-IT" sz="1800" b="1" dirty="0" smtClean="0">
                <a:latin typeface="Comic Sans MS" pitchFamily="66" charset="0"/>
              </a:rPr>
              <a:t>recia (1000 a.C.-326 a.C.)</a:t>
            </a:r>
          </a:p>
          <a:p>
            <a:pPr>
              <a:buFont typeface="Wingdings" pitchFamily="2" charset="2"/>
              <a:buChar char="Ø"/>
            </a:pPr>
            <a:r>
              <a:rPr lang="it-IT" sz="1800" dirty="0" smtClean="0">
                <a:latin typeface="Comic Sans MS" pitchFamily="66" charset="0"/>
              </a:rPr>
              <a:t>I traguardi raggiunti dalla medicina egiziana furono largamente utilizzati nella Grecia da Ippocrate di Cos (460-377 a.C.),Padre della medicina.</a:t>
            </a:r>
          </a:p>
          <a:p>
            <a:pPr>
              <a:buFont typeface="Wingdings" pitchFamily="2" charset="2"/>
              <a:buChar char="Ø"/>
            </a:pPr>
            <a:r>
              <a:rPr lang="it-IT" sz="1800" dirty="0" smtClean="0">
                <a:latin typeface="Comic Sans MS" pitchFamily="66" charset="0"/>
              </a:rPr>
              <a:t>Egli osservò che l’aglio rappresentava un valido aiuto per i problemi addominali e per quelli ai polmoni.</a:t>
            </a:r>
          </a:p>
          <a:p>
            <a:pPr>
              <a:buFont typeface="Wingdings" pitchFamily="2" charset="2"/>
              <a:buChar char="Ø"/>
            </a:pPr>
            <a:r>
              <a:rPr lang="it-IT" sz="1800" dirty="0" smtClean="0">
                <a:latin typeface="Comic Sans MS" pitchFamily="66" charset="0"/>
              </a:rPr>
              <a:t>L’aglio veniva inoltre, fornito ai militari per aumentare il coraggio e la resistenza in battaglia e agli atleti per migliorare le prestazioni in gara.</a:t>
            </a:r>
          </a:p>
          <a:p>
            <a:pPr algn="ctr">
              <a:buNone/>
            </a:pPr>
            <a:endParaRPr lang="it-IT" sz="1800" dirty="0">
              <a:latin typeface="Comic Sans MS" pitchFamily="66" charset="0"/>
            </a:endParaRPr>
          </a:p>
        </p:txBody>
      </p:sp>
      <p:pic>
        <p:nvPicPr>
          <p:cNvPr id="2050" name="Picture 2" descr="Risultati immagini per aglio nell'antica grecia">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214449"/>
            <a:ext cx="3929090" cy="40005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470" y="357166"/>
            <a:ext cx="5572164" cy="5214974"/>
          </a:xfrm>
        </p:spPr>
        <p:txBody>
          <a:bodyPr>
            <a:noAutofit/>
          </a:bodyPr>
          <a:lstStyle/>
          <a:p>
            <a:pPr>
              <a:buFont typeface="Wingdings" pitchFamily="2" charset="2"/>
              <a:buChar char="Ø"/>
            </a:pPr>
            <a:endParaRPr lang="it-IT" sz="1800" dirty="0" smtClean="0"/>
          </a:p>
          <a:p>
            <a:pPr algn="ctr">
              <a:buNone/>
            </a:pPr>
            <a:r>
              <a:rPr lang="it-IT" sz="1800" b="1" dirty="0" smtClean="0">
                <a:latin typeface="Comic Sans MS" pitchFamily="66" charset="0"/>
              </a:rPr>
              <a:t>Antica Roma (8 a.C.-476 d.C.)</a:t>
            </a:r>
          </a:p>
          <a:p>
            <a:pPr>
              <a:buFont typeface="Wingdings" pitchFamily="2" charset="2"/>
              <a:buChar char="Ø"/>
            </a:pPr>
            <a:r>
              <a:rPr lang="it-IT" sz="1800" dirty="0" smtClean="0">
                <a:latin typeface="Comic Sans MS" pitchFamily="66" charset="0"/>
              </a:rPr>
              <a:t>Anche a Roma, nel I secolo d.C. veniva somministrato con regolarità l’aglio ai soldati e ai marinai, come vermifugo e per evitare il contagio con malattie pericolose.</a:t>
            </a:r>
          </a:p>
          <a:p>
            <a:pPr>
              <a:buFont typeface="Wingdings" pitchFamily="2" charset="2"/>
              <a:buChar char="Ø"/>
            </a:pPr>
            <a:r>
              <a:rPr lang="it-IT" sz="1800" dirty="0" smtClean="0">
                <a:latin typeface="Comic Sans MS" pitchFamily="66" charset="0"/>
              </a:rPr>
              <a:t>Al tempo la medicina venne importata a Roma proprio dai Greci, basti pensare a </a:t>
            </a:r>
            <a:r>
              <a:rPr lang="it-IT" sz="1800" dirty="0" err="1" smtClean="0">
                <a:latin typeface="Comic Sans MS" pitchFamily="66" charset="0"/>
              </a:rPr>
              <a:t>Dioscoride</a:t>
            </a:r>
            <a:r>
              <a:rPr lang="it-IT" sz="1800" dirty="0" smtClean="0">
                <a:latin typeface="Comic Sans MS" pitchFamily="66" charset="0"/>
              </a:rPr>
              <a:t> che aveva assistito i soldati sotto Nerone.</a:t>
            </a:r>
          </a:p>
          <a:p>
            <a:pPr>
              <a:buFont typeface="Wingdings" pitchFamily="2" charset="2"/>
              <a:buChar char="Ø"/>
            </a:pPr>
            <a:r>
              <a:rPr lang="it-IT" sz="1800" dirty="0" smtClean="0">
                <a:latin typeface="Comic Sans MS" pitchFamily="66" charset="0"/>
              </a:rPr>
              <a:t>Il Greco scriveva, nella sua imponente opera in cinque libri, che la funzione importante dell’aglio fosse quella di “pulire le arterie “</a:t>
            </a:r>
          </a:p>
          <a:p>
            <a:pPr>
              <a:buFont typeface="Wingdings" pitchFamily="2" charset="2"/>
              <a:buChar char="Ø"/>
            </a:pPr>
            <a:r>
              <a:rPr lang="it-IT" sz="1800" dirty="0" smtClean="0">
                <a:latin typeface="Comic Sans MS" pitchFamily="66" charset="0"/>
              </a:rPr>
              <a:t>Ancora gli studi sul corpo umano non si erano spinti a conoscere il sistema cardiovascolare,ma questa intuizione fu straordinaria</a:t>
            </a:r>
          </a:p>
          <a:p>
            <a:pPr>
              <a:buFont typeface="Wingdings" pitchFamily="2" charset="2"/>
              <a:buChar char="Ø"/>
            </a:pPr>
            <a:r>
              <a:rPr lang="it-IT" sz="1800" dirty="0" smtClean="0">
                <a:latin typeface="Comic Sans MS" pitchFamily="66" charset="0"/>
              </a:rPr>
              <a:t>Plinio il Vecchio, nella sua opera </a:t>
            </a:r>
            <a:r>
              <a:rPr lang="it-IT" sz="1800" dirty="0" err="1" smtClean="0">
                <a:latin typeface="Comic Sans MS" pitchFamily="66" charset="0"/>
              </a:rPr>
              <a:t>Historia</a:t>
            </a:r>
            <a:r>
              <a:rPr lang="it-IT" sz="1800" dirty="0" smtClean="0">
                <a:latin typeface="Comic Sans MS" pitchFamily="66" charset="0"/>
              </a:rPr>
              <a:t> </a:t>
            </a:r>
            <a:r>
              <a:rPr lang="it-IT" sz="1800" dirty="0" err="1" smtClean="0">
                <a:latin typeface="Comic Sans MS" pitchFamily="66" charset="0"/>
              </a:rPr>
              <a:t>Naturalis</a:t>
            </a:r>
            <a:r>
              <a:rPr lang="it-IT" sz="1800" dirty="0" smtClean="0">
                <a:latin typeface="Comic Sans MS" pitchFamily="66" charset="0"/>
              </a:rPr>
              <a:t>, tratta degli usi medicinali dell’aglio,come la protezione contro le tossine o le infezioni.</a:t>
            </a:r>
          </a:p>
        </p:txBody>
      </p:sp>
      <p:pic>
        <p:nvPicPr>
          <p:cNvPr id="1026" name="Picture 2" descr="Risultati immagini per aglio nell'antica roma">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7818" y="2000240"/>
            <a:ext cx="3707099" cy="27860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251520" y="1224137"/>
            <a:ext cx="8572560" cy="5949279"/>
          </a:xfrm>
        </p:spPr>
        <p:txBody>
          <a:bodyPr>
            <a:normAutofit/>
          </a:bodyPr>
          <a:lstStyle/>
          <a:p>
            <a:pPr>
              <a:buNone/>
            </a:pPr>
            <a:r>
              <a:rPr lang="it-IT" sz="1800" b="1" dirty="0" smtClean="0">
                <a:latin typeface="Calibri" pitchFamily="34" charset="0"/>
                <a:cs typeface="Calibri" pitchFamily="34" charset="0"/>
              </a:rPr>
              <a:t>Partenza da Pisa</a:t>
            </a:r>
            <a:r>
              <a:rPr lang="it-IT" sz="1800" dirty="0" smtClean="0">
                <a:latin typeface="Calibri" pitchFamily="34" charset="0"/>
                <a:cs typeface="Calibri" pitchFamily="34" charset="0"/>
              </a:rPr>
              <a:t>: il giorno 5 Agosto 2017 alle ore 8:50 per arrivare alle ore 10:15.</a:t>
            </a:r>
          </a:p>
          <a:p>
            <a:pPr>
              <a:buNone/>
            </a:pPr>
            <a:r>
              <a:rPr lang="it-IT" sz="1800" b="1" dirty="0" smtClean="0">
                <a:latin typeface="Calibri" pitchFamily="34" charset="0"/>
                <a:cs typeface="Calibri" pitchFamily="34" charset="0"/>
              </a:rPr>
              <a:t>Luoghi visitati: </a:t>
            </a:r>
            <a:r>
              <a:rPr lang="it-IT" sz="1800" dirty="0" smtClean="0">
                <a:latin typeface="Calibri" pitchFamily="34" charset="0"/>
                <a:cs typeface="Calibri" pitchFamily="34" charset="0"/>
              </a:rPr>
              <a:t>centro Storico di Trapani, Saline di Trapani, Marsala e </a:t>
            </a:r>
            <a:r>
              <a:rPr lang="it-IT" sz="1800" dirty="0" err="1" smtClean="0">
                <a:latin typeface="Calibri" pitchFamily="34" charset="0"/>
                <a:cs typeface="Calibri" pitchFamily="34" charset="0"/>
              </a:rPr>
              <a:t>Paceco</a:t>
            </a:r>
            <a:r>
              <a:rPr lang="it-IT" sz="1800" dirty="0" smtClean="0">
                <a:latin typeface="Calibri" pitchFamily="34" charset="0"/>
                <a:cs typeface="Calibri" pitchFamily="34" charset="0"/>
              </a:rPr>
              <a:t>, tempio di Segesta, </a:t>
            </a:r>
            <a:r>
              <a:rPr lang="it-IT" sz="1800" dirty="0" err="1" smtClean="0">
                <a:latin typeface="Calibri" pitchFamily="34" charset="0"/>
                <a:cs typeface="Calibri" pitchFamily="34" charset="0"/>
              </a:rPr>
              <a:t>Salemi</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Fulgatore</a:t>
            </a:r>
            <a:r>
              <a:rPr lang="it-IT" sz="1800" dirty="0" smtClean="0">
                <a:latin typeface="Calibri" pitchFamily="34" charset="0"/>
                <a:cs typeface="Calibri" pitchFamily="34" charset="0"/>
              </a:rPr>
              <a:t>, Erice, Riserva dello Zingaro, </a:t>
            </a:r>
            <a:r>
              <a:rPr lang="it-IT" sz="1800" dirty="0" err="1" smtClean="0">
                <a:latin typeface="Calibri" pitchFamily="34" charset="0"/>
                <a:cs typeface="Calibri" pitchFamily="34" charset="0"/>
              </a:rPr>
              <a:t>Scopello</a:t>
            </a:r>
            <a:r>
              <a:rPr lang="it-IT" sz="1800" dirty="0" smtClean="0">
                <a:latin typeface="Calibri" pitchFamily="34" charset="0"/>
                <a:cs typeface="Calibri" pitchFamily="34" charset="0"/>
              </a:rPr>
              <a:t> e San Vito Lo Capo.</a:t>
            </a:r>
          </a:p>
          <a:p>
            <a:pPr>
              <a:buNone/>
            </a:pPr>
            <a:r>
              <a:rPr lang="it-IT" sz="1800" b="1" dirty="0" smtClean="0">
                <a:latin typeface="Calibri" pitchFamily="34" charset="0"/>
                <a:cs typeface="Calibri" pitchFamily="34" charset="0"/>
              </a:rPr>
              <a:t>Hotel a 4 stelle: </a:t>
            </a:r>
            <a:r>
              <a:rPr lang="it-IT" sz="1800" dirty="0" smtClean="0">
                <a:latin typeface="Calibri" pitchFamily="34" charset="0"/>
                <a:cs typeface="Calibri" pitchFamily="34" charset="0"/>
              </a:rPr>
              <a:t>FH Crystal</a:t>
            </a:r>
            <a:endParaRPr lang="it-IT" sz="1800" b="1" dirty="0" smtClean="0">
              <a:latin typeface="Calibri" pitchFamily="34" charset="0"/>
              <a:cs typeface="Calibri" pitchFamily="34" charset="0"/>
            </a:endParaRPr>
          </a:p>
          <a:p>
            <a:pPr>
              <a:buNone/>
            </a:pPr>
            <a:r>
              <a:rPr lang="it-IT" sz="1800" b="1" dirty="0" smtClean="0">
                <a:latin typeface="Calibri" pitchFamily="34" charset="0"/>
                <a:cs typeface="Calibri" pitchFamily="34" charset="0"/>
              </a:rPr>
              <a:t>Ritorno da Trapani (Birgi): </a:t>
            </a:r>
            <a:r>
              <a:rPr lang="it-IT" sz="1800" dirty="0" smtClean="0">
                <a:latin typeface="Calibri" pitchFamily="34" charset="0"/>
                <a:cs typeface="Calibri" pitchFamily="34" charset="0"/>
              </a:rPr>
              <a:t>il giorno 9 Agosto 2017 alle ore 7:00 per arrivare alle ore 8:25.</a:t>
            </a:r>
          </a:p>
          <a:p>
            <a:pPr algn="just">
              <a:buNone/>
            </a:pP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a:t>
            </a:r>
            <a:r>
              <a:rPr lang="it-IT" sz="1800" dirty="0" smtClean="0">
                <a:latin typeface="Calibri" pitchFamily="34" charset="0"/>
                <a:cs typeface="Calibri" pitchFamily="34" charset="0"/>
              </a:rPr>
              <a:t> </a:t>
            </a:r>
          </a:p>
          <a:p>
            <a:pPr>
              <a:buNone/>
            </a:pPr>
            <a:r>
              <a:rPr lang="it-IT" sz="1700" b="1" dirty="0" smtClean="0"/>
              <a:t>1° giorno: Il centro storico</a:t>
            </a:r>
          </a:p>
          <a:p>
            <a:pPr>
              <a:buNone/>
            </a:pPr>
            <a:r>
              <a:rPr lang="it-IT" sz="1700" dirty="0" smtClean="0"/>
              <a:t>       L’aereo Pisa – Trapani (Birgi)il primo giorno diventa lunghissimo e tutto da dedicare alla scoperta della città. Capire la geografia del centro di Trapani è molto semplice, anche senza mappa si può fare una bella passeggiata al lungomare fino alla Torre di </a:t>
            </a:r>
            <a:r>
              <a:rPr lang="it-IT" sz="1700" dirty="0" err="1" smtClean="0"/>
              <a:t>Ligny</a:t>
            </a:r>
            <a:r>
              <a:rPr lang="it-IT" sz="1700" dirty="0" smtClean="0"/>
              <a:t>, camminare per Corso Vittorio Emanuele e fermarsi ad ammirare la cattedrale barocca.</a:t>
            </a:r>
          </a:p>
          <a:p>
            <a:pPr>
              <a:buNone/>
            </a:pPr>
            <a:r>
              <a:rPr lang="it-IT" sz="1700" b="1" dirty="0" smtClean="0"/>
              <a:t>Le saline di Trapani, </a:t>
            </a:r>
            <a:r>
              <a:rPr lang="it-IT" sz="1700" b="1" dirty="0" err="1" smtClean="0"/>
              <a:t>Paceco</a:t>
            </a:r>
            <a:r>
              <a:rPr lang="it-IT" sz="1700" b="1" dirty="0" smtClean="0"/>
              <a:t> e Marsala</a:t>
            </a:r>
          </a:p>
          <a:p>
            <a:pPr>
              <a:buNone/>
            </a:pPr>
            <a:r>
              <a:rPr lang="it-IT" sz="1700" dirty="0" smtClean="0"/>
              <a:t>       Le Saline si trovano a pochi chilometri da Trapani, a metà strada tra il centro storico e l’aeroporto di Birgi. C’è anche un piccolo museo con i vecchi strumenti per la lavorazione del sale. A fine giornata il centro ci da il meglio di sé col mercato del pesce e con le cantine di </a:t>
            </a:r>
            <a:r>
              <a:rPr lang="it-IT" sz="1700" dirty="0" err="1" smtClean="0"/>
              <a:t>Donnafugata</a:t>
            </a:r>
            <a:r>
              <a:rPr lang="it-IT" sz="1700" dirty="0" smtClean="0"/>
              <a:t> e ci si può concedere un aperitivo gustoso a base di vino e prodotti locali.</a:t>
            </a:r>
          </a:p>
          <a:p>
            <a:pPr>
              <a:buNone/>
            </a:pPr>
            <a:endParaRPr lang="it-IT" sz="1800" dirty="0" smtClean="0">
              <a:latin typeface="Calibri" pitchFamily="34" charset="0"/>
              <a:cs typeface="Calibri" pitchFamily="34" charset="0"/>
            </a:endParaRPr>
          </a:p>
          <a:p>
            <a:pPr>
              <a:buNone/>
            </a:pPr>
            <a:endParaRPr lang="it-IT" sz="1800" dirty="0">
              <a:latin typeface="Calibri" pitchFamily="34" charset="0"/>
              <a:cs typeface="Calibri" pitchFamily="34" charset="0"/>
            </a:endParaRPr>
          </a:p>
        </p:txBody>
      </p:sp>
      <p:sp>
        <p:nvSpPr>
          <p:cNvPr id="4" name="Titolo 3"/>
          <p:cNvSpPr>
            <a:spLocks noGrp="1"/>
          </p:cNvSpPr>
          <p:nvPr>
            <p:ph type="title"/>
          </p:nvPr>
        </p:nvSpPr>
        <p:spPr>
          <a:xfrm>
            <a:off x="467544" y="-18256"/>
            <a:ext cx="8229600" cy="1143000"/>
          </a:xfrm>
        </p:spPr>
        <p:txBody>
          <a:bodyPr/>
          <a:lstStyle/>
          <a:p>
            <a:pPr algn="ctr"/>
            <a:r>
              <a:rPr lang="it-IT" dirty="0" smtClean="0"/>
              <a:t>Itinerario di Trapani</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44016" y="792088"/>
            <a:ext cx="8748464" cy="5949280"/>
          </a:xfrm>
        </p:spPr>
        <p:txBody>
          <a:bodyPr>
            <a:noAutofit/>
          </a:bodyPr>
          <a:lstStyle/>
          <a:p>
            <a:pPr>
              <a:buNone/>
            </a:pPr>
            <a:r>
              <a:rPr lang="it-IT" sz="1200" b="1" dirty="0" smtClean="0">
                <a:latin typeface="Calibri" pitchFamily="34" charset="0"/>
                <a:cs typeface="Calibri" pitchFamily="34" charset="0"/>
              </a:rPr>
              <a:t>2° giorno: Segesta, </a:t>
            </a:r>
            <a:r>
              <a:rPr lang="it-IT" sz="1200" b="1" dirty="0" err="1" smtClean="0">
                <a:latin typeface="Calibri" pitchFamily="34" charset="0"/>
                <a:cs typeface="Calibri" pitchFamily="34" charset="0"/>
              </a:rPr>
              <a:t>Salemi</a:t>
            </a:r>
            <a:r>
              <a:rPr lang="it-IT" sz="1200" b="1" dirty="0" smtClean="0">
                <a:latin typeface="Calibri" pitchFamily="34" charset="0"/>
                <a:cs typeface="Calibri" pitchFamily="34" charset="0"/>
              </a:rPr>
              <a:t>, </a:t>
            </a:r>
            <a:r>
              <a:rPr lang="it-IT" sz="1200" b="1" dirty="0" err="1" smtClean="0">
                <a:latin typeface="Calibri" pitchFamily="34" charset="0"/>
                <a:cs typeface="Calibri" pitchFamily="34" charset="0"/>
              </a:rPr>
              <a:t>Fulgatore</a:t>
            </a:r>
            <a:r>
              <a:rPr lang="it-IT" sz="1200" b="1" dirty="0" smtClean="0">
                <a:latin typeface="Calibri" pitchFamily="34" charset="0"/>
                <a:cs typeface="Calibri" pitchFamily="34" charset="0"/>
              </a:rPr>
              <a:t> ed Erice </a:t>
            </a:r>
          </a:p>
          <a:p>
            <a:pPr>
              <a:buNone/>
            </a:pPr>
            <a:r>
              <a:rPr lang="it-IT" sz="1200" dirty="0" smtClean="0">
                <a:latin typeface="Calibri" pitchFamily="34" charset="0"/>
                <a:cs typeface="Calibri" pitchFamily="34" charset="0"/>
              </a:rPr>
              <a:t>       Dopo un giro immancabile a Segesta dove si trovano un tempio e un anfiteatro di bellezza indescrivibile, ci si può dirigere ad un pranzo luculliano a </a:t>
            </a:r>
            <a:r>
              <a:rPr lang="it-IT" sz="1200" dirty="0" err="1" smtClean="0">
                <a:latin typeface="Calibri" pitchFamily="34" charset="0"/>
                <a:cs typeface="Calibri" pitchFamily="34" charset="0"/>
              </a:rPr>
              <a:t>Salemi</a:t>
            </a:r>
            <a:r>
              <a:rPr lang="it-IT" sz="1200" dirty="0" smtClean="0">
                <a:latin typeface="Calibri" pitchFamily="34" charset="0"/>
                <a:cs typeface="Calibri" pitchFamily="34" charset="0"/>
              </a:rPr>
              <a:t>, in un ristorante sperduto nella campagna. Il ristorante in questione si chiama </a:t>
            </a:r>
            <a:r>
              <a:rPr lang="it-IT" sz="1200" dirty="0" err="1" smtClean="0">
                <a:latin typeface="Calibri" pitchFamily="34" charset="0"/>
                <a:cs typeface="Calibri" pitchFamily="34" charset="0"/>
              </a:rPr>
              <a:t>Ardigna</a:t>
            </a:r>
            <a:r>
              <a:rPr lang="it-IT" sz="1200" dirty="0" smtClean="0">
                <a:latin typeface="Calibri" pitchFamily="34" charset="0"/>
                <a:cs typeface="Calibri" pitchFamily="34" charset="0"/>
              </a:rPr>
              <a:t> e la strada per arrivarci, sebbene in parte sterrata, è costellata da campi sterminati pieni di fiori. se si vuole gustare il dolce, ci si può dirigere a Dattilo (dove si narra ci siano cannoli giganti) per assaporare il “cannolo siciliano”. Dopo però ci vuole una passeggiata per smaltire, ed ecco che Erice viene in soccorso con le sue salite.</a:t>
            </a:r>
          </a:p>
          <a:p>
            <a:pPr>
              <a:buNone/>
            </a:pPr>
            <a:r>
              <a:rPr lang="it-IT" sz="1200" b="1" dirty="0" smtClean="0">
                <a:latin typeface="Calibri" pitchFamily="34" charset="0"/>
                <a:cs typeface="Calibri" pitchFamily="34" charset="0"/>
              </a:rPr>
              <a:t>Erice</a:t>
            </a:r>
          </a:p>
          <a:p>
            <a:pPr>
              <a:buNone/>
            </a:pPr>
            <a:r>
              <a:rPr lang="it-IT" sz="1200" dirty="0" smtClean="0">
                <a:latin typeface="Calibri" pitchFamily="34" charset="0"/>
                <a:cs typeface="Calibri" pitchFamily="34" charset="0"/>
              </a:rPr>
              <a:t>       A Erice, in ogni stagione, è bene portarsi un maglione perché ci sono parecchi gradi in meno rispetto a Trapani, situata a pochi chilometri sul livello del mare, mentre Erice è situata a circa 800 metri sul monte omonimo. Posto sulla cima del monte</a:t>
            </a:r>
            <a:r>
              <a:rPr lang="it-IT" sz="1200" b="1" dirty="0" smtClean="0">
                <a:latin typeface="Calibri" pitchFamily="34" charset="0"/>
                <a:cs typeface="Calibri" pitchFamily="34" charset="0"/>
              </a:rPr>
              <a:t> Erice, </a:t>
            </a:r>
            <a:r>
              <a:rPr lang="it-IT" sz="1200" dirty="0" smtClean="0">
                <a:latin typeface="Calibri" pitchFamily="34" charset="0"/>
                <a:cs typeface="Calibri" pitchFamily="34" charset="0"/>
              </a:rPr>
              <a:t>in provincia di Trapani, il </a:t>
            </a:r>
            <a:r>
              <a:rPr lang="it-IT" sz="1200" b="1" dirty="0" smtClean="0">
                <a:latin typeface="Calibri" pitchFamily="34" charset="0"/>
                <a:cs typeface="Calibri" pitchFamily="34" charset="0"/>
              </a:rPr>
              <a:t>Castello di Venere</a:t>
            </a:r>
            <a:r>
              <a:rPr lang="it-IT" sz="1200" dirty="0" smtClean="0">
                <a:latin typeface="Calibri" pitchFamily="34" charset="0"/>
                <a:cs typeface="Calibri" pitchFamily="34" charset="0"/>
              </a:rPr>
              <a:t> è costruito sui resti di un </a:t>
            </a:r>
            <a:r>
              <a:rPr lang="it-IT" sz="1200" b="1" dirty="0" smtClean="0">
                <a:latin typeface="Calibri" pitchFamily="34" charset="0"/>
                <a:cs typeface="Calibri" pitchFamily="34" charset="0"/>
              </a:rPr>
              <a:t>tempio, </a:t>
            </a:r>
            <a:r>
              <a:rPr lang="it-IT" sz="1200" dirty="0" smtClean="0">
                <a:latin typeface="Calibri" pitchFamily="34" charset="0"/>
                <a:cs typeface="Calibri" pitchFamily="34" charset="0"/>
              </a:rPr>
              <a:t>dedicato inizialmente alla Dea madre della fecondità naturale, identificata dai Romani appunto con Venere. La struttura del castello risale al </a:t>
            </a:r>
            <a:r>
              <a:rPr lang="it-IT" sz="1200" b="1" dirty="0" smtClean="0">
                <a:latin typeface="Calibri" pitchFamily="34" charset="0"/>
                <a:cs typeface="Calibri" pitchFamily="34" charset="0"/>
              </a:rPr>
              <a:t>XII</a:t>
            </a:r>
            <a:r>
              <a:rPr lang="it-IT" sz="1200" dirty="0" smtClean="0">
                <a:latin typeface="Calibri" pitchFamily="34" charset="0"/>
                <a:cs typeface="Calibri" pitchFamily="34" charset="0"/>
              </a:rPr>
              <a:t> secolo ed è opera dei </a:t>
            </a:r>
            <a:r>
              <a:rPr lang="it-IT" sz="1200" b="1" dirty="0" smtClean="0">
                <a:latin typeface="Calibri" pitchFamily="34" charset="0"/>
                <a:cs typeface="Calibri" pitchFamily="34" charset="0"/>
              </a:rPr>
              <a:t>normanni</a:t>
            </a:r>
            <a:r>
              <a:rPr lang="it-IT" sz="1200" dirty="0" smtClean="0">
                <a:latin typeface="Calibri" pitchFamily="34" charset="0"/>
                <a:cs typeface="Calibri" pitchFamily="34" charset="0"/>
              </a:rPr>
              <a:t>. Al suo interno vi sono elementi architettonici di pregio, si possono ammirare alcuni frammenti dell’antico </a:t>
            </a:r>
            <a:r>
              <a:rPr lang="it-IT" sz="1200" b="1" dirty="0" smtClean="0">
                <a:latin typeface="Calibri" pitchFamily="34" charset="0"/>
                <a:cs typeface="Calibri" pitchFamily="34" charset="0"/>
              </a:rPr>
              <a:t>santuario</a:t>
            </a:r>
            <a:r>
              <a:rPr lang="it-IT" sz="1200" dirty="0" smtClean="0">
                <a:latin typeface="Calibri" pitchFamily="34" charset="0"/>
                <a:cs typeface="Calibri" pitchFamily="34" charset="0"/>
              </a:rPr>
              <a:t> e una grande </a:t>
            </a:r>
            <a:r>
              <a:rPr lang="it-IT" sz="1200" b="1" dirty="0" smtClean="0">
                <a:latin typeface="Calibri" pitchFamily="34" charset="0"/>
                <a:cs typeface="Calibri" pitchFamily="34" charset="0"/>
              </a:rPr>
              <a:t>lapide</a:t>
            </a:r>
            <a:r>
              <a:rPr lang="it-IT" sz="1200" dirty="0" smtClean="0">
                <a:latin typeface="Calibri" pitchFamily="34" charset="0"/>
                <a:cs typeface="Calibri" pitchFamily="34" charset="0"/>
              </a:rPr>
              <a:t> calcarea con l’Aquila asburgica, ma anche i resti dell’antico </a:t>
            </a:r>
            <a:r>
              <a:rPr lang="it-IT" sz="1200" b="1" dirty="0" smtClean="0">
                <a:latin typeface="Calibri" pitchFamily="34" charset="0"/>
                <a:cs typeface="Calibri" pitchFamily="34" charset="0"/>
              </a:rPr>
              <a:t>carcere</a:t>
            </a:r>
            <a:r>
              <a:rPr lang="it-IT" sz="1200" dirty="0" smtClean="0">
                <a:latin typeface="Calibri" pitchFamily="34" charset="0"/>
                <a:cs typeface="Calibri" pitchFamily="34" charset="0"/>
              </a:rPr>
              <a:t>, i ruderi dell’abitazione del </a:t>
            </a:r>
            <a:r>
              <a:rPr lang="it-IT" sz="1200" b="1" dirty="0" smtClean="0">
                <a:latin typeface="Calibri" pitchFamily="34" charset="0"/>
                <a:cs typeface="Calibri" pitchFamily="34" charset="0"/>
              </a:rPr>
              <a:t>castellano</a:t>
            </a:r>
            <a:r>
              <a:rPr lang="it-IT" sz="1200" dirty="0" smtClean="0">
                <a:latin typeface="Calibri" pitchFamily="34" charset="0"/>
                <a:cs typeface="Calibri" pitchFamily="34" charset="0"/>
              </a:rPr>
              <a:t> e i resti della vasca di un ambiente termale forse di epoca </a:t>
            </a:r>
            <a:r>
              <a:rPr lang="it-IT" sz="1200" b="1" dirty="0" smtClean="0">
                <a:latin typeface="Calibri" pitchFamily="34" charset="0"/>
                <a:cs typeface="Calibri" pitchFamily="34" charset="0"/>
              </a:rPr>
              <a:t>Romana. </a:t>
            </a:r>
            <a:r>
              <a:rPr lang="it-IT" sz="1200" dirty="0" smtClean="0">
                <a:latin typeface="Calibri" pitchFamily="34" charset="0"/>
                <a:cs typeface="Calibri" pitchFamily="34" charset="0"/>
              </a:rPr>
              <a:t>Da non perdere il </a:t>
            </a:r>
            <a:r>
              <a:rPr lang="it-IT" sz="1200" b="1" dirty="0" smtClean="0">
                <a:latin typeface="Calibri" pitchFamily="34" charset="0"/>
                <a:cs typeface="Calibri" pitchFamily="34" charset="0"/>
              </a:rPr>
              <a:t>panorama </a:t>
            </a:r>
            <a:r>
              <a:rPr lang="it-IT" sz="1200" dirty="0" smtClean="0">
                <a:latin typeface="Calibri" pitchFamily="34" charset="0"/>
                <a:cs typeface="Calibri" pitchFamily="34" charset="0"/>
              </a:rPr>
              <a:t>che abbraccia parte della costa occidentale siciliana e si allunga fino all'orizzonte, regalando un </a:t>
            </a:r>
            <a:r>
              <a:rPr lang="it-IT" sz="1200" b="1" dirty="0" smtClean="0">
                <a:latin typeface="Calibri" pitchFamily="34" charset="0"/>
                <a:cs typeface="Calibri" pitchFamily="34" charset="0"/>
              </a:rPr>
              <a:t>paesaggio spettacolare</a:t>
            </a:r>
            <a:r>
              <a:rPr lang="it-IT" sz="1200" dirty="0" smtClean="0">
                <a:latin typeface="Calibri" pitchFamily="34" charset="0"/>
                <a:cs typeface="Calibri" pitchFamily="34" charset="0"/>
              </a:rPr>
              <a:t>. Qui, le pasticcerie sono famose per i dolci di mandorle e le genovesi. Per raggiungere Erice c’è anche una funivia.</a:t>
            </a:r>
          </a:p>
          <a:p>
            <a:pPr>
              <a:buNone/>
            </a:pPr>
            <a:endParaRPr lang="it-IT" sz="1200" dirty="0" smtClean="0">
              <a:latin typeface="Calibri" pitchFamily="34" charset="0"/>
              <a:cs typeface="Calibri" pitchFamily="34" charset="0"/>
            </a:endParaRPr>
          </a:p>
          <a:p>
            <a:pPr>
              <a:buNone/>
            </a:pPr>
            <a:r>
              <a:rPr lang="it-IT" sz="1200" b="1" dirty="0" smtClean="0">
                <a:latin typeface="Calibri" pitchFamily="34" charset="0"/>
                <a:cs typeface="Calibri" pitchFamily="34" charset="0"/>
              </a:rPr>
              <a:t>3° giorno: Riserva dello Zingaro, </a:t>
            </a:r>
            <a:r>
              <a:rPr lang="it-IT" sz="1200" b="1" dirty="0" err="1" smtClean="0">
                <a:latin typeface="Calibri" pitchFamily="34" charset="0"/>
                <a:cs typeface="Calibri" pitchFamily="34" charset="0"/>
              </a:rPr>
              <a:t>Scopello</a:t>
            </a:r>
            <a:r>
              <a:rPr lang="it-IT" sz="1200" b="1" dirty="0" smtClean="0">
                <a:latin typeface="Calibri" pitchFamily="34" charset="0"/>
                <a:cs typeface="Calibri" pitchFamily="34" charset="0"/>
              </a:rPr>
              <a:t> e Terme </a:t>
            </a:r>
            <a:r>
              <a:rPr lang="it-IT" sz="1200" b="1" dirty="0" err="1" smtClean="0">
                <a:latin typeface="Calibri" pitchFamily="34" charset="0"/>
                <a:cs typeface="Calibri" pitchFamily="34" charset="0"/>
              </a:rPr>
              <a:t>Segestane</a:t>
            </a:r>
            <a:r>
              <a:rPr lang="it-IT" sz="1200" b="1" dirty="0" smtClean="0">
                <a:latin typeface="Calibri" pitchFamily="34" charset="0"/>
                <a:cs typeface="Calibri" pitchFamily="34" charset="0"/>
              </a:rPr>
              <a:t> </a:t>
            </a:r>
          </a:p>
          <a:p>
            <a:pPr>
              <a:buNone/>
            </a:pPr>
            <a:r>
              <a:rPr lang="it-IT" sz="1200" dirty="0" smtClean="0">
                <a:latin typeface="Calibri" pitchFamily="34" charset="0"/>
                <a:cs typeface="Calibri" pitchFamily="34" charset="0"/>
              </a:rPr>
              <a:t>       Se si vuole godere dell' acqua cristallina e il sole splendente bisogna fare un'escursione alla Riserva dello Zingaro. Ci sono due ingressi alla riserva naturale di circa sette chilometri: uno dalla parte di Castellammare del Golfo e uno da San Vito lo Capo. Dopo una bella nuotata e una camminata ci si può recare a </a:t>
            </a:r>
            <a:r>
              <a:rPr lang="it-IT" sz="1200" dirty="0" err="1" smtClean="0">
                <a:latin typeface="Calibri" pitchFamily="34" charset="0"/>
                <a:cs typeface="Calibri" pitchFamily="34" charset="0"/>
              </a:rPr>
              <a:t>Scopello</a:t>
            </a:r>
            <a:r>
              <a:rPr lang="it-IT" sz="1200" dirty="0" smtClean="0">
                <a:latin typeface="Calibri" pitchFamily="34" charset="0"/>
                <a:cs typeface="Calibri" pitchFamily="34" charset="0"/>
              </a:rPr>
              <a:t> dove, dopo aver fatto una piccola pausa per vedere la famosa tonnara coi faraglioni davanti. Vicino alle famose Terme </a:t>
            </a:r>
            <a:r>
              <a:rPr lang="it-IT" sz="1200" dirty="0" err="1" smtClean="0">
                <a:latin typeface="Calibri" pitchFamily="34" charset="0"/>
                <a:cs typeface="Calibri" pitchFamily="34" charset="0"/>
              </a:rPr>
              <a:t>Segestane</a:t>
            </a:r>
            <a:r>
              <a:rPr lang="it-IT" sz="1200" dirty="0" smtClean="0">
                <a:latin typeface="Calibri" pitchFamily="34" charset="0"/>
                <a:cs typeface="Calibri" pitchFamily="34" charset="0"/>
              </a:rPr>
              <a:t> di Castellammare del Golfo ci sono le terme libere, situate in località Ponte Bagni. Queste polle di acqua calda sulfurea immerse nel verde raggiungono una temperatura di 46-47°.</a:t>
            </a:r>
          </a:p>
          <a:p>
            <a:pPr>
              <a:buNone/>
            </a:pPr>
            <a:r>
              <a:rPr lang="it-IT" sz="1200" b="1" dirty="0" smtClean="0">
                <a:latin typeface="Calibri" pitchFamily="34" charset="0"/>
                <a:cs typeface="Calibri" pitchFamily="34" charset="0"/>
              </a:rPr>
              <a:t>4° giorno: San Vito lo Capo </a:t>
            </a:r>
          </a:p>
          <a:p>
            <a:pPr>
              <a:buNone/>
            </a:pPr>
            <a:r>
              <a:rPr lang="it-IT" sz="1200" dirty="0" smtClean="0">
                <a:latin typeface="Calibri" pitchFamily="34" charset="0"/>
                <a:cs typeface="Calibri" pitchFamily="34" charset="0"/>
              </a:rPr>
              <a:t>       Ultimo giorno sull’isola! La mattina ci si può recare a San Vito Lo Capo per il </a:t>
            </a:r>
            <a:r>
              <a:rPr lang="it-IT" sz="1200" dirty="0" err="1" smtClean="0">
                <a:latin typeface="Calibri" pitchFamily="34" charset="0"/>
                <a:cs typeface="Calibri" pitchFamily="34" charset="0"/>
              </a:rPr>
              <a:t>cous</a:t>
            </a:r>
            <a:r>
              <a:rPr lang="it-IT" sz="1200" dirty="0" smtClean="0">
                <a:latin typeface="Calibri" pitchFamily="34" charset="0"/>
                <a:cs typeface="Calibri" pitchFamily="34" charset="0"/>
              </a:rPr>
              <a:t> </a:t>
            </a:r>
            <a:r>
              <a:rPr lang="it-IT" sz="1200" dirty="0" err="1" smtClean="0">
                <a:latin typeface="Calibri" pitchFamily="34" charset="0"/>
                <a:cs typeface="Calibri" pitchFamily="34" charset="0"/>
              </a:rPr>
              <a:t>cous</a:t>
            </a:r>
            <a:r>
              <a:rPr lang="it-IT" sz="1200" dirty="0" smtClean="0">
                <a:latin typeface="Calibri" pitchFamily="34" charset="0"/>
                <a:cs typeface="Calibri" pitchFamily="34" charset="0"/>
              </a:rPr>
              <a:t> </a:t>
            </a:r>
            <a:r>
              <a:rPr lang="it-IT" sz="1200" dirty="0" err="1" smtClean="0">
                <a:latin typeface="Calibri" pitchFamily="34" charset="0"/>
                <a:cs typeface="Calibri" pitchFamily="34" charset="0"/>
              </a:rPr>
              <a:t>fest</a:t>
            </a:r>
            <a:r>
              <a:rPr lang="it-IT" sz="1200" dirty="0" smtClean="0">
                <a:latin typeface="Calibri" pitchFamily="34" charset="0"/>
                <a:cs typeface="Calibri" pitchFamily="34" charset="0"/>
              </a:rPr>
              <a:t> (festival del </a:t>
            </a:r>
            <a:r>
              <a:rPr lang="it-IT" sz="1200" dirty="0" err="1" smtClean="0">
                <a:latin typeface="Calibri" pitchFamily="34" charset="0"/>
                <a:cs typeface="Calibri" pitchFamily="34" charset="0"/>
              </a:rPr>
              <a:t>cous</a:t>
            </a:r>
            <a:r>
              <a:rPr lang="it-IT" sz="1200" dirty="0" smtClean="0">
                <a:latin typeface="Calibri" pitchFamily="34" charset="0"/>
                <a:cs typeface="Calibri" pitchFamily="34" charset="0"/>
              </a:rPr>
              <a:t> </a:t>
            </a:r>
            <a:r>
              <a:rPr lang="it-IT" sz="1200" dirty="0" err="1" smtClean="0">
                <a:latin typeface="Calibri" pitchFamily="34" charset="0"/>
                <a:cs typeface="Calibri" pitchFamily="34" charset="0"/>
              </a:rPr>
              <a:t>cous</a:t>
            </a:r>
            <a:r>
              <a:rPr lang="it-IT" sz="1200" dirty="0" smtClean="0">
                <a:latin typeface="Calibri" pitchFamily="34" charset="0"/>
                <a:cs typeface="Calibri" pitchFamily="34" charset="0"/>
              </a:rPr>
              <a:t>)</a:t>
            </a:r>
          </a:p>
          <a:p>
            <a:endParaRPr lang="it-IT" sz="1200" dirty="0">
              <a:latin typeface="Calibri" pitchFamily="34" charset="0"/>
              <a:cs typeface="Calibri" pitchFamily="34" charset="0"/>
            </a:endParaRPr>
          </a:p>
        </p:txBody>
      </p:sp>
      <p:sp>
        <p:nvSpPr>
          <p:cNvPr id="3" name="Titolo 2"/>
          <p:cNvSpPr>
            <a:spLocks noGrp="1"/>
          </p:cNvSpPr>
          <p:nvPr>
            <p:ph type="title"/>
          </p:nvPr>
        </p:nvSpPr>
        <p:spPr>
          <a:xfrm>
            <a:off x="467544" y="413792"/>
            <a:ext cx="8229600" cy="710952"/>
          </a:xfrm>
        </p:spPr>
        <p:txBody>
          <a:bodyPr>
            <a:normAutofit fontScale="90000"/>
          </a:bodyPr>
          <a:lstStyle/>
          <a:p>
            <a:pPr algn="ctr"/>
            <a:r>
              <a:rPr lang="it-IT" sz="3600" dirty="0" smtClean="0"/>
              <a:t>ITINERARIO </a:t>
            </a:r>
            <a:r>
              <a:rPr lang="it-IT" sz="3600" dirty="0" err="1" smtClean="0"/>
              <a:t>DI</a:t>
            </a:r>
            <a:r>
              <a:rPr lang="it-IT" sz="3600" dirty="0" smtClean="0"/>
              <a:t> TRAPANI-PARTENZA PISA</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eric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88640"/>
            <a:ext cx="3514361" cy="2635771"/>
          </a:xfrm>
          <a:prstGeom prst="rect">
            <a:avLst/>
          </a:prstGeom>
        </p:spPr>
      </p:pic>
      <p:pic>
        <p:nvPicPr>
          <p:cNvPr id="7" name="Immagine 6" descr="fixedw_large_4xSan-Vito-Lo-Capo-1024x76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4643" y="692696"/>
            <a:ext cx="3235829" cy="2426872"/>
          </a:xfrm>
          <a:prstGeom prst="rect">
            <a:avLst/>
          </a:prstGeom>
        </p:spPr>
      </p:pic>
      <p:pic>
        <p:nvPicPr>
          <p:cNvPr id="8" name="Immagine 7" descr="sale-marino-artigianale-di-trapani-690x230.jpg"/>
          <p:cNvPicPr>
            <a:picLocks noChangeAspect="1"/>
          </p:cNvPicPr>
          <p:nvPr/>
        </p:nvPicPr>
        <p:blipFill>
          <a:blip r:embed="rId4" cstate="print"/>
          <a:stretch>
            <a:fillRect/>
          </a:stretch>
        </p:blipFill>
        <p:spPr>
          <a:xfrm>
            <a:off x="1600150" y="3830538"/>
            <a:ext cx="6572250" cy="2190750"/>
          </a:xfrm>
          <a:prstGeom prst="rect">
            <a:avLst/>
          </a:prstGeom>
        </p:spPr>
      </p:pic>
      <p:sp>
        <p:nvSpPr>
          <p:cNvPr id="9" name="CasellaDiTesto 8"/>
          <p:cNvSpPr txBox="1"/>
          <p:nvPr/>
        </p:nvSpPr>
        <p:spPr>
          <a:xfrm>
            <a:off x="251520" y="2915652"/>
            <a:ext cx="4032448" cy="369332"/>
          </a:xfrm>
          <a:prstGeom prst="rect">
            <a:avLst/>
          </a:prstGeom>
          <a:noFill/>
        </p:spPr>
        <p:txBody>
          <a:bodyPr wrap="square" rtlCol="0">
            <a:spAutoFit/>
          </a:bodyPr>
          <a:lstStyle/>
          <a:p>
            <a:r>
              <a:rPr lang="it-IT" dirty="0" smtClean="0"/>
              <a:t>Erice </a:t>
            </a:r>
            <a:endParaRPr lang="it-IT" dirty="0"/>
          </a:p>
        </p:txBody>
      </p:sp>
      <p:sp>
        <p:nvSpPr>
          <p:cNvPr id="10" name="CasellaDiTesto 9"/>
          <p:cNvSpPr txBox="1"/>
          <p:nvPr/>
        </p:nvSpPr>
        <p:spPr>
          <a:xfrm>
            <a:off x="5580112" y="3212976"/>
            <a:ext cx="4608512" cy="369332"/>
          </a:xfrm>
          <a:prstGeom prst="rect">
            <a:avLst/>
          </a:prstGeom>
          <a:noFill/>
        </p:spPr>
        <p:txBody>
          <a:bodyPr wrap="square" rtlCol="0">
            <a:spAutoFit/>
          </a:bodyPr>
          <a:lstStyle/>
          <a:p>
            <a:r>
              <a:rPr lang="it-IT" dirty="0" smtClean="0"/>
              <a:t>San Vito Lo Capo</a:t>
            </a:r>
            <a:endParaRPr lang="it-IT" dirty="0"/>
          </a:p>
        </p:txBody>
      </p:sp>
      <p:sp>
        <p:nvSpPr>
          <p:cNvPr id="11" name="CasellaDiTesto 10"/>
          <p:cNvSpPr txBox="1"/>
          <p:nvPr/>
        </p:nvSpPr>
        <p:spPr>
          <a:xfrm>
            <a:off x="6228184" y="6084004"/>
            <a:ext cx="2520280" cy="369332"/>
          </a:xfrm>
          <a:prstGeom prst="rect">
            <a:avLst/>
          </a:prstGeom>
          <a:noFill/>
        </p:spPr>
        <p:txBody>
          <a:bodyPr wrap="square" rtlCol="0">
            <a:spAutoFit/>
          </a:bodyPr>
          <a:lstStyle/>
          <a:p>
            <a:r>
              <a:rPr lang="it-IT" dirty="0" smtClean="0"/>
              <a:t>Saline di Trapani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88640"/>
            <a:ext cx="7467600" cy="1143000"/>
          </a:xfrm>
        </p:spPr>
        <p:txBody>
          <a:bodyPr>
            <a:normAutofit fontScale="90000"/>
          </a:bodyPr>
          <a:lstStyle/>
          <a:p>
            <a:pPr algn="ctr"/>
            <a:r>
              <a:rPr lang="it-IT" sz="4000" dirty="0" smtClean="0"/>
              <a:t>Territorio, turismo ed economia di Trapani</a:t>
            </a:r>
            <a:endParaRPr lang="it-IT" sz="4000" dirty="0"/>
          </a:p>
        </p:txBody>
      </p:sp>
      <p:sp>
        <p:nvSpPr>
          <p:cNvPr id="3" name="Segnaposto contenuto 2"/>
          <p:cNvSpPr>
            <a:spLocks noGrp="1"/>
          </p:cNvSpPr>
          <p:nvPr>
            <p:ph sz="quarter" idx="1"/>
          </p:nvPr>
        </p:nvSpPr>
        <p:spPr>
          <a:xfrm>
            <a:off x="0" y="1628800"/>
            <a:ext cx="8748464" cy="2808312"/>
          </a:xfrm>
        </p:spPr>
        <p:txBody>
          <a:bodyPr>
            <a:normAutofit fontScale="25000" lnSpcReduction="20000"/>
          </a:bodyPr>
          <a:lstStyle/>
          <a:p>
            <a:pPr>
              <a:buNone/>
            </a:pPr>
            <a:r>
              <a:rPr lang="it-IT" sz="8000" dirty="0" smtClean="0"/>
              <a:t>   TERRITORIO:</a:t>
            </a:r>
          </a:p>
          <a:p>
            <a:pPr>
              <a:buNone/>
            </a:pPr>
            <a:r>
              <a:rPr lang="it-IT" sz="4000" dirty="0" smtClean="0"/>
              <a:t>        </a:t>
            </a:r>
            <a:r>
              <a:rPr lang="it-IT" sz="7200" dirty="0" smtClean="0"/>
              <a:t>Prima Trapani si chiamava </a:t>
            </a:r>
            <a:r>
              <a:rPr lang="it-IT" sz="7200" i="1" dirty="0" err="1" smtClean="0"/>
              <a:t>Depanon</a:t>
            </a:r>
            <a:r>
              <a:rPr lang="it-IT" sz="7200" i="1" dirty="0" smtClean="0"/>
              <a:t> </a:t>
            </a:r>
            <a:r>
              <a:rPr lang="it-IT" sz="7200" dirty="0" smtClean="0"/>
              <a:t>(“falce”in greco antico). La </a:t>
            </a:r>
            <a:r>
              <a:rPr lang="it-IT" sz="7200" b="1" dirty="0" smtClean="0"/>
              <a:t>Provincia di Trapani</a:t>
            </a:r>
            <a:r>
              <a:rPr lang="it-IT" sz="7200" dirty="0" smtClean="0"/>
              <a:t> successivamente </a:t>
            </a:r>
            <a:r>
              <a:rPr lang="it-IT" sz="7200" b="1" dirty="0" smtClean="0"/>
              <a:t>Provincia regionale di Trapani</a:t>
            </a:r>
            <a:r>
              <a:rPr lang="it-IT" sz="7200" dirty="0" smtClean="0"/>
              <a:t>, è stata una provincia regionale della Sicilia con capoluogo Trapani; in seguito alla soppressione delle province siciliane, ad essa è subentrato, nel 2015, il </a:t>
            </a:r>
            <a:r>
              <a:rPr lang="it-IT" sz="7200" b="1" dirty="0" smtClean="0"/>
              <a:t>Libero consorzio comunale di Trapani</a:t>
            </a:r>
            <a:r>
              <a:rPr lang="it-IT" sz="7200" dirty="0" smtClean="0"/>
              <a:t>. Contava nel 2015 435.765 abitanti e occupava una superficie di 2459,84 km quadrati con una densità abitativa di 177,43 abitanti per </a:t>
            </a:r>
            <a:r>
              <a:rPr lang="it-IT" sz="7200" dirty="0" err="1" smtClean="0"/>
              <a:t>km²</a:t>
            </a:r>
            <a:r>
              <a:rPr lang="it-IT" sz="7200" dirty="0" smtClean="0"/>
              <a:t>. Era la più occidentale delle province siciliane e confinava ad est con la Provincia di Palermo, a sud-est con la Provincia di Agrigento, mentre ad ovest e a sud era bagnata dal Canale di Sicilia e infine a nord dal mar Tirreno.</a:t>
            </a:r>
          </a:p>
          <a:p>
            <a:pPr algn="just">
              <a:buNone/>
            </a:pPr>
            <a:r>
              <a:rPr lang="it-IT" sz="7200" dirty="0" smtClean="0"/>
              <a:t> </a:t>
            </a:r>
          </a:p>
          <a:p>
            <a:pPr>
              <a:buNone/>
            </a:pPr>
            <a:endParaRPr lang="it-IT" dirty="0"/>
          </a:p>
        </p:txBody>
      </p:sp>
      <p:pic>
        <p:nvPicPr>
          <p:cNvPr id="4" name="Immagine 3" descr="trapani-sitsiliya-italiya.jpg"/>
          <p:cNvPicPr>
            <a:picLocks noChangeAspect="1"/>
          </p:cNvPicPr>
          <p:nvPr/>
        </p:nvPicPr>
        <p:blipFill>
          <a:blip r:embed="rId2" cstate="print"/>
          <a:stretch>
            <a:fillRect/>
          </a:stretch>
        </p:blipFill>
        <p:spPr>
          <a:xfrm>
            <a:off x="2843808" y="4365104"/>
            <a:ext cx="4333875" cy="216024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2_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Presentazione standard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1_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337</TotalTime>
  <Words>2671</Words>
  <Application>Microsoft Office PowerPoint</Application>
  <PresentationFormat>Presentazione su schermo (4:3)</PresentationFormat>
  <Paragraphs>223</Paragraphs>
  <Slides>34</Slides>
  <Notes>0</Notes>
  <HiddenSlides>0</HiddenSlides>
  <MMClips>0</MMClips>
  <ScaleCrop>false</ScaleCrop>
  <HeadingPairs>
    <vt:vector size="6" baseType="variant">
      <vt:variant>
        <vt:lpstr>Caratteri utilizzati</vt:lpstr>
      </vt:variant>
      <vt:variant>
        <vt:i4>16</vt:i4>
      </vt:variant>
      <vt:variant>
        <vt:lpstr>Tema</vt:lpstr>
      </vt:variant>
      <vt:variant>
        <vt:i4>10</vt:i4>
      </vt:variant>
      <vt:variant>
        <vt:lpstr>Titoli diapositive</vt:lpstr>
      </vt:variant>
      <vt:variant>
        <vt:i4>34</vt:i4>
      </vt:variant>
    </vt:vector>
  </HeadingPairs>
  <TitlesOfParts>
    <vt:vector size="60" baseType="lpstr">
      <vt:lpstr>Arial</vt:lpstr>
      <vt:lpstr>Book Antiqua</vt:lpstr>
      <vt:lpstr>Calibri</vt:lpstr>
      <vt:lpstr>Cambria</vt:lpstr>
      <vt:lpstr>Century Schoolbook</vt:lpstr>
      <vt:lpstr>Comic Sans MS</vt:lpstr>
      <vt:lpstr>Constantia</vt:lpstr>
      <vt:lpstr>Georgia</vt:lpstr>
      <vt:lpstr>Lucida Sans</vt:lpstr>
      <vt:lpstr>Lucida Sans Unicode</vt:lpstr>
      <vt:lpstr>Times New Roman</vt:lpstr>
      <vt:lpstr>Trebuchet MS</vt:lpstr>
      <vt:lpstr>Verdana</vt:lpstr>
      <vt:lpstr>Wingdings</vt:lpstr>
      <vt:lpstr>Wingdings 2</vt:lpstr>
      <vt:lpstr>Wingdings 3</vt:lpstr>
      <vt:lpstr>Loggia</vt:lpstr>
      <vt:lpstr>Viale</vt:lpstr>
      <vt:lpstr>Equinozio</vt:lpstr>
      <vt:lpstr>1_Equinozio</vt:lpstr>
      <vt:lpstr>1_Viale</vt:lpstr>
      <vt:lpstr>2_Viale</vt:lpstr>
      <vt:lpstr>Presentazione standard19</vt:lpstr>
      <vt:lpstr>Tramonto</vt:lpstr>
      <vt:lpstr>1_Tramonto</vt:lpstr>
      <vt:lpstr>Vertice</vt:lpstr>
      <vt:lpstr>Trapani tra cielo e mare</vt:lpstr>
      <vt:lpstr>Presentazione standard di PowerPoint</vt:lpstr>
      <vt:lpstr>Presentazione standard di PowerPoint</vt:lpstr>
      <vt:lpstr> </vt:lpstr>
      <vt:lpstr>Presentazione standard di PowerPoint</vt:lpstr>
      <vt:lpstr>Itinerario di Trapani</vt:lpstr>
      <vt:lpstr>ITINERARIO DI TRAPANI-PARTENZA PISA </vt:lpstr>
      <vt:lpstr>Presentazione standard di PowerPoint</vt:lpstr>
      <vt:lpstr>Territorio, turismo ed economia di Trapani</vt:lpstr>
      <vt:lpstr>Turismo </vt:lpstr>
      <vt:lpstr>Economia </vt:lpstr>
      <vt:lpstr>MULINO TRAPANESE A STELLA</vt:lpstr>
      <vt:lpstr>IL MULINO AMERICANO</vt:lpstr>
      <vt:lpstr>SALE DI TRAPANI</vt:lpstr>
      <vt:lpstr>L’evaporazione e l’ebollizione </vt:lpstr>
      <vt:lpstr>Presentazione standard di PowerPoint</vt:lpstr>
      <vt:lpstr>BUSIATE ALLA TRAPANESE</vt:lpstr>
      <vt:lpstr>Presentazione standard di PowerPoint</vt:lpstr>
      <vt:lpstr>Busiate with Trapani-style pesto sauce </vt:lpstr>
      <vt:lpstr>Instructions:</vt:lpstr>
      <vt:lpstr>“Pesto” à la trapanaise</vt:lpstr>
      <vt:lpstr>Préparation</vt:lpstr>
      <vt:lpstr>Accoglienza dei clienti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CALCIO ABBINATO ALLA DIETA MEDITERRANEA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Trapani tra cielo e mare</dc:title>
  <dc:creator>Utente</dc:creator>
  <cp:lastModifiedBy>Rosario Martinico</cp:lastModifiedBy>
  <cp:revision>42</cp:revision>
  <dcterms:created xsi:type="dcterms:W3CDTF">2017-04-30T17:48:10Z</dcterms:created>
  <dcterms:modified xsi:type="dcterms:W3CDTF">2017-07-26T15:45:51Z</dcterms:modified>
</cp:coreProperties>
</file>