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72" r:id="rId3"/>
    <p:sldId id="258" r:id="rId4"/>
    <p:sldId id="259" r:id="rId5"/>
    <p:sldId id="260" r:id="rId6"/>
    <p:sldId id="261" r:id="rId7"/>
    <p:sldId id="273" r:id="rId8"/>
    <p:sldId id="268" r:id="rId9"/>
    <p:sldId id="267" r:id="rId10"/>
    <p:sldId id="269" r:id="rId11"/>
    <p:sldId id="270" r:id="rId12"/>
    <p:sldId id="274" r:id="rId13"/>
    <p:sldId id="275" r:id="rId14"/>
    <p:sldId id="276" r:id="rId15"/>
    <p:sldId id="262" r:id="rId16"/>
    <p:sldId id="264" r:id="rId17"/>
    <p:sldId id="265" r:id="rId18"/>
    <p:sldId id="25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6" autoAdjust="0"/>
  </p:normalViewPr>
  <p:slideViewPr>
    <p:cSldViewPr>
      <p:cViewPr varScale="1">
        <p:scale>
          <a:sx n="110" d="100"/>
          <a:sy n="110" d="100"/>
        </p:scale>
        <p:origin x="1644" y="96"/>
      </p:cViewPr>
      <p:guideLst>
        <p:guide orient="horz" pos="217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hasCustomPrompt="1"/>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hasCustomPrompt="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8641BB5-3E83-4983-BCB4-12FCD055949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hasCustomPrompt="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hasCustomPrompt="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hasCustomPrompt="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hasCustomPrompt="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8641BB5-3E83-4983-BCB4-12FCD055949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hasCustomPrompt="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hasCustomPrompt="1"/>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hasCustomPrompt="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hasCustomPrompt="1"/>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hasCustomPrompt="1"/>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hasCustomPrompt="1"/>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hasCustomPrompt="1"/>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hasCustomPrompt="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8641BB5-3E83-4983-BCB4-12FCD055949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hasCustomPrompt="1"/>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hasCustomPrompt="1"/>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96B36935-9FDA-46A9-BE08-659393907355}" type="datetimeFigureOut">
              <a:rPr lang="it-IT" smtClean="0"/>
              <a:pPr/>
              <a:t>01/08/2017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8641BB5-3E83-4983-BCB4-12FCD055949A}" type="slidenum">
              <a:rPr lang="it-IT" smtClean="0"/>
              <a:pPr/>
              <a:t>‹N›</a:t>
            </a:fld>
            <a:endParaRPr lang="it-IT"/>
          </a:p>
        </p:txBody>
      </p:sp>
      <p:sp>
        <p:nvSpPr>
          <p:cNvPr id="3" name="Segnaposto immagine 2"/>
          <p:cNvSpPr>
            <a:spLocks noGrp="1"/>
          </p:cNvSpPr>
          <p:nvPr>
            <p:ph type="pic" idx="1" hasCustomPrompt="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B36935-9FDA-46A9-BE08-659393907355}" type="datetimeFigureOut">
              <a:rPr lang="it-IT" smtClean="0"/>
              <a:pPr/>
              <a:t>01/08/2017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641BB5-3E83-4983-BCB4-12FCD055949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User\Desktop\Cassisa%204P.E\My%20Movie.mp4" TargetMode="External"/><Relationship Id="rId1" Type="http://schemas.microsoft.com/office/2007/relationships/media" Target="file:///C:\Users\User\Desktop\Cassisa%204P.E\My%20Movie.mp4"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IMG-20170410-WA0008.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sp>
        <p:nvSpPr>
          <p:cNvPr id="5" name="CasellaDiTesto 4"/>
          <p:cNvSpPr txBox="1"/>
          <p:nvPr/>
        </p:nvSpPr>
        <p:spPr>
          <a:xfrm>
            <a:off x="3428992" y="214290"/>
            <a:ext cx="5286412" cy="1107996"/>
          </a:xfrm>
          <a:prstGeom prst="rect">
            <a:avLst/>
          </a:prstGeom>
          <a:noFill/>
        </p:spPr>
        <p:txBody>
          <a:bodyPr wrap="square" rtlCol="0">
            <a:spAutoFit/>
          </a:bodyPr>
          <a:lstStyle/>
          <a:p>
            <a:r>
              <a:rPr lang="it-IT" sz="6600" b="1" dirty="0" smtClean="0">
                <a:latin typeface="Edwardian Script ITC" panose="030303020407070D0804" pitchFamily="66" charset="0"/>
              </a:rPr>
              <a:t>UDA   4PE </a:t>
            </a:r>
            <a:endParaRPr lang="it-IT" sz="6600" b="1" dirty="0">
              <a:latin typeface="Edwardian Script ITC" panose="030303020407070D0804" pitchFamily="66" charset="0"/>
            </a:endParaRPr>
          </a:p>
        </p:txBody>
      </p:sp>
      <p:sp>
        <p:nvSpPr>
          <p:cNvPr id="6" name="CasellaDiTesto 5"/>
          <p:cNvSpPr txBox="1"/>
          <p:nvPr/>
        </p:nvSpPr>
        <p:spPr>
          <a:xfrm>
            <a:off x="3643306" y="5572140"/>
            <a:ext cx="5214974" cy="1107996"/>
          </a:xfrm>
          <a:prstGeom prst="rect">
            <a:avLst/>
          </a:prstGeom>
          <a:noFill/>
        </p:spPr>
        <p:txBody>
          <a:bodyPr wrap="square" rtlCol="0">
            <a:spAutoFit/>
          </a:bodyPr>
          <a:lstStyle/>
          <a:p>
            <a:r>
              <a:rPr lang="it-IT" dirty="0" smtClean="0"/>
              <a:t>‘</a:t>
            </a:r>
            <a:r>
              <a:rPr lang="it-IT" sz="6600" b="1" dirty="0" smtClean="0">
                <a:latin typeface="Edwardian Script ITC" panose="030303020407070D0804" pitchFamily="66" charset="0"/>
              </a:rPr>
              <a:t>’Sorrisi di Venere’’</a:t>
            </a:r>
            <a:endParaRPr lang="it-IT" sz="6600" b="1" dirty="0">
              <a:latin typeface="Edwardian Script ITC" panose="030303020407070D0804" pitchFamily="66" charset="0"/>
            </a:endParaRPr>
          </a:p>
        </p:txBody>
      </p:sp>
      <p:sp>
        <p:nvSpPr>
          <p:cNvPr id="7" name="CasellaDiTesto 6"/>
          <p:cNvSpPr txBox="1"/>
          <p:nvPr/>
        </p:nvSpPr>
        <p:spPr>
          <a:xfrm>
            <a:off x="285720" y="5572140"/>
            <a:ext cx="3214710" cy="1323439"/>
          </a:xfrm>
          <a:prstGeom prst="rect">
            <a:avLst/>
          </a:prstGeom>
          <a:noFill/>
        </p:spPr>
        <p:txBody>
          <a:bodyPr wrap="square" rtlCol="0">
            <a:spAutoFit/>
          </a:bodyPr>
          <a:lstStyle/>
          <a:p>
            <a:r>
              <a:rPr lang="it-IT" sz="4000" b="1" dirty="0" smtClean="0">
                <a:latin typeface="Edwardian Script ITC" panose="030303020407070D0804" pitchFamily="66" charset="0"/>
              </a:rPr>
              <a:t>Realizzato da: </a:t>
            </a:r>
            <a:r>
              <a:rPr lang="it-IT" sz="4000" b="1" dirty="0" err="1" smtClean="0">
                <a:latin typeface="Edwardian Script ITC" panose="030303020407070D0804" pitchFamily="66" charset="0"/>
              </a:rPr>
              <a:t>Chocolate</a:t>
            </a:r>
            <a:r>
              <a:rPr lang="it-IT" sz="4000" b="1" dirty="0" smtClean="0">
                <a:latin typeface="Edwardian Script ITC" panose="030303020407070D0804" pitchFamily="66" charset="0"/>
              </a:rPr>
              <a:t> </a:t>
            </a:r>
            <a:r>
              <a:rPr lang="it-IT" sz="4000" b="1" dirty="0" err="1" smtClean="0">
                <a:latin typeface="Edwardian Script ITC" panose="030303020407070D0804" pitchFamily="66" charset="0"/>
              </a:rPr>
              <a:t>Dreams</a:t>
            </a:r>
            <a:r>
              <a:rPr lang="it-IT" sz="4000" b="1" dirty="0" smtClean="0">
                <a:latin typeface="Edwardian Script ITC" panose="030303020407070D0804" pitchFamily="66" charset="0"/>
              </a:rPr>
              <a:t> </a:t>
            </a:r>
            <a:endParaRPr lang="it-IT" sz="4000" b="1" dirty="0">
              <a:latin typeface="Edwardian Script ITC" panose="030303020407070D08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altLang="en-US" dirty="0"/>
              <a:t>Microorganismi nelle confetture.</a:t>
            </a:r>
          </a:p>
        </p:txBody>
      </p:sp>
      <p:sp>
        <p:nvSpPr>
          <p:cNvPr id="3" name="Content Placeholder 2"/>
          <p:cNvSpPr>
            <a:spLocks noGrp="1"/>
          </p:cNvSpPr>
          <p:nvPr>
            <p:ph idx="1"/>
          </p:nvPr>
        </p:nvSpPr>
        <p:spPr/>
        <p:txBody>
          <a:bodyPr>
            <a:normAutofit/>
          </a:bodyPr>
          <a:lstStyle/>
          <a:p>
            <a:pPr marL="0" indent="0">
              <a:buNone/>
            </a:pPr>
            <a:r>
              <a:rPr lang="it-IT" i="1" dirty="0" smtClean="0">
                <a:solidFill>
                  <a:schemeClr val="tx1">
                    <a:lumMod val="95000"/>
                    <a:lumOff val="5000"/>
                  </a:schemeClr>
                </a:solidFill>
                <a:latin typeface="Century Gothic" panose="020B0502020202020204" charset="0"/>
                <a:sym typeface="+mn-ea"/>
              </a:rPr>
              <a:t>Nelle marmellate, l’alto contenuto di zucchero,il basso contenuto di acqua libera e il pH acido sono ostacoli per la proliferazione dei microrganismi. L’unica complicazione può essere </a:t>
            </a:r>
            <a:r>
              <a:rPr lang="it-IT" i="1" smtClean="0">
                <a:solidFill>
                  <a:schemeClr val="tx1">
                    <a:lumMod val="95000"/>
                    <a:lumOff val="5000"/>
                  </a:schemeClr>
                </a:solidFill>
                <a:latin typeface="Century Gothic" panose="020B0502020202020204" charset="0"/>
                <a:sym typeface="+mn-ea"/>
              </a:rPr>
              <a:t>la presenza di </a:t>
            </a:r>
            <a:r>
              <a:rPr lang="it-IT" b="1" i="1" dirty="0" smtClean="0">
                <a:solidFill>
                  <a:schemeClr val="tx1">
                    <a:lumMod val="95000"/>
                    <a:lumOff val="5000"/>
                  </a:schemeClr>
                </a:solidFill>
                <a:latin typeface="Century Gothic" panose="020B0502020202020204" charset="0"/>
                <a:sym typeface="+mn-ea"/>
              </a:rPr>
              <a:t>micotossine</a:t>
            </a:r>
            <a:r>
              <a:rPr lang="it-IT" i="1" dirty="0" smtClean="0">
                <a:solidFill>
                  <a:schemeClr val="tx1">
                    <a:lumMod val="95000"/>
                    <a:lumOff val="5000"/>
                  </a:schemeClr>
                </a:solidFill>
                <a:latin typeface="Century Gothic" panose="020B0502020202020204" charset="0"/>
                <a:sym typeface="+mn-ea"/>
              </a:rPr>
              <a:t>, specialmente di </a:t>
            </a:r>
            <a:r>
              <a:rPr lang="it-IT" b="1" i="1" dirty="0" err="1" smtClean="0">
                <a:solidFill>
                  <a:schemeClr val="tx1">
                    <a:lumMod val="95000"/>
                    <a:lumOff val="5000"/>
                  </a:schemeClr>
                </a:solidFill>
                <a:latin typeface="Century Gothic" panose="020B0502020202020204" charset="0"/>
                <a:sym typeface="+mn-ea"/>
              </a:rPr>
              <a:t>patulina</a:t>
            </a:r>
            <a:r>
              <a:rPr lang="it-IT" b="1" i="1" dirty="0" smtClean="0">
                <a:solidFill>
                  <a:schemeClr val="tx1">
                    <a:lumMod val="95000"/>
                    <a:lumOff val="5000"/>
                  </a:schemeClr>
                </a:solidFill>
                <a:latin typeface="Century Gothic" panose="020B0502020202020204" charset="0"/>
                <a:sym typeface="+mn-ea"/>
              </a:rPr>
              <a:t>.</a:t>
            </a:r>
            <a:r>
              <a:rPr lang="it-IT" i="1" dirty="0" smtClean="0">
                <a:solidFill>
                  <a:schemeClr val="tx1">
                    <a:lumMod val="95000"/>
                    <a:lumOff val="5000"/>
                  </a:schemeClr>
                </a:solidFill>
                <a:latin typeface="Century Gothic" panose="020B0502020202020204" charset="0"/>
                <a:sym typeface="+mn-ea"/>
              </a:rPr>
              <a:t> La </a:t>
            </a:r>
            <a:r>
              <a:rPr lang="it-IT" i="1" dirty="0" err="1" smtClean="0">
                <a:solidFill>
                  <a:schemeClr val="tx1">
                    <a:lumMod val="95000"/>
                    <a:lumOff val="5000"/>
                  </a:schemeClr>
                </a:solidFill>
                <a:latin typeface="Century Gothic" panose="020B0502020202020204" charset="0"/>
                <a:sym typeface="+mn-ea"/>
              </a:rPr>
              <a:t>patulina</a:t>
            </a:r>
            <a:r>
              <a:rPr lang="it-IT" i="1" dirty="0" smtClean="0">
                <a:solidFill>
                  <a:schemeClr val="tx1">
                    <a:lumMod val="95000"/>
                    <a:lumOff val="5000"/>
                  </a:schemeClr>
                </a:solidFill>
                <a:latin typeface="Century Gothic" panose="020B0502020202020204" charset="0"/>
                <a:sym typeface="+mn-ea"/>
              </a:rPr>
              <a:t> è stabile in ambiente acido e resiste alla temperatura di 80° per 10-20 minuti, per tanto riveste un’importanza particolare nelle conserve senza zucchero. </a:t>
            </a:r>
            <a:endParaRPr lang="en-US" i="1">
              <a:latin typeface="Century Gothic" panose="020B0502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229600" cy="4389120"/>
          </a:xfrm>
        </p:spPr>
        <p:txBody>
          <a:bodyPr/>
          <a:lstStyle/>
          <a:p>
            <a:pPr marL="0" indent="0">
              <a:buNone/>
            </a:pPr>
            <a:r>
              <a:rPr lang="it-IT" i="1" dirty="0" smtClean="0">
                <a:solidFill>
                  <a:schemeClr val="tx1">
                    <a:lumMod val="95000"/>
                    <a:lumOff val="5000"/>
                  </a:schemeClr>
                </a:solidFill>
                <a:latin typeface="Century Gothic" panose="020B0502020202020204" charset="0"/>
                <a:sym typeface="+mn-ea"/>
              </a:rPr>
              <a:t>L’anidride solforosa, comunemente utilizzata come antiossidante nell’industria alimentare,causa una rapida degradazione della </a:t>
            </a:r>
            <a:r>
              <a:rPr lang="it-IT" i="1" dirty="0" err="1" smtClean="0">
                <a:solidFill>
                  <a:schemeClr val="tx1">
                    <a:lumMod val="95000"/>
                    <a:lumOff val="5000"/>
                  </a:schemeClr>
                </a:solidFill>
                <a:latin typeface="Century Gothic" panose="020B0502020202020204" charset="0"/>
                <a:sym typeface="+mn-ea"/>
              </a:rPr>
              <a:t>patulina</a:t>
            </a:r>
            <a:r>
              <a:rPr lang="it-IT" i="1" dirty="0" smtClean="0">
                <a:solidFill>
                  <a:schemeClr val="tx1">
                    <a:lumMod val="95000"/>
                    <a:lumOff val="5000"/>
                  </a:schemeClr>
                </a:solidFill>
                <a:latin typeface="Century Gothic" panose="020B0502020202020204" charset="0"/>
                <a:sym typeface="+mn-ea"/>
              </a:rPr>
              <a:t> eventualmente presente nell’alimento.(lo stoccaggio dei prodotti confezionati in ambienti freddi inibisce la prolificazione della micotossina</a:t>
            </a:r>
            <a:endParaRPr lang="it-IT" i="1" dirty="0" smtClean="0">
              <a:solidFill>
                <a:schemeClr val="tx1">
                  <a:lumMod val="95000"/>
                  <a:lumOff val="5000"/>
                </a:schemeClr>
              </a:solidFill>
              <a:latin typeface="Century Gothic" panose="020B0502020202020204" charset="0"/>
            </a:endParaRPr>
          </a:p>
          <a:p>
            <a:endParaRPr lang="en-US" i="1" dirty="0"/>
          </a:p>
          <a:p>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229600" cy="1143000"/>
          </a:xfrm>
        </p:spPr>
        <p:txBody>
          <a:bodyPr/>
          <a:lstStyle/>
          <a:p>
            <a:pPr algn="ctr"/>
            <a:r>
              <a:rPr lang="it-IT" dirty="0" smtClean="0"/>
              <a:t>La Scienza del cioccolato</a:t>
            </a:r>
            <a:endParaRPr lang="it-IT" dirty="0"/>
          </a:p>
        </p:txBody>
      </p:sp>
      <p:sp>
        <p:nvSpPr>
          <p:cNvPr id="3" name="Segnaposto contenuto 2"/>
          <p:cNvSpPr>
            <a:spLocks noGrp="1"/>
          </p:cNvSpPr>
          <p:nvPr>
            <p:ph idx="1"/>
          </p:nvPr>
        </p:nvSpPr>
        <p:spPr>
          <a:xfrm>
            <a:off x="428596" y="1500174"/>
            <a:ext cx="8229600" cy="4389120"/>
          </a:xfrm>
        </p:spPr>
        <p:txBody>
          <a:bodyPr>
            <a:normAutofit fontScale="92500"/>
          </a:bodyPr>
          <a:lstStyle/>
          <a:p>
            <a:pPr algn="ctr">
              <a:buNone/>
            </a:pPr>
            <a:r>
              <a:rPr lang="it-IT" dirty="0" smtClean="0"/>
              <a:t>    </a:t>
            </a:r>
            <a:r>
              <a:rPr lang="it-IT" dirty="0" smtClean="0">
                <a:latin typeface="Century Gothic" pitchFamily="34" charset="0"/>
              </a:rPr>
              <a:t>Il cioccolato è una sospensione di particelle solide finissime di zucchero e cacao disperse in una fase continua semisolida di grassi:”burro di cacao”.</a:t>
            </a:r>
          </a:p>
          <a:p>
            <a:pPr algn="ctr">
              <a:buNone/>
            </a:pPr>
            <a:endParaRPr lang="it-IT" dirty="0" smtClean="0">
              <a:latin typeface="Century Gothic" pitchFamily="34" charset="0"/>
            </a:endParaRPr>
          </a:p>
          <a:p>
            <a:pPr algn="ctr">
              <a:buNone/>
            </a:pPr>
            <a:r>
              <a:rPr lang="it-IT" dirty="0" smtClean="0">
                <a:latin typeface="Century Gothic" pitchFamily="34" charset="0"/>
              </a:rPr>
              <a:t>Lo zucchero è una molecola che ama l’acqua e odia i grassi. Non avendo la minima voglia di sciogliersi nel burro di cacao,ha bisogno di essere ricoperto da molecole che lo aiutino a mescolarsi coi grassi:serve un emulsionante. E’ questa la funzione della lecitina di soia nel cioccolato.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14546" y="571480"/>
            <a:ext cx="6286544" cy="830997"/>
          </a:xfrm>
          <a:prstGeom prst="rect">
            <a:avLst/>
          </a:prstGeom>
          <a:noFill/>
        </p:spPr>
        <p:txBody>
          <a:bodyPr wrap="square" rtlCol="0">
            <a:spAutoFit/>
          </a:bodyPr>
          <a:lstStyle/>
          <a:p>
            <a:r>
              <a:rPr lang="it-IT" sz="4800" dirty="0" smtClean="0">
                <a:solidFill>
                  <a:schemeClr val="tx2"/>
                </a:solidFill>
                <a:latin typeface="+mj-lt"/>
              </a:rPr>
              <a:t>Chimica e grassi</a:t>
            </a:r>
            <a:endParaRPr lang="it-IT" sz="4800" dirty="0">
              <a:solidFill>
                <a:schemeClr val="tx2"/>
              </a:solidFill>
              <a:latin typeface="+mj-lt"/>
            </a:endParaRPr>
          </a:p>
        </p:txBody>
      </p:sp>
      <p:sp>
        <p:nvSpPr>
          <p:cNvPr id="3" name="CasellaDiTesto 2"/>
          <p:cNvSpPr txBox="1"/>
          <p:nvPr/>
        </p:nvSpPr>
        <p:spPr>
          <a:xfrm>
            <a:off x="357158" y="1357298"/>
            <a:ext cx="8429684" cy="5016758"/>
          </a:xfrm>
          <a:prstGeom prst="rect">
            <a:avLst/>
          </a:prstGeom>
          <a:noFill/>
        </p:spPr>
        <p:txBody>
          <a:bodyPr wrap="square" rtlCol="0">
            <a:spAutoFit/>
          </a:bodyPr>
          <a:lstStyle/>
          <a:p>
            <a:r>
              <a:rPr lang="it-IT" sz="2000" dirty="0" smtClean="0">
                <a:latin typeface="Century Gothic" pitchFamily="34" charset="0"/>
              </a:rPr>
              <a:t>Il piacere di gustare un buon cioccolato è in parte determinato dalla sua composizione chimica e in parte dalla sua struttura fisica.</a:t>
            </a:r>
          </a:p>
          <a:p>
            <a:r>
              <a:rPr lang="it-IT" sz="2000" dirty="0" smtClean="0">
                <a:latin typeface="Century Gothic" pitchFamily="34" charset="0"/>
              </a:rPr>
              <a:t>Le proprietà fisiche del cioccolato dipendono principalmente dalla composizione dei suoi grassi:una miscela di trigliceridi composti quasi esclusivamente da acido palmitico,stearico e oleico.</a:t>
            </a:r>
          </a:p>
          <a:p>
            <a:endParaRPr lang="it-IT" sz="2000" dirty="0" smtClean="0">
              <a:latin typeface="Century Gothic" pitchFamily="34" charset="0"/>
            </a:endParaRPr>
          </a:p>
          <a:p>
            <a:endParaRPr lang="it-IT" sz="2000" dirty="0" smtClean="0">
              <a:latin typeface="Century Gothic" pitchFamily="34" charset="0"/>
            </a:endParaRPr>
          </a:p>
          <a:p>
            <a:r>
              <a:rPr lang="it-IT" sz="2000" dirty="0" smtClean="0">
                <a:latin typeface="Century Gothic" pitchFamily="34" charset="0"/>
              </a:rPr>
              <a:t>Una caratteristica importante dal punto di vista chimico del cioccolato è il polimorfismo del burro di cacao contenuto nel cioccolato. Infatti(il burro di cacao)può cristallizzare  in sei strutture differenti,ma solo una,chiamata forma V,è quella che fornisce al cioccolato la lucentezza,la rigidità e la capacità di sciogliersi letteralmente in bocca avendo una temperatura di fusione poco inferiore a quella corporea. Le sei forme cristalline prendono il nome di fasi.</a:t>
            </a:r>
            <a:endParaRPr lang="it-IT" sz="2000" dirty="0">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785794"/>
            <a:ext cx="9144000" cy="6123624"/>
          </a:xfrm>
          <a:prstGeom prst="rect">
            <a:avLst/>
          </a:prstGeom>
          <a:noFill/>
        </p:spPr>
        <p:txBody>
          <a:bodyPr wrap="square" rtlCol="0">
            <a:spAutoFit/>
          </a:bodyPr>
          <a:lstStyle/>
          <a:p>
            <a:r>
              <a:rPr lang="it-IT" dirty="0" smtClean="0">
                <a:latin typeface="Century Gothic" pitchFamily="34" charset="0"/>
              </a:rPr>
              <a:t>Fase I, </a:t>
            </a:r>
            <a:r>
              <a:rPr lang="it-IT" dirty="0" err="1" smtClean="0">
                <a:latin typeface="Century Gothic" pitchFamily="34" charset="0"/>
              </a:rPr>
              <a:t>II</a:t>
            </a:r>
            <a:r>
              <a:rPr lang="it-IT" dirty="0" smtClean="0">
                <a:latin typeface="Century Gothic" pitchFamily="34" charset="0"/>
              </a:rPr>
              <a:t> e </a:t>
            </a:r>
            <a:r>
              <a:rPr lang="it-IT" dirty="0" err="1" smtClean="0">
                <a:latin typeface="Century Gothic" pitchFamily="34" charset="0"/>
              </a:rPr>
              <a:t>III</a:t>
            </a:r>
            <a:endParaRPr lang="it-IT" dirty="0" smtClean="0">
              <a:latin typeface="Century Gothic" pitchFamily="34" charset="0"/>
            </a:endParaRPr>
          </a:p>
          <a:p>
            <a:r>
              <a:rPr lang="it-IT" dirty="0" smtClean="0">
                <a:latin typeface="Century Gothic" pitchFamily="34" charset="0"/>
              </a:rPr>
              <a:t>Raffreddando rapidamente del cioccolato fuso si forma la fase I,con un punto di fusione medio di 17°C,che si trasforma rapidamente nelle fasi II e III,che fondono attorno ai 25°C. Queste sono tutte forme indesiderate perché rimangono opache,poco rigide e appena le tocchiamo ci impiastrano le mani a causa del loro basso punto di fusione.</a:t>
            </a:r>
          </a:p>
          <a:p>
            <a:endParaRPr lang="it-IT" dirty="0" smtClean="0">
              <a:latin typeface="Century Gothic" pitchFamily="34" charset="0"/>
            </a:endParaRPr>
          </a:p>
          <a:p>
            <a:r>
              <a:rPr lang="it-IT" dirty="0" smtClean="0">
                <a:latin typeface="Century Gothic" pitchFamily="34" charset="0"/>
              </a:rPr>
              <a:t>Fase IV e V</a:t>
            </a:r>
          </a:p>
          <a:p>
            <a:r>
              <a:rPr lang="it-IT" dirty="0" smtClean="0">
                <a:latin typeface="Century Gothic" pitchFamily="34" charset="0"/>
              </a:rPr>
              <a:t>Lasciando raffreddare il cioccolato fuso a temperatura ambiente si ottiene una miscela di cristalli della fase </a:t>
            </a:r>
            <a:r>
              <a:rPr lang="it-IT" sz="1900" dirty="0" smtClean="0">
                <a:latin typeface="Century Gothic" pitchFamily="34" charset="0"/>
              </a:rPr>
              <a:t>IV,che</a:t>
            </a:r>
            <a:r>
              <a:rPr lang="it-IT" dirty="0" smtClean="0">
                <a:latin typeface="Century Gothic" pitchFamily="34" charset="0"/>
              </a:rPr>
              <a:t> fonde attorno a 27°C, e della forma V,che fonde  circa a 33°C. Tuttavia è solamente la forma V che interessa in pasticceria:si scioglie in bocca,è lucida e ha una buona rigidità.</a:t>
            </a:r>
          </a:p>
          <a:p>
            <a:endParaRPr lang="it-IT" dirty="0" smtClean="0">
              <a:latin typeface="Century Gothic" pitchFamily="34" charset="0"/>
            </a:endParaRPr>
          </a:p>
          <a:p>
            <a:r>
              <a:rPr lang="it-IT" dirty="0" smtClean="0">
                <a:latin typeface="Century Gothic" pitchFamily="34" charset="0"/>
              </a:rPr>
              <a:t>Fase </a:t>
            </a:r>
            <a:r>
              <a:rPr lang="it-IT" dirty="0" err="1" smtClean="0">
                <a:latin typeface="Century Gothic" pitchFamily="34" charset="0"/>
              </a:rPr>
              <a:t>VI</a:t>
            </a:r>
            <a:endParaRPr lang="it-IT" dirty="0" smtClean="0">
              <a:latin typeface="Century Gothic" pitchFamily="34" charset="0"/>
            </a:endParaRPr>
          </a:p>
          <a:p>
            <a:r>
              <a:rPr lang="it-IT" dirty="0" smtClean="0">
                <a:latin typeface="Century Gothic" pitchFamily="34" charset="0"/>
              </a:rPr>
              <a:t>La fase </a:t>
            </a:r>
            <a:r>
              <a:rPr lang="it-IT" dirty="0" err="1" smtClean="0">
                <a:latin typeface="Century Gothic" pitchFamily="34" charset="0"/>
              </a:rPr>
              <a:t>VI</a:t>
            </a:r>
            <a:r>
              <a:rPr lang="it-IT" dirty="0" smtClean="0">
                <a:latin typeface="Century Gothic" pitchFamily="34" charset="0"/>
              </a:rPr>
              <a:t> è quella </a:t>
            </a:r>
            <a:r>
              <a:rPr lang="it-IT" dirty="0" err="1" smtClean="0">
                <a:latin typeface="Century Gothic" pitchFamily="34" charset="0"/>
              </a:rPr>
              <a:t>termodinamicamente</a:t>
            </a:r>
            <a:r>
              <a:rPr lang="it-IT" dirty="0" smtClean="0">
                <a:latin typeface="Century Gothic" pitchFamily="34" charset="0"/>
              </a:rPr>
              <a:t> più stabile a temperatura ambiente,ma non è quella con le proprietà che desideriamo il cioccolato abbia. Anche il cioccolato temperato nel modo migliore,presto o tardi,si trasforma  nella fase </a:t>
            </a:r>
            <a:r>
              <a:rPr lang="it-IT" dirty="0" err="1" smtClean="0">
                <a:latin typeface="Century Gothic" pitchFamily="34" charset="0"/>
              </a:rPr>
              <a:t>VI</a:t>
            </a:r>
            <a:r>
              <a:rPr lang="it-IT" dirty="0" smtClean="0">
                <a:latin typeface="Century Gothic" pitchFamily="34" charset="0"/>
              </a:rPr>
              <a:t>. Questa trasformazione è spesso accompagnata </a:t>
            </a:r>
            <a:r>
              <a:rPr lang="it-IT" sz="1900" dirty="0" smtClean="0">
                <a:latin typeface="Century Gothic" pitchFamily="34" charset="0"/>
              </a:rPr>
              <a:t>dalla</a:t>
            </a:r>
            <a:r>
              <a:rPr lang="it-IT" dirty="0" smtClean="0">
                <a:latin typeface="Century Gothic" pitchFamily="34" charset="0"/>
              </a:rPr>
              <a:t> formazione di una patina biancastra indesiderata sulla superficie del cioccolato:è burro di cacao libero.</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5918" y="642918"/>
            <a:ext cx="8229600" cy="1143000"/>
          </a:xfrm>
        </p:spPr>
        <p:txBody>
          <a:bodyPr/>
          <a:lstStyle/>
          <a:p>
            <a:r>
              <a:rPr lang="it-IT" dirty="0"/>
              <a:t>Dolci </a:t>
            </a:r>
            <a:r>
              <a:rPr lang="it-IT" dirty="0" smtClean="0"/>
              <a:t>conventuali</a:t>
            </a:r>
            <a:endParaRPr lang="it-IT" dirty="0"/>
          </a:p>
        </p:txBody>
      </p:sp>
      <p:sp>
        <p:nvSpPr>
          <p:cNvPr id="3" name="Segnaposto contenuto 2"/>
          <p:cNvSpPr>
            <a:spLocks noGrp="1"/>
          </p:cNvSpPr>
          <p:nvPr>
            <p:ph idx="1"/>
          </p:nvPr>
        </p:nvSpPr>
        <p:spPr/>
        <p:txBody>
          <a:bodyPr>
            <a:normAutofit fontScale="90000" lnSpcReduction="10000"/>
          </a:bodyPr>
          <a:lstStyle/>
          <a:p>
            <a:pPr marL="0" indent="0">
              <a:buNone/>
            </a:pPr>
            <a:r>
              <a:rPr lang="it-IT" i="1" dirty="0" smtClean="0">
                <a:latin typeface="Century Gothic" panose="020B0502020202020204" charset="0"/>
              </a:rPr>
              <a:t>Una delle risorse più antiche e preziose della gastronomia siciliana è la </a:t>
            </a:r>
            <a:r>
              <a:rPr lang="it-IT" b="1" i="1" dirty="0" smtClean="0">
                <a:latin typeface="Century Gothic" panose="020B0502020202020204" charset="0"/>
              </a:rPr>
              <a:t>pasticceria conventuale</a:t>
            </a:r>
            <a:r>
              <a:rPr lang="it-IT" i="1" dirty="0" smtClean="0">
                <a:latin typeface="Century Gothic" panose="020B0502020202020204" charset="0"/>
              </a:rPr>
              <a:t>, costituita da quella serie di ricette antichissime, risalenti al periodo arabo e poi perfezionate nei monasteri da pochissime monache, soprattutto al tempo degli Spagnoli. Anche Giuseppe </a:t>
            </a:r>
            <a:r>
              <a:rPr lang="it-IT" i="1" dirty="0" err="1" smtClean="0">
                <a:latin typeface="Century Gothic" panose="020B0502020202020204" charset="0"/>
              </a:rPr>
              <a:t>Tomasi</a:t>
            </a:r>
            <a:r>
              <a:rPr lang="it-IT" i="1" dirty="0" smtClean="0">
                <a:latin typeface="Century Gothic" panose="020B0502020202020204" charset="0"/>
              </a:rPr>
              <a:t> di Lampedusa rende omaggio ai biscotti ricci delle benedettine, fatti da mandorle e zucchero, secondo  una ricetta del 1680,  nel suo Gattopardo, dove si legge:</a:t>
            </a:r>
          </a:p>
          <a:p>
            <a:pPr marL="0" indent="0">
              <a:buNone/>
            </a:pPr>
            <a:r>
              <a:rPr lang="it-IT" i="1" dirty="0" smtClean="0">
                <a:latin typeface="Century Gothic" panose="020B0502020202020204" charset="0"/>
              </a:rPr>
              <a:t>    ''Al Principe piacevano i mandorlati che le monache confezionavano su ricette centenarie ''</a:t>
            </a:r>
          </a:p>
          <a:p>
            <a:pPr marL="0" indent="0">
              <a:buNone/>
            </a:pPr>
            <a:r>
              <a:rPr lang="it-IT" i="1" dirty="0" smtClean="0">
                <a:latin typeface="Century Gothic" panose="020B0502020202020204" charset="0"/>
              </a:rPr>
              <a:t/>
            </a:r>
            <a:br>
              <a:rPr lang="it-IT" i="1" dirty="0" smtClean="0">
                <a:latin typeface="Century Gothic" panose="020B0502020202020204" charset="0"/>
              </a:rPr>
            </a:br>
            <a:endParaRPr lang="it-IT" i="1" dirty="0" smtClean="0">
              <a:latin typeface="Century Gothic" panose="020B0502020202020204" charset="0"/>
            </a:endParaRPr>
          </a:p>
          <a:p>
            <a:endParaRPr lang="it-IT" dirty="0">
              <a:latin typeface="Century Gothic" panose="020B0502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835" y="1148715"/>
            <a:ext cx="8369935" cy="5175885"/>
          </a:xfrm>
        </p:spPr>
        <p:txBody>
          <a:bodyPr>
            <a:normAutofit fontScale="97500"/>
          </a:bodyPr>
          <a:lstStyle/>
          <a:p>
            <a:pPr marL="0" indent="0">
              <a:buNone/>
            </a:pPr>
            <a:r>
              <a:rPr lang="it-IT" i="1" dirty="0" smtClean="0">
                <a:latin typeface="Century Gothic" panose="020B0502020202020204" charset="0"/>
                <a:sym typeface="+mn-ea"/>
              </a:rPr>
              <a:t>Ma è ad Erice che la tradizione dei dolci monacali vanta le maggiori testimonianze. Nella cittadina medievale che dall’alto domina Trapani, i conventi hanno chiuso i battenti nel 1964; sono rimaste le pasticcerie locali ad ereditarne le ricette. Nei laboratori che animano di odori le venule lastricate dell’antico borgo, le ultime apprendiste delle suore cesellano le decorazioni floreali che impreziosiscono la glassa dei dolci di riposto, delicati bauletti con conserva di cedro. Monacali sono pure i bocconcini di mandorla, gli amaretti, i frutti di </a:t>
            </a:r>
            <a:r>
              <a:rPr lang="it-IT" i="1" dirty="0" err="1" smtClean="0">
                <a:latin typeface="Century Gothic" panose="020B0502020202020204" charset="0"/>
                <a:sym typeface="+mn-ea"/>
              </a:rPr>
              <a:t>Martorana</a:t>
            </a:r>
            <a:r>
              <a:rPr lang="it-IT" i="1" dirty="0" smtClean="0">
                <a:latin typeface="Century Gothic" panose="020B0502020202020204" charset="0"/>
                <a:sym typeface="+mn-ea"/>
              </a:rPr>
              <a:t>, i quaresimali, i </a:t>
            </a:r>
            <a:r>
              <a:rPr lang="it-IT" i="1" dirty="0" err="1" smtClean="0">
                <a:latin typeface="Century Gothic" panose="020B0502020202020204" charset="0"/>
                <a:sym typeface="+mn-ea"/>
              </a:rPr>
              <a:t>mustazzoli</a:t>
            </a:r>
            <a:r>
              <a:rPr lang="it-IT" i="1" dirty="0" smtClean="0">
                <a:latin typeface="Century Gothic" panose="020B0502020202020204" charset="0"/>
                <a:sym typeface="+mn-ea"/>
              </a:rPr>
              <a:t>: una nebbia antica che sa di cannella, mandorle e chiodi di garofano.</a:t>
            </a:r>
            <a:endParaRPr lang="en-US" i="1">
              <a:latin typeface="Century Gothic" panose="020B0502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170" y="909320"/>
            <a:ext cx="8538845" cy="5358130"/>
          </a:xfrm>
        </p:spPr>
        <p:txBody>
          <a:bodyPr>
            <a:noAutofit/>
          </a:bodyPr>
          <a:lstStyle/>
          <a:p>
            <a:pPr marL="0" indent="0">
              <a:buNone/>
            </a:pPr>
            <a:r>
              <a:rPr lang="it-IT" altLang="en-US" sz="4000" i="1" dirty="0">
                <a:ln w="12700">
                  <a:solidFill>
                    <a:schemeClr val="tx2">
                      <a:lumMod val="75000"/>
                    </a:schemeClr>
                  </a:solidFill>
                  <a:prstDash val="solid"/>
                </a:ln>
                <a:effectLst>
                  <a:outerShdw dist="38100" dir="2640000" algn="bl" rotWithShape="0">
                    <a:schemeClr val="tx2">
                      <a:lumMod val="75000"/>
                    </a:schemeClr>
                  </a:outerShdw>
                </a:effectLst>
                <a:latin typeface="Century Gothic" panose="020B0502020202020204" charset="0"/>
              </a:rPr>
              <a:t>''Oggi un gruppo di giovani ispirandosi alle antiche ricette </a:t>
            </a:r>
            <a:r>
              <a:rPr lang="it-IT" altLang="en-US" sz="4000" i="1" dirty="0" err="1">
                <a:ln w="12700">
                  <a:solidFill>
                    <a:schemeClr val="tx2">
                      <a:lumMod val="75000"/>
                    </a:schemeClr>
                  </a:solidFill>
                  <a:prstDash val="solid"/>
                </a:ln>
                <a:effectLst>
                  <a:outerShdw dist="38100" dir="2640000" algn="bl" rotWithShape="0">
                    <a:schemeClr val="tx2">
                      <a:lumMod val="75000"/>
                    </a:schemeClr>
                  </a:outerShdw>
                </a:effectLst>
                <a:latin typeface="Century Gothic" panose="020B0502020202020204" charset="0"/>
              </a:rPr>
              <a:t>ericine</a:t>
            </a:r>
            <a:r>
              <a:rPr lang="it-IT" altLang="en-US" sz="4000" i="1" dirty="0">
                <a:ln w="12700">
                  <a:solidFill>
                    <a:schemeClr val="tx2">
                      <a:lumMod val="75000"/>
                    </a:schemeClr>
                  </a:solidFill>
                  <a:prstDash val="solid"/>
                </a:ln>
                <a:effectLst>
                  <a:outerShdw dist="38100" dir="2640000" algn="bl" rotWithShape="0">
                    <a:schemeClr val="tx2">
                      <a:lumMod val="75000"/>
                    </a:schemeClr>
                  </a:outerShdw>
                </a:effectLst>
                <a:latin typeface="Century Gothic" panose="020B0502020202020204" charset="0"/>
              </a:rPr>
              <a:t> conventuali ha ideato un nuovo prodotto dolciario utilizzando materie prime antichissime tipiche del territorio per valorizzare il contesto in cui si lavora''.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My Movie.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5437112" y="-819472"/>
            <a:ext cx="18288000" cy="10287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1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altLang="en-US"/>
              <a:t>Vendita.</a:t>
            </a:r>
          </a:p>
        </p:txBody>
      </p:sp>
      <p:sp>
        <p:nvSpPr>
          <p:cNvPr id="3" name="Content Placeholder 2"/>
          <p:cNvSpPr>
            <a:spLocks noGrp="1"/>
          </p:cNvSpPr>
          <p:nvPr>
            <p:ph idx="1"/>
          </p:nvPr>
        </p:nvSpPr>
        <p:spPr/>
        <p:txBody>
          <a:bodyPr>
            <a:normAutofit fontScale="57500" lnSpcReduction="20000"/>
          </a:bodyPr>
          <a:lstStyle/>
          <a:p>
            <a:pPr marL="0" indent="0">
              <a:buNone/>
            </a:pPr>
            <a:r>
              <a:rPr lang="it-IT" sz="4800" dirty="0" smtClean="0">
                <a:sym typeface="+mn-ea"/>
              </a:rPr>
              <a:t>Fazio. G. </a:t>
            </a:r>
            <a:r>
              <a:rPr lang="it-IT" sz="4800" dirty="0" err="1" smtClean="0">
                <a:sym typeface="+mn-ea"/>
              </a:rPr>
              <a:t>Scuderi, </a:t>
            </a:r>
            <a:r>
              <a:rPr lang="it-IT" sz="4800" dirty="0" smtClean="0">
                <a:sym typeface="+mn-ea"/>
              </a:rPr>
              <a:t>Monaco e  Stabile</a:t>
            </a:r>
          </a:p>
          <a:p>
            <a:endParaRPr lang="it-IT" dirty="0" smtClean="0">
              <a:sym typeface="+mn-ea"/>
            </a:endParaRPr>
          </a:p>
          <a:p>
            <a:endParaRPr lang="it-IT" dirty="0" smtClean="0">
              <a:sym typeface="+mn-ea"/>
            </a:endParaRPr>
          </a:p>
          <a:p>
            <a:endParaRPr lang="it-IT" dirty="0" smtClean="0">
              <a:sym typeface="+mn-ea"/>
            </a:endParaRPr>
          </a:p>
          <a:p>
            <a:r>
              <a:rPr lang="it-IT" sz="4800" dirty="0" smtClean="0">
                <a:sym typeface="+mn-ea"/>
              </a:rPr>
              <a:t>Autorizzazione per la realizzazione dell’area di vendita e della vendita.</a:t>
            </a:r>
            <a:endParaRPr lang="it-IT" sz="4800" dirty="0" smtClean="0"/>
          </a:p>
          <a:p>
            <a:endParaRPr lang="it-IT" sz="4800" dirty="0" smtClean="0"/>
          </a:p>
          <a:p>
            <a:r>
              <a:rPr lang="it-IT" sz="4800" dirty="0" smtClean="0">
                <a:sym typeface="+mn-ea"/>
              </a:rPr>
              <a:t>(Logistica)</a:t>
            </a:r>
            <a:endParaRPr lang="it-IT" sz="4800" dirty="0" smtClean="0"/>
          </a:p>
          <a:p>
            <a:r>
              <a:rPr lang="it-IT" sz="4800" dirty="0" smtClean="0">
                <a:sym typeface="+mn-ea"/>
              </a:rPr>
              <a:t>Dove? (Piazza, </a:t>
            </a:r>
            <a:r>
              <a:rPr lang="it-IT" sz="4800" dirty="0" err="1" smtClean="0">
                <a:sym typeface="+mn-ea"/>
              </a:rPr>
              <a:t>Balio</a:t>
            </a:r>
            <a:r>
              <a:rPr lang="it-IT" sz="4800" dirty="0" smtClean="0">
                <a:sym typeface="+mn-ea"/>
              </a:rPr>
              <a:t> </a:t>
            </a:r>
            <a:r>
              <a:rPr lang="it-IT" sz="4800" dirty="0" err="1" smtClean="0">
                <a:sym typeface="+mn-ea"/>
              </a:rPr>
              <a:t>ecc…</a:t>
            </a:r>
            <a:r>
              <a:rPr lang="it-IT" sz="4800" dirty="0" smtClean="0">
                <a:sym typeface="+mn-ea"/>
              </a:rPr>
              <a:t>)</a:t>
            </a:r>
            <a:endParaRPr lang="it-IT" sz="4800" dirty="0" smtClean="0"/>
          </a:p>
          <a:p>
            <a:r>
              <a:rPr lang="it-IT" sz="4800" dirty="0" smtClean="0">
                <a:sym typeface="+mn-ea"/>
              </a:rPr>
              <a:t>Come? (Chiosco, Banco, </a:t>
            </a:r>
            <a:r>
              <a:rPr lang="it-IT" sz="4800" dirty="0" err="1" smtClean="0">
                <a:sym typeface="+mn-ea"/>
              </a:rPr>
              <a:t>ecc…</a:t>
            </a:r>
            <a:r>
              <a:rPr lang="it-IT" sz="4800" dirty="0" smtClean="0">
                <a:sym typeface="+mn-ea"/>
              </a:rPr>
              <a:t>)</a:t>
            </a:r>
            <a:endParaRPr lang="it-IT" sz="4800" dirty="0" smtClean="0"/>
          </a:p>
          <a:p>
            <a:r>
              <a:rPr lang="it-IT" sz="4800" dirty="0" smtClean="0">
                <a:sym typeface="+mn-ea"/>
              </a:rPr>
              <a:t>Quando? (Orari, Giorni, Vendita)</a:t>
            </a:r>
            <a:endParaRPr lang="it-IT" sz="4800" dirty="0" smtClean="0"/>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6038" y="-167024"/>
            <a:ext cx="7829576" cy="1632798"/>
          </a:xfrm>
        </p:spPr>
        <p:txBody>
          <a:bodyPr>
            <a:normAutofit/>
          </a:bodyPr>
          <a:lstStyle/>
          <a:p>
            <a:r>
              <a:rPr lang="it-IT" dirty="0"/>
              <a:t>Come siamo arrivati fino a qui?</a:t>
            </a:r>
          </a:p>
        </p:txBody>
      </p:sp>
      <p:sp>
        <p:nvSpPr>
          <p:cNvPr id="3" name="Segnaposto contenuto 2"/>
          <p:cNvSpPr>
            <a:spLocks noGrp="1"/>
          </p:cNvSpPr>
          <p:nvPr>
            <p:ph idx="1"/>
          </p:nvPr>
        </p:nvSpPr>
        <p:spPr>
          <a:xfrm>
            <a:off x="285720" y="1357298"/>
            <a:ext cx="8229600" cy="4389120"/>
          </a:xfrm>
        </p:spPr>
        <p:txBody>
          <a:bodyPr>
            <a:normAutofit/>
          </a:bodyPr>
          <a:lstStyle/>
          <a:p>
            <a:pPr marL="0" indent="0">
              <a:buNone/>
            </a:pPr>
            <a:r>
              <a:rPr lang="it-IT" sz="3200" i="1" dirty="0" smtClean="0">
                <a:latin typeface="Century Gothic" panose="020B0502020202020204" charset="0"/>
              </a:rPr>
              <a:t>Ideazione del prodotto</a:t>
            </a:r>
          </a:p>
        </p:txBody>
      </p:sp>
      <p:pic>
        <p:nvPicPr>
          <p:cNvPr id="4" name="Immagine 3" descr="index.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00250"/>
            <a:ext cx="9144000" cy="4857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857232"/>
            <a:ext cx="8229600" cy="4389120"/>
          </a:xfrm>
        </p:spPr>
        <p:txBody>
          <a:bodyPr>
            <a:normAutofit lnSpcReduction="10000"/>
          </a:bodyPr>
          <a:lstStyle/>
          <a:p>
            <a:r>
              <a:rPr lang="it-IT" sz="4800" i="1" dirty="0" smtClean="0">
                <a:effectLst/>
                <a:latin typeface="Century Gothic" panose="020B0502020202020204" charset="0"/>
              </a:rPr>
              <a:t>Individuazione del prodotto da realizzare.</a:t>
            </a:r>
          </a:p>
          <a:p>
            <a:r>
              <a:rPr lang="it-IT" sz="4800" i="1" dirty="0" smtClean="0">
                <a:effectLst/>
                <a:latin typeface="Century Gothic" panose="020B0502020202020204" charset="0"/>
              </a:rPr>
              <a:t>Scelta materie prime e loro qualità </a:t>
            </a:r>
          </a:p>
          <a:p>
            <a:r>
              <a:rPr lang="it-IT" sz="4800" i="1" dirty="0" smtClean="0">
                <a:effectLst/>
                <a:latin typeface="Century Gothic" panose="020B0502020202020204" charset="0"/>
              </a:rPr>
              <a:t>Realizzazione del prodotto</a:t>
            </a:r>
            <a:r>
              <a:rPr lang="it-IT" sz="4800" dirty="0" smtClean="0">
                <a:effectLst/>
                <a:latin typeface="Comic Sans MS" panose="030F0702030302020204" pitchFamily="66" charset="0"/>
              </a:rPr>
              <a:t> </a:t>
            </a:r>
            <a:endParaRPr lang="it-IT" sz="4800" dirty="0">
              <a:effectLst/>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1142984"/>
            <a:ext cx="9001156" cy="5181616"/>
          </a:xfrm>
        </p:spPr>
        <p:txBody>
          <a:bodyPr>
            <a:normAutofit fontScale="92500" lnSpcReduction="10000"/>
          </a:bodyPr>
          <a:lstStyle/>
          <a:p>
            <a:pPr marL="0" indent="0">
              <a:buNone/>
            </a:pPr>
            <a:r>
              <a:rPr lang="it-IT" sz="2800" b="1" u="sng" dirty="0" smtClean="0">
                <a:ln/>
                <a:solidFill>
                  <a:schemeClr val="tx1"/>
                </a:solidFill>
                <a:effectLst>
                  <a:outerShdw blurRad="38100" dist="19050" dir="2700000" algn="tl" rotWithShape="0">
                    <a:schemeClr val="dk1">
                      <a:alpha val="40000"/>
                    </a:schemeClr>
                  </a:outerShdw>
                </a:effectLst>
              </a:rPr>
              <a:t>Obiettivi:</a:t>
            </a:r>
            <a:r>
              <a:rPr lang="it-IT" sz="2800" b="1" u="sng" dirty="0" smtClean="0">
                <a:solidFill>
                  <a:srgbClr val="C00000"/>
                </a:solidFill>
                <a:effectLst>
                  <a:outerShdw blurRad="38100" dist="38100" dir="2700000" algn="tl">
                    <a:srgbClr val="000000">
                      <a:alpha val="43137"/>
                    </a:srgbClr>
                  </a:outerShdw>
                </a:effectLst>
              </a:rPr>
              <a:t/>
            </a:r>
            <a:br>
              <a:rPr lang="it-IT" sz="2800" b="1" u="sng" dirty="0" smtClean="0">
                <a:solidFill>
                  <a:srgbClr val="C00000"/>
                </a:solidFill>
                <a:effectLst>
                  <a:outerShdw blurRad="38100" dist="38100" dir="2700000" algn="tl">
                    <a:srgbClr val="000000">
                      <a:alpha val="43137"/>
                    </a:srgbClr>
                  </a:outerShdw>
                </a:effectLst>
              </a:rPr>
            </a:br>
            <a:endParaRPr lang="it-IT" sz="2800" b="1" u="sng" dirty="0" smtClean="0">
              <a:solidFill>
                <a:srgbClr val="C00000"/>
              </a:solidFill>
              <a:effectLst>
                <a:outerShdw blurRad="38100" dist="38100" dir="2700000" algn="tl">
                  <a:srgbClr val="000000">
                    <a:alpha val="43137"/>
                  </a:srgbClr>
                </a:outerShdw>
              </a:effectLst>
            </a:endParaRPr>
          </a:p>
          <a:p>
            <a:pPr marL="0" indent="0">
              <a:buNone/>
            </a:pP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Individuazione e scelta degli ingredienti e della qualità</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Acquisto/ordine</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Presa in consegna</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Verifica conformità dell’acquisto (materie prime) rispetto l’ordine (Qualità - Quantità)</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Consegna alla lavorazione</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
            </a:r>
            <a:b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br>
            <a:r>
              <a:rPr lang="it-IT" sz="2800" i="1" dirty="0" smtClean="0">
                <a:ln/>
                <a:solidFill>
                  <a:schemeClr val="tx1"/>
                </a:solidFill>
                <a:effectLst>
                  <a:outerShdw blurRad="38100" dist="19050" dir="2700000" algn="tl" rotWithShape="0">
                    <a:schemeClr val="dk1">
                      <a:alpha val="40000"/>
                    </a:schemeClr>
                  </a:outerShdw>
                </a:effectLst>
                <a:latin typeface="Century Gothic" panose="020B0502020202020204" charset="0"/>
              </a:rPr>
              <a:t>Quantificazione del costo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Costi gestionali</a:t>
            </a:r>
            <a:endParaRPr lang="it-IT" dirty="0"/>
          </a:p>
        </p:txBody>
      </p:sp>
      <p:sp>
        <p:nvSpPr>
          <p:cNvPr id="3" name="Segnaposto contenuto 2"/>
          <p:cNvSpPr>
            <a:spLocks noGrp="1"/>
          </p:cNvSpPr>
          <p:nvPr>
            <p:ph idx="1"/>
          </p:nvPr>
        </p:nvSpPr>
        <p:spPr/>
        <p:txBody>
          <a:bodyPr/>
          <a:lstStyle/>
          <a:p>
            <a:pPr>
              <a:buNone/>
            </a:pPr>
            <a:r>
              <a:rPr lang="it-IT" sz="3600" i="1" dirty="0" smtClean="0">
                <a:latin typeface="Century Gothic" panose="020B0502020202020204" charset="0"/>
              </a:rPr>
              <a:t>1 Kg di cioccolato </a:t>
            </a:r>
            <a:r>
              <a:rPr lang="it-IT" sz="3600" i="1" dirty="0" err="1" smtClean="0">
                <a:latin typeface="Century Gothic" panose="020B0502020202020204" charset="0"/>
              </a:rPr>
              <a:t>fondente=</a:t>
            </a:r>
            <a:r>
              <a:rPr lang="it-IT" sz="3600" i="1" dirty="0" smtClean="0">
                <a:latin typeface="Century Gothic" panose="020B0502020202020204" charset="0"/>
              </a:rPr>
              <a:t> €6,00</a:t>
            </a:r>
          </a:p>
          <a:p>
            <a:pPr>
              <a:buNone/>
            </a:pPr>
            <a:r>
              <a:rPr lang="it-IT" sz="3600" i="1" dirty="0" smtClean="0">
                <a:latin typeface="Century Gothic" panose="020B0502020202020204" charset="0"/>
              </a:rPr>
              <a:t>500gr.conserva di </a:t>
            </a:r>
            <a:r>
              <a:rPr lang="it-IT" sz="3600" i="1" dirty="0" err="1" smtClean="0">
                <a:latin typeface="Century Gothic" panose="020B0502020202020204" charset="0"/>
              </a:rPr>
              <a:t>cedro=</a:t>
            </a:r>
            <a:r>
              <a:rPr lang="it-IT" sz="3600" i="1" dirty="0" smtClean="0">
                <a:latin typeface="Century Gothic" panose="020B0502020202020204" charset="0"/>
              </a:rPr>
              <a:t> €7,00</a:t>
            </a:r>
          </a:p>
          <a:p>
            <a:pPr>
              <a:buNone/>
            </a:pPr>
            <a:r>
              <a:rPr lang="it-IT" sz="3600" i="1" dirty="0" smtClean="0">
                <a:latin typeface="Century Gothic" panose="020B0502020202020204" charset="0"/>
              </a:rPr>
              <a:t>500gr.marmellata di </a:t>
            </a:r>
            <a:r>
              <a:rPr lang="it-IT" sz="3600" i="1" dirty="0" err="1" smtClean="0">
                <a:latin typeface="Century Gothic" panose="020B0502020202020204" charset="0"/>
              </a:rPr>
              <a:t>arance=</a:t>
            </a:r>
            <a:r>
              <a:rPr lang="it-IT" sz="3600" i="1" dirty="0" smtClean="0">
                <a:latin typeface="Century Gothic" panose="020B0502020202020204" charset="0"/>
              </a:rPr>
              <a:t> €3,42</a:t>
            </a:r>
            <a:endParaRPr lang="it-IT" sz="3600" i="1" dirty="0">
              <a:latin typeface="Century Gothic" panose="020B0502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 y="544195"/>
            <a:ext cx="4305300" cy="5810885"/>
          </a:xfrm>
        </p:spPr>
        <p:txBody>
          <a:bodyPr/>
          <a:lstStyle/>
          <a:p>
            <a:pPr>
              <a:buNone/>
            </a:pPr>
            <a:r>
              <a:rPr lang="it-IT" dirty="0" smtClean="0">
                <a:latin typeface="Century Gothic" panose="020B0502020202020204" charset="0"/>
                <a:sym typeface="+mn-ea"/>
              </a:rPr>
              <a:t>Costo totale:</a:t>
            </a:r>
            <a:endParaRPr lang="it-IT" dirty="0" smtClean="0">
              <a:latin typeface="Century Gothic" panose="020B0502020202020204" charset="0"/>
            </a:endParaRPr>
          </a:p>
          <a:p>
            <a:pPr>
              <a:buNone/>
            </a:pPr>
            <a:r>
              <a:rPr lang="it-IT" dirty="0" smtClean="0">
                <a:latin typeface="Century Gothic" panose="020B0502020202020204" charset="0"/>
                <a:sym typeface="+mn-ea"/>
              </a:rPr>
              <a:t>Numero pezzi</a:t>
            </a:r>
            <a:endParaRPr lang="en-US">
              <a:latin typeface="Century Gothic" panose="020B0502020202020204" charset="0"/>
            </a:endParaRPr>
          </a:p>
        </p:txBody>
      </p:sp>
      <p:graphicFrame>
        <p:nvGraphicFramePr>
          <p:cNvPr id="5" name="Content Placeholder 4">
            <a:hlinkClick r:id="" action="ppaction://ole?verb=0"/>
          </p:cNvPr>
          <p:cNvGraphicFramePr>
            <a:graphicFrameLocks noGrp="1"/>
          </p:cNvGraphicFramePr>
          <p:nvPr>
            <p:ph sz="half" idx="2"/>
          </p:nvPr>
        </p:nvGraphicFramePr>
        <p:xfrm>
          <a:off x="6210300" y="4030663"/>
          <a:ext cx="914400" cy="215900"/>
        </p:xfrm>
        <a:graphic>
          <a:graphicData uri="http://schemas.openxmlformats.org/presentationml/2006/ole">
            <mc:AlternateContent xmlns:mc="http://schemas.openxmlformats.org/markup-compatibility/2006">
              <mc:Choice xmlns:v="urn:schemas-microsoft-com:vml" Requires="v">
                <p:oleObj spid="_x0000_s1028" r:id="rId3" imgW="914400" imgH="215640" progId="Equation.3">
                  <p:embed/>
                </p:oleObj>
              </mc:Choice>
              <mc:Fallback>
                <p:oleObj r:id="rId3" imgW="914400" imgH="215640" progId="Equation.3">
                  <p:embed/>
                  <p:pic>
                    <p:nvPicPr>
                      <p:cNvPr id="0"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4030663"/>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triped Right Arrow 6"/>
          <p:cNvSpPr/>
          <p:nvPr/>
        </p:nvSpPr>
        <p:spPr>
          <a:xfrm rot="2460000">
            <a:off x="1928495" y="1706880"/>
            <a:ext cx="1433830" cy="6248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1899285" y="2654300"/>
            <a:ext cx="6160135" cy="1371600"/>
          </a:xfrm>
          <a:prstGeom prst="rect">
            <a:avLst/>
          </a:prstGeom>
          <a:noFill/>
        </p:spPr>
        <p:txBody>
          <a:bodyPr wrap="square" rtlCol="0">
            <a:spAutoFit/>
          </a:bodyPr>
          <a:lstStyle/>
          <a:p>
            <a:r>
              <a:rPr lang="it-IT" sz="2800" dirty="0" smtClean="0">
                <a:latin typeface="Century Gothic" panose="020B0502020202020204" charset="0"/>
                <a:sym typeface="+mn-ea"/>
              </a:rPr>
              <a:t>Scelta prezzo di vendita: </a:t>
            </a:r>
          </a:p>
          <a:p>
            <a:r>
              <a:rPr lang="it-IT" sz="2800" dirty="0" smtClean="0">
                <a:latin typeface="Century Gothic" panose="020B0502020202020204" charset="0"/>
                <a:sym typeface="+mn-ea"/>
              </a:rPr>
              <a:t>Costo di produzione+margine di guadagno </a:t>
            </a:r>
            <a:endParaRPr lang="en-US">
              <a:latin typeface="Century Gothic" panose="020B0502020202020204" charset="0"/>
            </a:endParaRPr>
          </a:p>
        </p:txBody>
      </p:sp>
      <p:sp>
        <p:nvSpPr>
          <p:cNvPr id="9" name="Striped Right Arrow 8"/>
          <p:cNvSpPr/>
          <p:nvPr/>
        </p:nvSpPr>
        <p:spPr>
          <a:xfrm rot="5400000">
            <a:off x="4377690" y="4175125"/>
            <a:ext cx="567055" cy="2762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p:nvPr/>
        </p:nvSpPr>
        <p:spPr>
          <a:xfrm>
            <a:off x="3820160" y="4475480"/>
            <a:ext cx="3036570" cy="518160"/>
          </a:xfrm>
          <a:prstGeom prst="rect">
            <a:avLst/>
          </a:prstGeom>
          <a:noFill/>
        </p:spPr>
        <p:txBody>
          <a:bodyPr wrap="square" rtlCol="0">
            <a:spAutoFit/>
          </a:bodyPr>
          <a:lstStyle/>
          <a:p>
            <a:r>
              <a:rPr lang="it-IT" altLang="en-US" sz="2800">
                <a:latin typeface="Century Gothic" panose="020B0502020202020204" charset="0"/>
              </a:rPr>
              <a:t>Vendita</a:t>
            </a:r>
          </a:p>
        </p:txBody>
      </p:sp>
      <p:sp>
        <p:nvSpPr>
          <p:cNvPr id="11" name="Striped Right Arrow 10"/>
          <p:cNvSpPr/>
          <p:nvPr/>
        </p:nvSpPr>
        <p:spPr>
          <a:xfrm rot="5400000">
            <a:off x="4355465" y="5137150"/>
            <a:ext cx="583565" cy="3035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1"/>
          <p:cNvSpPr txBox="1"/>
          <p:nvPr/>
        </p:nvSpPr>
        <p:spPr>
          <a:xfrm>
            <a:off x="3036570" y="5581015"/>
            <a:ext cx="5186045" cy="525145"/>
          </a:xfrm>
          <a:prstGeom prst="rect">
            <a:avLst/>
          </a:prstGeom>
          <a:noFill/>
        </p:spPr>
        <p:txBody>
          <a:bodyPr wrap="square" rtlCol="0">
            <a:spAutoFit/>
          </a:bodyPr>
          <a:lstStyle/>
          <a:p>
            <a:r>
              <a:rPr lang="it-IT" altLang="en-US" sz="2800">
                <a:latin typeface="Century Gothic" panose="020B0502020202020204" charset="0"/>
              </a:rPr>
              <a:t>Risultato finale</a:t>
            </a:r>
            <a:r>
              <a:rPr lang="it-IT" altLang="en-US" sz="2800"/>
              <a:t> </a:t>
            </a:r>
          </a:p>
        </p:txBody>
      </p:sp>
      <p:sp>
        <p:nvSpPr>
          <p:cNvPr id="13" name="Text Box 12"/>
          <p:cNvSpPr txBox="1"/>
          <p:nvPr/>
        </p:nvSpPr>
        <p:spPr>
          <a:xfrm>
            <a:off x="1651635" y="6102985"/>
            <a:ext cx="7909560" cy="706755"/>
          </a:xfrm>
          <a:prstGeom prst="rect">
            <a:avLst/>
          </a:prstGeom>
          <a:noFill/>
        </p:spPr>
        <p:txBody>
          <a:bodyPr wrap="square" rtlCol="0">
            <a:spAutoFit/>
          </a:bodyPr>
          <a:lstStyle/>
          <a:p>
            <a:r>
              <a:rPr lang="it-IT" altLang="en-US" sz="3200">
                <a:latin typeface="Century Gothic" panose="020B0502020202020204" charset="0"/>
              </a:rPr>
              <a:t>Determinare l'utile o perdita</a:t>
            </a:r>
            <a:r>
              <a:rPr lang="it-IT" altLang="en-US" sz="40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215"/>
            <a:ext cx="6866255" cy="510540"/>
          </a:xfrm>
        </p:spPr>
        <p:txBody>
          <a:bodyPr>
            <a:normAutofit fontScale="90000"/>
          </a:bodyPr>
          <a:lstStyle/>
          <a:p>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mn-ea"/>
              </a:rPr>
              <a:t/>
            </a:r>
            <a:b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mn-ea"/>
              </a:rPr>
            </a:br>
            <a:r>
              <a:rPr lang="it-IT" dirty="0"/>
              <a:t/>
            </a:r>
            <a:br>
              <a:rPr lang="it-IT" dirty="0"/>
            </a:br>
            <a:endParaRPr lang="en-US"/>
          </a:p>
        </p:txBody>
      </p:sp>
      <p:sp>
        <p:nvSpPr>
          <p:cNvPr id="3" name="Content Placeholder 2"/>
          <p:cNvSpPr>
            <a:spLocks noGrp="1"/>
          </p:cNvSpPr>
          <p:nvPr>
            <p:ph idx="1"/>
          </p:nvPr>
        </p:nvSpPr>
        <p:spPr>
          <a:xfrm>
            <a:off x="328295" y="290830"/>
            <a:ext cx="8131175" cy="820420"/>
          </a:xfrm>
        </p:spPr>
        <p:txBody>
          <a:bodyPr>
            <a:noAutofit/>
          </a:bodyPr>
          <a:lstStyle/>
          <a:p>
            <a:pPr marL="0" indent="0">
              <a:buNone/>
            </a:pPr>
            <a:r>
              <a:rPr lang="it-IT"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t/>
            </a:r>
            <a:br>
              <a:rPr lang="it-IT"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rPr>
            </a:br>
            <a:endParaRPr lang="it-IT"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mn-ea"/>
            </a:endParaRPr>
          </a:p>
          <a:p>
            <a:pPr marL="0" indent="0">
              <a:buNone/>
            </a:pPr>
            <a:endParaRPr lang="it-IT" sz="2800" i="1" dirty="0" smtClean="0">
              <a:solidFill>
                <a:schemeClr val="tx1">
                  <a:lumMod val="95000"/>
                  <a:lumOff val="5000"/>
                </a:schemeClr>
              </a:solidFill>
              <a:latin typeface="Century Gothic" panose="020B0502020202020204" charset="0"/>
              <a:sym typeface="+mn-ea"/>
            </a:endParaRPr>
          </a:p>
          <a:p>
            <a:pPr marL="0" indent="0">
              <a:buNone/>
            </a:pPr>
            <a:r>
              <a:rPr lang="it-IT" sz="2800" i="1" dirty="0" smtClean="0">
                <a:solidFill>
                  <a:schemeClr val="tx1">
                    <a:lumMod val="95000"/>
                    <a:lumOff val="5000"/>
                  </a:schemeClr>
                </a:solidFill>
                <a:latin typeface="Century Gothic" panose="020B0502020202020204" charset="0"/>
                <a:sym typeface="+mn-ea"/>
              </a:rPr>
              <a:t>I criteri microbiologici servono per valutare la sicurezza igienica di un alimento, l’aderenza alle norme di fabbricazione, la durata del prodotto, e per vedere se un alimento è adatto a usi personali.</a:t>
            </a:r>
            <a:endParaRPr lang="it-IT" sz="2800" i="1" dirty="0" smtClean="0">
              <a:solidFill>
                <a:schemeClr val="tx1">
                  <a:lumMod val="95000"/>
                  <a:lumOff val="5000"/>
                </a:schemeClr>
              </a:solidFill>
              <a:latin typeface="Century Gothic" panose="020B0502020202020204" charset="0"/>
            </a:endParaRPr>
          </a:p>
          <a:p>
            <a:pPr marL="0" indent="0">
              <a:buNone/>
            </a:pPr>
            <a:r>
              <a:rPr lang="it-IT" sz="2800" i="1" dirty="0" smtClean="0">
                <a:solidFill>
                  <a:schemeClr val="tx1">
                    <a:lumMod val="95000"/>
                    <a:lumOff val="5000"/>
                  </a:schemeClr>
                </a:solidFill>
                <a:latin typeface="Century Gothic" panose="020B0502020202020204" charset="0"/>
                <a:sym typeface="+mn-ea"/>
              </a:rPr>
              <a:t>Un criterio microbiologico definisce l’accettabilità di un prodotto o di un processo, in base alla presenza o all’assenza di microrganismi.</a:t>
            </a:r>
            <a:endParaRPr lang="it-IT" sz="2800" i="1" dirty="0" smtClean="0">
              <a:solidFill>
                <a:schemeClr val="tx1">
                  <a:lumMod val="95000"/>
                  <a:lumOff val="5000"/>
                </a:schemeClr>
              </a:solidFill>
              <a:latin typeface="Century Gothic" panose="020B0502020202020204" charset="0"/>
            </a:endParaRPr>
          </a:p>
          <a:p>
            <a:endParaRPr lang="en-US" sz="2800" i="1" dirty="0">
              <a:latin typeface="Century Gothic" panose="020B0502020202020204" charset="0"/>
            </a:endParaRPr>
          </a:p>
        </p:txBody>
      </p:sp>
      <p:sp>
        <p:nvSpPr>
          <p:cNvPr id="7" name="Text Box 6"/>
          <p:cNvSpPr txBox="1"/>
          <p:nvPr/>
        </p:nvSpPr>
        <p:spPr>
          <a:xfrm>
            <a:off x="368300" y="598805"/>
            <a:ext cx="8816975" cy="1438275"/>
          </a:xfrm>
          <a:prstGeom prst="rect">
            <a:avLst/>
          </a:prstGeom>
          <a:noFill/>
        </p:spPr>
        <p:txBody>
          <a:bodyPr wrap="square" rtlCol="0">
            <a:spAutoFit/>
          </a:bodyPr>
          <a:lstStyle/>
          <a:p>
            <a:r>
              <a:rPr lang="it-IT" altLang="en-US" sz="4400">
                <a:solidFill>
                  <a:schemeClr val="accent2">
                    <a:lumMod val="75000"/>
                  </a:schemeClr>
                </a:solidFill>
                <a:latin typeface="+mj-lt"/>
              </a:rPr>
              <a:t>Criteri microbiologici degli alimenti da pasticceria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21590" y="-3810"/>
          <a:ext cx="9128760" cy="6881495"/>
        </p:xfrm>
        <a:graphic>
          <a:graphicData uri="http://schemas.openxmlformats.org/drawingml/2006/table">
            <a:tbl>
              <a:tblPr firstRow="1" bandRow="1">
                <a:tableStyleId>{5C22544A-7EE6-4342-B048-85BDC9FD1C3A}</a:tableStyleId>
              </a:tblPr>
              <a:tblGrid>
                <a:gridCol w="2282825">
                  <a:extLst>
                    <a:ext uri="{9D8B030D-6E8A-4147-A177-3AD203B41FA5}">
                      <a16:colId xmlns:a16="http://schemas.microsoft.com/office/drawing/2014/main" val="20000"/>
                    </a:ext>
                  </a:extLst>
                </a:gridCol>
                <a:gridCol w="2281555">
                  <a:extLst>
                    <a:ext uri="{9D8B030D-6E8A-4147-A177-3AD203B41FA5}">
                      <a16:colId xmlns:a16="http://schemas.microsoft.com/office/drawing/2014/main" val="20001"/>
                    </a:ext>
                  </a:extLst>
                </a:gridCol>
                <a:gridCol w="2282825">
                  <a:extLst>
                    <a:ext uri="{9D8B030D-6E8A-4147-A177-3AD203B41FA5}">
                      <a16:colId xmlns:a16="http://schemas.microsoft.com/office/drawing/2014/main" val="20002"/>
                    </a:ext>
                  </a:extLst>
                </a:gridCol>
                <a:gridCol w="2281555">
                  <a:extLst>
                    <a:ext uri="{9D8B030D-6E8A-4147-A177-3AD203B41FA5}">
                      <a16:colId xmlns:a16="http://schemas.microsoft.com/office/drawing/2014/main" val="20003"/>
                    </a:ext>
                  </a:extLst>
                </a:gridCol>
              </a:tblGrid>
              <a:tr h="568325">
                <a:tc>
                  <a:txBody>
                    <a:bodyPr/>
                    <a:lstStyle/>
                    <a:p>
                      <a:r>
                        <a:rPr lang="it-IT" sz="1200" dirty="0" smtClean="0"/>
                        <a:t>PARAMETRO</a:t>
                      </a:r>
                    </a:p>
                  </a:txBody>
                  <a:tcPr/>
                </a:tc>
                <a:tc>
                  <a:txBody>
                    <a:bodyPr/>
                    <a:lstStyle/>
                    <a:p>
                      <a:r>
                        <a:rPr lang="it-IT" sz="1200" dirty="0" smtClean="0"/>
                        <a:t>METODO</a:t>
                      </a:r>
                    </a:p>
                  </a:txBody>
                  <a:tcPr/>
                </a:tc>
                <a:tc>
                  <a:txBody>
                    <a:bodyPr/>
                    <a:lstStyle/>
                    <a:p>
                      <a:r>
                        <a:rPr lang="it-IT" sz="1200" dirty="0" smtClean="0"/>
                        <a:t>VALORI GUIDA</a:t>
                      </a:r>
                    </a:p>
                  </a:txBody>
                  <a:tcPr/>
                </a:tc>
                <a:tc>
                  <a:txBody>
                    <a:bodyPr/>
                    <a:lstStyle/>
                    <a:p>
                      <a:r>
                        <a:rPr lang="it-IT" sz="1200" dirty="0" smtClean="0"/>
                        <a:t>NOTE</a:t>
                      </a:r>
                    </a:p>
                  </a:txBody>
                  <a:tcPr/>
                </a:tc>
                <a:extLst>
                  <a:ext uri="{0D108BD9-81ED-4DB2-BD59-A6C34878D82A}">
                    <a16:rowId xmlns:a16="http://schemas.microsoft.com/office/drawing/2014/main" val="10000"/>
                  </a:ext>
                </a:extLst>
              </a:tr>
              <a:tr h="634365">
                <a:tc>
                  <a:txBody>
                    <a:bodyPr/>
                    <a:lstStyle/>
                    <a:p>
                      <a:r>
                        <a:rPr lang="it-IT" sz="1200" dirty="0" smtClean="0"/>
                        <a:t>Microrganismi</a:t>
                      </a:r>
                      <a:r>
                        <a:rPr lang="it-IT" sz="1200" baseline="0" dirty="0" smtClean="0"/>
                        <a:t> mesofili aerobi</a:t>
                      </a:r>
                      <a:endParaRPr lang="it-IT" sz="1200" dirty="0" smtClean="0"/>
                    </a:p>
                  </a:txBody>
                  <a:tcPr/>
                </a:tc>
                <a:tc>
                  <a:txBody>
                    <a:bodyPr/>
                    <a:lstStyle/>
                    <a:p>
                      <a:r>
                        <a:rPr lang="it-IT" sz="1200" dirty="0" smtClean="0"/>
                        <a:t>ISO</a:t>
                      </a:r>
                      <a:r>
                        <a:rPr lang="it-IT" sz="1200" baseline="0" dirty="0" smtClean="0"/>
                        <a:t> 4833</a:t>
                      </a:r>
                      <a:endParaRPr lang="it-IT" sz="1200" dirty="0" smtClean="0"/>
                    </a:p>
                  </a:txBody>
                  <a:tcPr/>
                </a:tc>
                <a:tc>
                  <a:txBody>
                    <a:bodyPr/>
                    <a:lstStyle/>
                    <a:p>
                      <a:r>
                        <a:rPr lang="it-IT" sz="1200" dirty="0" smtClean="0"/>
                        <a:t>&lt;</a:t>
                      </a:r>
                      <a:r>
                        <a:rPr lang="it-IT" sz="1200" baseline="0" dirty="0" smtClean="0"/>
                        <a:t> 100.000 ufc/g</a:t>
                      </a:r>
                      <a:endParaRPr lang="it-IT" sz="1200" dirty="0" smtClean="0"/>
                    </a:p>
                  </a:txBody>
                  <a:tcPr/>
                </a:tc>
                <a:tc>
                  <a:txBody>
                    <a:bodyPr/>
                    <a:lstStyle/>
                    <a:p>
                      <a:r>
                        <a:rPr lang="it-IT" sz="1200" dirty="0" smtClean="0"/>
                        <a:t>Pasticceria</a:t>
                      </a:r>
                      <a:r>
                        <a:rPr lang="it-IT" sz="1200" baseline="0" dirty="0" smtClean="0"/>
                        <a:t> fresca e preparati per pasticceria</a:t>
                      </a:r>
                      <a:endParaRPr lang="it-IT" sz="1200" dirty="0" smtClean="0"/>
                    </a:p>
                  </a:txBody>
                  <a:tcPr/>
                </a:tc>
                <a:extLst>
                  <a:ext uri="{0D108BD9-81ED-4DB2-BD59-A6C34878D82A}">
                    <a16:rowId xmlns:a16="http://schemas.microsoft.com/office/drawing/2014/main" val="10001"/>
                  </a:ext>
                </a:extLst>
              </a:tr>
              <a:tr h="633730">
                <a:tc>
                  <a:txBody>
                    <a:bodyPr/>
                    <a:lstStyle/>
                    <a:p>
                      <a:r>
                        <a:rPr lang="it-IT" sz="1200" dirty="0" smtClean="0"/>
                        <a:t>Escherichia coli</a:t>
                      </a:r>
                    </a:p>
                  </a:txBody>
                  <a:tcPr/>
                </a:tc>
                <a:tc>
                  <a:txBody>
                    <a:bodyPr/>
                    <a:lstStyle/>
                    <a:p>
                      <a:r>
                        <a:rPr lang="it-IT" sz="1200" dirty="0" smtClean="0"/>
                        <a:t>ISO 16649-2</a:t>
                      </a:r>
                    </a:p>
                  </a:txBody>
                  <a:tcPr/>
                </a:tc>
                <a:tc>
                  <a:txBody>
                    <a:bodyPr/>
                    <a:lstStyle/>
                    <a:p>
                      <a:r>
                        <a:rPr lang="it-IT" sz="1200" dirty="0" smtClean="0"/>
                        <a:t>&lt; 10 </a:t>
                      </a:r>
                      <a:r>
                        <a:rPr lang="it-IT" sz="1200" dirty="0" err="1" smtClean="0"/>
                        <a:t>ufc</a:t>
                      </a:r>
                      <a:r>
                        <a:rPr lang="it-IT" sz="1200" dirty="0" smtClean="0"/>
                        <a:t>/g</a:t>
                      </a:r>
                    </a:p>
                  </a:txBody>
                  <a:tcPr/>
                </a:tc>
                <a:tc>
                  <a:txBody>
                    <a:bodyPr/>
                    <a:lstStyle/>
                    <a:p>
                      <a:r>
                        <a:rPr lang="it-IT" sz="1200" dirty="0" smtClean="0"/>
                        <a:t>Pasticceria</a:t>
                      </a:r>
                      <a:r>
                        <a:rPr lang="it-IT" sz="1200" baseline="0" dirty="0" smtClean="0"/>
                        <a:t> fresca e preparati per pasticceria</a:t>
                      </a:r>
                      <a:endParaRPr lang="it-IT" sz="1200" dirty="0" smtClean="0"/>
                    </a:p>
                  </a:txBody>
                  <a:tcPr/>
                </a:tc>
                <a:extLst>
                  <a:ext uri="{0D108BD9-81ED-4DB2-BD59-A6C34878D82A}">
                    <a16:rowId xmlns:a16="http://schemas.microsoft.com/office/drawing/2014/main" val="10002"/>
                  </a:ext>
                </a:extLst>
              </a:tr>
              <a:tr h="633730">
                <a:tc>
                  <a:txBody>
                    <a:bodyPr/>
                    <a:lstStyle/>
                    <a:p>
                      <a:r>
                        <a:rPr lang="it-IT" sz="1200" dirty="0" smtClean="0"/>
                        <a:t>Stafilococchi</a:t>
                      </a:r>
                    </a:p>
                  </a:txBody>
                  <a:tcPr/>
                </a:tc>
                <a:tc>
                  <a:txBody>
                    <a:bodyPr/>
                    <a:lstStyle/>
                    <a:p>
                      <a:r>
                        <a:rPr lang="it-IT" sz="1200" dirty="0" smtClean="0"/>
                        <a:t>ISO 6888</a:t>
                      </a:r>
                    </a:p>
                  </a:txBody>
                  <a:tcPr/>
                </a:tc>
                <a:tc>
                  <a:txBody>
                    <a:bodyPr/>
                    <a:lstStyle/>
                    <a:p>
                      <a:r>
                        <a:rPr lang="it-IT" sz="1200" dirty="0" smtClean="0"/>
                        <a:t>&lt; 100 </a:t>
                      </a:r>
                      <a:r>
                        <a:rPr lang="it-IT" sz="1200" dirty="0" err="1" smtClean="0"/>
                        <a:t>ufc</a:t>
                      </a:r>
                      <a:r>
                        <a:rPr lang="it-IT" sz="1200" dirty="0" smtClean="0"/>
                        <a:t>/g</a:t>
                      </a:r>
                    </a:p>
                  </a:txBody>
                  <a:tcPr/>
                </a:tc>
                <a:tc>
                  <a:txBody>
                    <a:bodyPr/>
                    <a:lstStyle/>
                    <a:p>
                      <a:r>
                        <a:rPr lang="it-IT" sz="1200" dirty="0" smtClean="0"/>
                        <a:t>Pasticceria</a:t>
                      </a:r>
                      <a:r>
                        <a:rPr lang="it-IT" sz="1200" baseline="0" dirty="0" smtClean="0"/>
                        <a:t> fresca e preparati per pasticceria</a:t>
                      </a:r>
                      <a:endParaRPr lang="it-IT" sz="1200" dirty="0" smtClean="0"/>
                    </a:p>
                  </a:txBody>
                  <a:tcPr/>
                </a:tc>
                <a:extLst>
                  <a:ext uri="{0D108BD9-81ED-4DB2-BD59-A6C34878D82A}">
                    <a16:rowId xmlns:a16="http://schemas.microsoft.com/office/drawing/2014/main" val="10003"/>
                  </a:ext>
                </a:extLst>
              </a:tr>
              <a:tr h="994410">
                <a:tc>
                  <a:txBody>
                    <a:bodyPr/>
                    <a:lstStyle/>
                    <a:p>
                      <a:r>
                        <a:rPr lang="it-IT" sz="1200" dirty="0" smtClean="0"/>
                        <a:t>Bacillus cereus</a:t>
                      </a:r>
                    </a:p>
                  </a:txBody>
                  <a:tcPr/>
                </a:tc>
                <a:tc>
                  <a:txBody>
                    <a:bodyPr/>
                    <a:lstStyle/>
                    <a:p>
                      <a:r>
                        <a:rPr lang="it-IT" sz="1200" dirty="0" smtClean="0"/>
                        <a:t>ISO 7932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200" dirty="0" smtClean="0"/>
                        <a:t>&lt; 100 </a:t>
                      </a:r>
                      <a:r>
                        <a:rPr lang="it-IT" sz="1200" dirty="0" err="1" smtClean="0"/>
                        <a:t>ufc</a:t>
                      </a:r>
                      <a:r>
                        <a:rPr lang="it-IT" sz="1200" dirty="0" smtClean="0"/>
                        <a:t>/g</a:t>
                      </a:r>
                    </a:p>
                  </a:txBody>
                  <a:tcPr/>
                </a:tc>
                <a:tc>
                  <a:txBody>
                    <a:bodyPr/>
                    <a:lstStyle/>
                    <a:p>
                      <a:r>
                        <a:rPr lang="it-IT" sz="1200" dirty="0" smtClean="0"/>
                        <a:t>Pasticceria</a:t>
                      </a:r>
                      <a:r>
                        <a:rPr lang="it-IT" sz="1200" baseline="0" dirty="0" smtClean="0"/>
                        <a:t> fresca e preparati per pasticceria</a:t>
                      </a:r>
                      <a:endParaRPr lang="it-IT" sz="1200" dirty="0" smtClean="0"/>
                    </a:p>
                  </a:txBody>
                  <a:tcPr/>
                </a:tc>
                <a:extLst>
                  <a:ext uri="{0D108BD9-81ED-4DB2-BD59-A6C34878D82A}">
                    <a16:rowId xmlns:a16="http://schemas.microsoft.com/office/drawing/2014/main" val="10004"/>
                  </a:ext>
                </a:extLst>
              </a:tr>
              <a:tr h="887095">
                <a:tc>
                  <a:txBody>
                    <a:bodyPr/>
                    <a:lstStyle/>
                    <a:p>
                      <a:r>
                        <a:rPr lang="it-IT" sz="1200" dirty="0" smtClean="0"/>
                        <a:t>Muffe</a:t>
                      </a:r>
                    </a:p>
                  </a:txBody>
                  <a:tcPr/>
                </a:tc>
                <a:tc>
                  <a:txBody>
                    <a:bodyPr/>
                    <a:lstStyle/>
                    <a:p>
                      <a:r>
                        <a:rPr lang="it-IT" sz="1200" dirty="0" smtClean="0"/>
                        <a:t>ISO 21527-2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200" dirty="0" smtClean="0"/>
                        <a:t>&lt; 1.000 </a:t>
                      </a:r>
                      <a:r>
                        <a:rPr lang="it-IT" sz="1200" dirty="0" err="1" smtClean="0"/>
                        <a:t>fcu</a:t>
                      </a:r>
                      <a:r>
                        <a:rPr lang="it-IT" sz="1200" dirty="0" smtClean="0"/>
                        <a:t>/g</a:t>
                      </a:r>
                    </a:p>
                  </a:txBody>
                  <a:tcPr/>
                </a:tc>
                <a:tc>
                  <a:txBody>
                    <a:bodyPr/>
                    <a:lstStyle/>
                    <a:p>
                      <a:r>
                        <a:rPr lang="it-IT" sz="1200" dirty="0" smtClean="0"/>
                        <a:t>Pasticceria</a:t>
                      </a:r>
                      <a:r>
                        <a:rPr lang="it-IT" sz="1200" baseline="0" dirty="0" smtClean="0"/>
                        <a:t> e biscotteria da forno, pane e prodotti di panetteria</a:t>
                      </a:r>
                      <a:endParaRPr lang="it-IT" sz="1200" dirty="0" smtClean="0"/>
                    </a:p>
                  </a:txBody>
                  <a:tcPr/>
                </a:tc>
                <a:extLst>
                  <a:ext uri="{0D108BD9-81ED-4DB2-BD59-A6C34878D82A}">
                    <a16:rowId xmlns:a16="http://schemas.microsoft.com/office/drawing/2014/main" val="10005"/>
                  </a:ext>
                </a:extLst>
              </a:tr>
              <a:tr h="1896110">
                <a:tc>
                  <a:txBody>
                    <a:bodyPr/>
                    <a:lstStyle/>
                    <a:p>
                      <a:r>
                        <a:rPr lang="it-IT" sz="1200" dirty="0" smtClean="0"/>
                        <a:t>Salmonella</a:t>
                      </a:r>
                      <a:r>
                        <a:rPr lang="it-IT" sz="1200" baseline="0" dirty="0" smtClean="0"/>
                        <a:t> spp.</a:t>
                      </a:r>
                      <a:endParaRPr lang="it-IT" sz="1200" dirty="0" smtClean="0"/>
                    </a:p>
                  </a:txBody>
                  <a:tcPr/>
                </a:tc>
                <a:tc>
                  <a:txBody>
                    <a:bodyPr/>
                    <a:lstStyle/>
                    <a:p>
                      <a:r>
                        <a:rPr lang="it-IT" sz="1200" dirty="0" smtClean="0"/>
                        <a:t>ISO 6579</a:t>
                      </a:r>
                    </a:p>
                  </a:txBody>
                  <a:tcPr/>
                </a:tc>
                <a:tc>
                  <a:txBody>
                    <a:bodyPr/>
                    <a:lstStyle/>
                    <a:p>
                      <a:r>
                        <a:rPr lang="it-IT" sz="1200" dirty="0" smtClean="0"/>
                        <a:t>Assente in 5 campioni da 25</a:t>
                      </a:r>
                      <a:r>
                        <a:rPr lang="it-IT" sz="1200" baseline="0" dirty="0" smtClean="0"/>
                        <a:t> g</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200" dirty="0" smtClean="0"/>
                        <a:t>Pasticceria</a:t>
                      </a:r>
                      <a:r>
                        <a:rPr lang="it-IT" sz="1200" baseline="0" dirty="0" smtClean="0"/>
                        <a:t> fresca e preparati per pasticceria (esclusi i prodotti per i quali il processo di lavorazione  elimina il rischio di salmonella)</a:t>
                      </a:r>
                      <a:endParaRPr lang="it-IT" sz="1200" dirty="0" smtClean="0"/>
                    </a:p>
                    <a:p>
                      <a:endParaRPr lang="it-IT" sz="1200" dirty="0" smtClean="0"/>
                    </a:p>
                  </a:txBody>
                  <a:tcPr/>
                </a:tc>
                <a:extLst>
                  <a:ext uri="{0D108BD9-81ED-4DB2-BD59-A6C34878D82A}">
                    <a16:rowId xmlns:a16="http://schemas.microsoft.com/office/drawing/2014/main" val="10006"/>
                  </a:ext>
                </a:extLst>
              </a:tr>
              <a:tr h="633730">
                <a:tc>
                  <a:txBody>
                    <a:bodyPr/>
                    <a:lstStyle/>
                    <a:p>
                      <a:r>
                        <a:rPr lang="it-IT" sz="1200" dirty="0" smtClean="0"/>
                        <a:t>Listeria monocytogenes</a:t>
                      </a:r>
                    </a:p>
                  </a:txBody>
                  <a:tcPr/>
                </a:tc>
                <a:tc>
                  <a:txBody>
                    <a:bodyPr/>
                    <a:lstStyle/>
                    <a:p>
                      <a:r>
                        <a:rPr lang="it-IT" sz="1200" dirty="0" smtClean="0"/>
                        <a:t>ISO 11290-1</a:t>
                      </a:r>
                    </a:p>
                    <a:p>
                      <a:r>
                        <a:rPr lang="it-IT" sz="1200" dirty="0" smtClean="0"/>
                        <a:t>ISO 11290-2</a:t>
                      </a:r>
                    </a:p>
                  </a:txBody>
                  <a:tcPr/>
                </a:tc>
                <a:tc>
                  <a:txBody>
                    <a:bodyPr/>
                    <a:lstStyle/>
                    <a:p>
                      <a:r>
                        <a:rPr lang="it-IT" sz="1200" dirty="0" smtClean="0"/>
                        <a:t>Assente</a:t>
                      </a:r>
                      <a:r>
                        <a:rPr lang="it-IT" sz="1200" baseline="0" dirty="0" smtClean="0"/>
                        <a:t> in 5 campioni da 25 g e/o &lt; </a:t>
                      </a:r>
                      <a:r>
                        <a:rPr lang="it-IT" sz="1200" baseline="0" dirty="0" err="1" smtClean="0"/>
                        <a:t>ufc</a:t>
                      </a:r>
                      <a:r>
                        <a:rPr lang="it-IT" sz="1200" baseline="0" dirty="0" smtClean="0"/>
                        <a:t>/g</a:t>
                      </a:r>
                      <a:endParaRPr lang="it-IT" sz="1200" dirty="0" smtClean="0"/>
                    </a:p>
                  </a:txBody>
                  <a:tcPr/>
                </a:tc>
                <a:tc>
                  <a:txBody>
                    <a:bodyPr/>
                    <a:lstStyle/>
                    <a:p>
                      <a:r>
                        <a:rPr lang="it-IT" sz="1200" dirty="0" smtClean="0"/>
                        <a:t>Pasticceria</a:t>
                      </a:r>
                      <a:r>
                        <a:rPr lang="it-IT" sz="1200" baseline="0" dirty="0" smtClean="0"/>
                        <a:t> fresca e preparati per pasticceria</a:t>
                      </a:r>
                      <a:endParaRPr lang="it-IT" sz="1200" dirty="0" smtClean="0"/>
                    </a:p>
                  </a:txBody>
                  <a:tcPr/>
                </a:tc>
                <a:extLst>
                  <a:ext uri="{0D108BD9-81ED-4DB2-BD59-A6C34878D82A}">
                    <a16:rowId xmlns:a16="http://schemas.microsoft.com/office/drawing/2014/main" val="10007"/>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993</Words>
  <Application>Microsoft Office PowerPoint</Application>
  <PresentationFormat>Presentazione su schermo (4:3)</PresentationFormat>
  <Paragraphs>98</Paragraphs>
  <Slides>18</Slides>
  <Notes>0</Notes>
  <HiddenSlides>0</HiddenSlides>
  <MMClips>1</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6" baseType="lpstr">
      <vt:lpstr>Calibri</vt:lpstr>
      <vt:lpstr>Century Gothic</vt:lpstr>
      <vt:lpstr>Comic Sans MS</vt:lpstr>
      <vt:lpstr>Constantia</vt:lpstr>
      <vt:lpstr>Edwardian Script ITC</vt:lpstr>
      <vt:lpstr>Wingdings 2</vt:lpstr>
      <vt:lpstr>Equinozio</vt:lpstr>
      <vt:lpstr>Microsoft Equation 3.0</vt:lpstr>
      <vt:lpstr>Presentazione standard di PowerPoint</vt:lpstr>
      <vt:lpstr>Vendita.</vt:lpstr>
      <vt:lpstr>Come siamo arrivati fino a qui?</vt:lpstr>
      <vt:lpstr>Presentazione standard di PowerPoint</vt:lpstr>
      <vt:lpstr>Presentazione standard di PowerPoint</vt:lpstr>
      <vt:lpstr>Costi gestionali</vt:lpstr>
      <vt:lpstr>Presentazione standard di PowerPoint</vt:lpstr>
      <vt:lpstr>  </vt:lpstr>
      <vt:lpstr>Presentazione standard di PowerPoint</vt:lpstr>
      <vt:lpstr>Microorganismi nelle confetture.</vt:lpstr>
      <vt:lpstr>Presentazione standard di PowerPoint</vt:lpstr>
      <vt:lpstr>La Scienza del cioccolato</vt:lpstr>
      <vt:lpstr>Presentazione standard di PowerPoint</vt:lpstr>
      <vt:lpstr>Presentazione standard di PowerPoint</vt:lpstr>
      <vt:lpstr>Dolci conventuali</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rosario</cp:lastModifiedBy>
  <cp:revision>38</cp:revision>
  <dcterms:created xsi:type="dcterms:W3CDTF">2017-05-02T09:52:00Z</dcterms:created>
  <dcterms:modified xsi:type="dcterms:W3CDTF">2017-08-01T15:32:23Z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