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6" r:id="rId3"/>
    <p:sldId id="287" r:id="rId4"/>
    <p:sldId id="265" r:id="rId5"/>
    <p:sldId id="266" r:id="rId6"/>
    <p:sldId id="267" r:id="rId7"/>
    <p:sldId id="269" r:id="rId8"/>
    <p:sldId id="270" r:id="rId9"/>
    <p:sldId id="271" r:id="rId10"/>
    <p:sldId id="282" r:id="rId11"/>
    <p:sldId id="292" r:id="rId12"/>
    <p:sldId id="272" r:id="rId13"/>
    <p:sldId id="273" r:id="rId14"/>
    <p:sldId id="274" r:id="rId15"/>
    <p:sldId id="277" r:id="rId16"/>
    <p:sldId id="278" r:id="rId17"/>
    <p:sldId id="290" r:id="rId18"/>
    <p:sldId id="291" r:id="rId19"/>
    <p:sldId id="294" r:id="rId20"/>
    <p:sldId id="296" r:id="rId21"/>
    <p:sldId id="295" r:id="rId22"/>
    <p:sldId id="293"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511"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7AEC22-993F-4BED-A88D-94FA7360184C}" type="datetimeFigureOut">
              <a:rPr lang="it-IT" smtClean="0"/>
              <a:pPr/>
              <a:t>26/07/2017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CA3678-78EF-4D39-804D-513E1420E7FC}" type="slidenum">
              <a:rPr lang="it-IT" smtClean="0"/>
              <a:pPr/>
              <a:t>‹N›</a:t>
            </a:fld>
            <a:endParaRPr lang="it-IT"/>
          </a:p>
        </p:txBody>
      </p:sp>
    </p:spTree>
    <p:extLst>
      <p:ext uri="{BB962C8B-B14F-4D97-AF65-F5344CB8AC3E}">
        <p14:creationId xmlns:p14="http://schemas.microsoft.com/office/powerpoint/2010/main" val="178408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0"/>
            <a:r>
              <a:rPr lang="it-IT" sz="1200" kern="1200" dirty="0">
                <a:solidFill>
                  <a:schemeClr val="tx1"/>
                </a:solidFill>
                <a:latin typeface="+mn-lt"/>
                <a:ea typeface="+mn-ea"/>
                <a:cs typeface="+mn-cs"/>
              </a:rPr>
              <a:t>Il sito riporta chiaramente il nome dei suoi proprietari o sponsor. Ignorare i siti web che non riportano chiaramente il nome dei proprietari o degli sponsor del sito. I siti appartenenti ad agenzie governative, organizzazioni sanitarie, associazioni mediche e a società farmaceutiche sono considerati attendibili e riconoscibili già dalla Home </a:t>
            </a:r>
            <a:r>
              <a:rPr lang="it-IT" sz="1200" kern="1200" dirty="0" err="1">
                <a:solidFill>
                  <a:schemeClr val="tx1"/>
                </a:solidFill>
                <a:latin typeface="+mn-lt"/>
                <a:ea typeface="+mn-ea"/>
                <a:cs typeface="+mn-cs"/>
              </a:rPr>
              <a:t>Page</a:t>
            </a:r>
            <a:r>
              <a:rPr lang="it-IT" sz="1200" kern="1200" dirty="0">
                <a:solidFill>
                  <a:schemeClr val="tx1"/>
                </a:solidFill>
                <a:latin typeface="+mn-lt"/>
                <a:ea typeface="+mn-ea"/>
                <a:cs typeface="+mn-cs"/>
              </a:rPr>
              <a:t>. Se non conoscente la fonte, potete controllare la sezione "chi siamo" per avere maggiori informazioni. </a:t>
            </a:r>
          </a:p>
          <a:p>
            <a:pPr lvl="0"/>
            <a:endParaRPr lang="it-IT" sz="1200" kern="120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4EA3AE99-78E0-4F33-B080-B47669023E5E}" type="slidenum">
              <a:rPr lang="it-IT" smtClean="0"/>
              <a:pPr/>
              <a:t>6</a:t>
            </a:fld>
            <a:endParaRPr lang="it-IT"/>
          </a:p>
        </p:txBody>
      </p:sp>
    </p:spTree>
    <p:extLst>
      <p:ext uri="{BB962C8B-B14F-4D97-AF65-F5344CB8AC3E}">
        <p14:creationId xmlns:p14="http://schemas.microsoft.com/office/powerpoint/2010/main" val="356657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94118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95325"/>
            <a:ext cx="4570413" cy="3427413"/>
          </a:xfrm>
          <a:solidFill>
            <a:srgbClr val="4F81BD"/>
          </a:solidFill>
          <a:ln w="25402">
            <a:solidFill>
              <a:srgbClr val="385D8A"/>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p14="http://schemas.microsoft.com/office/powerpoint/2010/main" val="75706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DBD8CB66-5251-4045-AD12-756401952FBE}" type="datetimeFigureOut">
              <a:rPr lang="it-IT" smtClean="0"/>
              <a:pPr/>
              <a:t>26/07/2017</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C12A9317-AC33-4B28-A1DD-8E0A1F12978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DBD8CB66-5251-4045-AD12-756401952FBE}"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2A9317-AC33-4B28-A1DD-8E0A1F12978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DBD8CB66-5251-4045-AD12-756401952FBE}"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2A9317-AC33-4B28-A1DD-8E0A1F12978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5" name="Segnaposto data 24"/>
          <p:cNvSpPr>
            <a:spLocks noGrp="1"/>
          </p:cNvSpPr>
          <p:nvPr>
            <p:ph type="dt" sz="half" idx="10"/>
          </p:nvPr>
        </p:nvSpPr>
        <p:spPr/>
        <p:txBody>
          <a:bodyPr/>
          <a:lstStyle/>
          <a:p>
            <a:fld id="{DBD8CB66-5251-4045-AD12-756401952FBE}" type="datetimeFigureOut">
              <a:rPr lang="it-IT" smtClean="0"/>
              <a:pPr/>
              <a:t>26/07/2017</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C12A9317-AC33-4B28-A1DD-8E0A1F12978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19" name="Segnaposto data 18"/>
          <p:cNvSpPr>
            <a:spLocks noGrp="1"/>
          </p:cNvSpPr>
          <p:nvPr>
            <p:ph type="dt" sz="half" idx="10"/>
          </p:nvPr>
        </p:nvSpPr>
        <p:spPr/>
        <p:txBody>
          <a:bodyPr/>
          <a:lstStyle/>
          <a:p>
            <a:fld id="{DBD8CB66-5251-4045-AD12-756401952FBE}" type="datetimeFigureOut">
              <a:rPr lang="it-IT" smtClean="0"/>
              <a:pPr/>
              <a:t>26/07/2017</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C12A9317-AC33-4B28-A1DD-8E0A1F129785}"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1" name="Segnaposto data 20"/>
          <p:cNvSpPr>
            <a:spLocks noGrp="1"/>
          </p:cNvSpPr>
          <p:nvPr>
            <p:ph type="dt" sz="half" idx="10"/>
          </p:nvPr>
        </p:nvSpPr>
        <p:spPr/>
        <p:txBody>
          <a:bodyPr/>
          <a:lstStyle/>
          <a:p>
            <a:fld id="{DBD8CB66-5251-4045-AD12-756401952FBE}" type="datetimeFigureOut">
              <a:rPr lang="it-IT" smtClean="0"/>
              <a:pPr/>
              <a:t>26/07/2017</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C12A9317-AC33-4B28-A1DD-8E0A1F12978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0" name="Segnaposto data 9"/>
          <p:cNvSpPr>
            <a:spLocks noGrp="1"/>
          </p:cNvSpPr>
          <p:nvPr>
            <p:ph type="dt" sz="half" idx="10"/>
          </p:nvPr>
        </p:nvSpPr>
        <p:spPr/>
        <p:txBody>
          <a:bodyPr/>
          <a:lstStyle/>
          <a:p>
            <a:fld id="{DBD8CB66-5251-4045-AD12-756401952FBE}" type="datetimeFigureOut">
              <a:rPr lang="it-IT" smtClean="0"/>
              <a:pPr/>
              <a:t>26/07/2017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C12A9317-AC33-4B28-A1DD-8E0A1F129785}"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a:t>Fare clic per modificare lo stile del titolo</a:t>
            </a:r>
            <a:endParaRPr kumimoji="0" lang="en-US"/>
          </a:p>
        </p:txBody>
      </p:sp>
      <p:sp>
        <p:nvSpPr>
          <p:cNvPr id="12" name="Segnaposto data 11"/>
          <p:cNvSpPr>
            <a:spLocks noGrp="1"/>
          </p:cNvSpPr>
          <p:nvPr>
            <p:ph type="dt" sz="half" idx="10"/>
          </p:nvPr>
        </p:nvSpPr>
        <p:spPr/>
        <p:txBody>
          <a:bodyPr/>
          <a:lstStyle/>
          <a:p>
            <a:fld id="{DBD8CB66-5251-4045-AD12-756401952FBE}" type="datetimeFigureOut">
              <a:rPr lang="it-IT" smtClean="0"/>
              <a:pPr/>
              <a:t>26/07/2017</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12A9317-AC33-4B28-A1DD-8E0A1F12978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DBD8CB66-5251-4045-AD12-756401952FBE}" type="datetimeFigureOut">
              <a:rPr lang="it-IT" smtClean="0"/>
              <a:pPr/>
              <a:t>26/07/2017</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2A9317-AC33-4B28-A1DD-8E0A1F12978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5" name="Segnaposto data 24"/>
          <p:cNvSpPr>
            <a:spLocks noGrp="1"/>
          </p:cNvSpPr>
          <p:nvPr>
            <p:ph type="dt" sz="half" idx="10"/>
          </p:nvPr>
        </p:nvSpPr>
        <p:spPr/>
        <p:txBody>
          <a:bodyPr/>
          <a:lstStyle/>
          <a:p>
            <a:fld id="{DBD8CB66-5251-4045-AD12-756401952FBE}" type="datetimeFigureOut">
              <a:rPr lang="it-IT" smtClean="0"/>
              <a:pPr/>
              <a:t>26/07/2017</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12A9317-AC33-4B28-A1DD-8E0A1F12978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a:t>Fare clic sull'icona per inserire un'immagine</a:t>
            </a:r>
            <a:endParaRPr kumimoji="0" lang="en-US" dirty="0"/>
          </a:p>
        </p:txBody>
      </p:sp>
      <p:sp>
        <p:nvSpPr>
          <p:cNvPr id="7" name="Segnaposto data 6"/>
          <p:cNvSpPr>
            <a:spLocks noGrp="1"/>
          </p:cNvSpPr>
          <p:nvPr>
            <p:ph type="dt" sz="half" idx="10"/>
          </p:nvPr>
        </p:nvSpPr>
        <p:spPr/>
        <p:txBody>
          <a:bodyPr/>
          <a:lstStyle/>
          <a:p>
            <a:fld id="{DBD8CB66-5251-4045-AD12-756401952FBE}" type="datetimeFigureOut">
              <a:rPr lang="it-IT" smtClean="0"/>
              <a:pPr/>
              <a:t>26/07/2017</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C12A9317-AC33-4B28-A1DD-8E0A1F129785}"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BD8CB66-5251-4045-AD12-756401952FBE}" type="datetimeFigureOut">
              <a:rPr lang="it-IT" smtClean="0"/>
              <a:pPr/>
              <a:t>26/07/2017</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12A9317-AC33-4B28-A1DD-8E0A1F129785}"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251520" y="3140968"/>
            <a:ext cx="8568952" cy="1938992"/>
          </a:xfrm>
          <a:prstGeom prst="rect">
            <a:avLst/>
          </a:prstGeom>
          <a:noFill/>
        </p:spPr>
        <p:txBody>
          <a:bodyPr wrap="square" rtlCol="0">
            <a:spAutoFit/>
          </a:bodyPr>
          <a:lstStyle/>
          <a:p>
            <a:r>
              <a:rPr lang="it-IT" sz="2000" dirty="0">
                <a:latin typeface="Berlin Sans FB" pitchFamily="34" charset="0"/>
              </a:rPr>
              <a:t>Qualunque gruppo fonda il proprio successo sul rispetto reciproco: la famiglia, la squadra dello sport che si pratica, il gruppo di amici e lo stato in cui si vive come cittadini.</a:t>
            </a:r>
          </a:p>
          <a:p>
            <a:r>
              <a:rPr lang="it-IT" sz="2000" dirty="0">
                <a:latin typeface="Berlin Sans FB" pitchFamily="34" charset="0"/>
              </a:rPr>
              <a:t>Per poter essere buoni cittadini è fondamentale conoscere le norme e rispettarle: comprendere il senso, l’importanza e la necessità ci permette di essere consapevoli dei nostri diritti e dei nostri doveri.</a:t>
            </a:r>
          </a:p>
        </p:txBody>
      </p:sp>
      <p:sp>
        <p:nvSpPr>
          <p:cNvPr id="8" name="Rettangolo 7"/>
          <p:cNvSpPr/>
          <p:nvPr/>
        </p:nvSpPr>
        <p:spPr>
          <a:xfrm>
            <a:off x="1043608" y="332656"/>
            <a:ext cx="7329955" cy="2585323"/>
          </a:xfrm>
          <a:prstGeom prst="rect">
            <a:avLst/>
          </a:prstGeom>
          <a:noFill/>
        </p:spPr>
        <p:txBody>
          <a:bodyPr wrap="none" lIns="91440" tIns="45720" rIns="91440" bIns="45720">
            <a:spAutoFit/>
          </a:bodyPr>
          <a:lstStyle/>
          <a:p>
            <a:pPr algn="ctr"/>
            <a:r>
              <a:rPr lang="it-IT" sz="54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ernard MT Condensed" pitchFamily="18" charset="0"/>
              </a:rPr>
              <a:t>U.D.A</a:t>
            </a:r>
            <a:r>
              <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ernard MT Condensed" pitchFamily="18" charset="0"/>
              </a:rPr>
              <a:t> n°1</a:t>
            </a:r>
          </a:p>
          <a:p>
            <a:pPr algn="ctr"/>
            <a:r>
              <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ernard MT Condensed" pitchFamily="18" charset="0"/>
              </a:rPr>
              <a:t>LE REGOLE:</a:t>
            </a:r>
          </a:p>
          <a:p>
            <a:pPr algn="ctr"/>
            <a:r>
              <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ernard MT Condensed" pitchFamily="18" charset="0"/>
              </a:rPr>
              <a:t>COSA FARE E COSA NON FARE</a:t>
            </a:r>
            <a:endPar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332656"/>
            <a:ext cx="8784976" cy="1470025"/>
          </a:xfrm>
        </p:spPr>
        <p:txBody>
          <a:bodyPr/>
          <a:lstStyle/>
          <a:p>
            <a:pPr algn="ctr"/>
            <a:r>
              <a:rPr lang="it-IT" b="1" dirty="0">
                <a:solidFill>
                  <a:srgbClr val="00B050"/>
                </a:solidFill>
              </a:rPr>
              <a:t>Come ridurre l’EFFETTO SERRA </a:t>
            </a:r>
          </a:p>
        </p:txBody>
      </p:sp>
      <p:sp>
        <p:nvSpPr>
          <p:cNvPr id="3" name="Sottotitolo 2"/>
          <p:cNvSpPr>
            <a:spLocks noGrp="1"/>
          </p:cNvSpPr>
          <p:nvPr>
            <p:ph type="subTitle" idx="1"/>
          </p:nvPr>
        </p:nvSpPr>
        <p:spPr>
          <a:xfrm>
            <a:off x="179512" y="692696"/>
            <a:ext cx="8964488" cy="2448272"/>
          </a:xfrm>
        </p:spPr>
        <p:txBody>
          <a:bodyPr>
            <a:normAutofit fontScale="25000" lnSpcReduction="20000"/>
          </a:bodyPr>
          <a:lstStyle/>
          <a:p>
            <a:pPr algn="l"/>
            <a:r>
              <a:rPr lang="it-IT" sz="8800" dirty="0">
                <a:solidFill>
                  <a:schemeClr val="tx1"/>
                </a:solidFill>
              </a:rPr>
              <a:t>Da milioni di anni la terra è costantemente irraggiata dalle radiazioni elettromagnetiche provenienti dal sole, scaldano il nostro pianeta e danno origine alla vita. Quello che citiamo spesso come "il problema dell'effetto serra" è in realtà un fenomeno naturale da sempre presente sulla terra. Dall'effetto serra deriva la temperatura terrestre. Senza l'effetto serra la temperatura del globo sarebbe in media 30 gradi più fredda, ovvero oscillerebbe intorno ad una temperatura di -18° C.</a:t>
            </a:r>
          </a:p>
          <a:p>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1520" y="3429000"/>
            <a:ext cx="2466975" cy="2324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59832" y="3429000"/>
            <a:ext cx="5495925" cy="2324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13113854"/>
      </p:ext>
    </p:extLst>
  </p:cSld>
  <p:clrMapOvr>
    <a:masterClrMapping/>
  </p:clrMapOvr>
  <p:transition>
    <p:whee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lasse42\Desktop\energia solar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2" y="214290"/>
            <a:ext cx="3572408" cy="23844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0" name="Picture 6" descr="Risultati immagini per mon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3504" y="3000372"/>
            <a:ext cx="3071834" cy="2348632"/>
          </a:xfrm>
          <a:prstGeom prst="rect">
            <a:avLst/>
          </a:prstGeom>
          <a:noFill/>
        </p:spPr>
      </p:pic>
      <p:sp>
        <p:nvSpPr>
          <p:cNvPr id="1032" name="AutoShape 8" descr="Risultati immagini per energia eol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Risultati immagini per energia eol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6" name="AutoShape 12" descr="Risultati immagini per energia eol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8" name="AutoShape 14" descr="Risultati immagini per energia eol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40" name="AutoShape 16" descr="Risultati immagini per energia eol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42" name="Picture 18" descr="Risultati immagini per energia eolic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86380" y="0"/>
            <a:ext cx="3643338" cy="24059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46" name="Picture 22" descr="http://assets.inhabitat.com/wp-content/blogs.dir/1/files/2010/11/Bionx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4348" y="3357562"/>
            <a:ext cx="3832046" cy="24764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cxnSp>
        <p:nvCxnSpPr>
          <p:cNvPr id="16" name="Connettore 1 15"/>
          <p:cNvCxnSpPr/>
          <p:nvPr/>
        </p:nvCxnSpPr>
        <p:spPr>
          <a:xfrm>
            <a:off x="2143108" y="2643182"/>
            <a:ext cx="3000396" cy="714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ttore 1 17"/>
          <p:cNvCxnSpPr>
            <a:endCxn id="1030" idx="0"/>
          </p:cNvCxnSpPr>
          <p:nvPr/>
        </p:nvCxnSpPr>
        <p:spPr>
          <a:xfrm rot="5400000">
            <a:off x="6375810" y="2589604"/>
            <a:ext cx="714380" cy="107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ttore 1 21"/>
          <p:cNvCxnSpPr>
            <a:stCxn id="1046" idx="3"/>
            <a:endCxn id="1030" idx="1"/>
          </p:cNvCxnSpPr>
          <p:nvPr/>
        </p:nvCxnSpPr>
        <p:spPr>
          <a:xfrm flipV="1">
            <a:off x="4546394" y="4174688"/>
            <a:ext cx="597110" cy="42112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274638"/>
            <a:ext cx="8229600" cy="1143000"/>
          </a:xfrm>
        </p:spPr>
        <p:txBody>
          <a:bodyPr/>
          <a:lstStyle/>
          <a:p>
            <a:pPr lvl="0" algn="ctr">
              <a:buNone/>
            </a:pPr>
            <a:r>
              <a:rPr lang="it-IT" dirty="0">
                <a:latin typeface="Bernard MT Condensed" pitchFamily="18"/>
              </a:rPr>
              <a:t>ALCOLICI</a:t>
            </a:r>
          </a:p>
        </p:txBody>
      </p:sp>
      <p:sp>
        <p:nvSpPr>
          <p:cNvPr id="3" name="Segnaposto testo 2"/>
          <p:cNvSpPr txBox="1">
            <a:spLocks noGrp="1"/>
          </p:cNvSpPr>
          <p:nvPr>
            <p:ph type="body" idx="4294967295"/>
          </p:nvPr>
        </p:nvSpPr>
        <p:spPr>
          <a:xfrm>
            <a:off x="0" y="1287463"/>
            <a:ext cx="8228013" cy="4525962"/>
          </a:xfrm>
        </p:spPr>
        <p:txBody>
          <a:bodyPr/>
          <a:lstStyle/>
          <a:p>
            <a:pPr lvl="0"/>
            <a:r>
              <a:rPr lang="it-IT" sz="2800" dirty="0">
                <a:latin typeface="Berlin Sans FB Demi" pitchFamily="34"/>
              </a:rPr>
              <a:t>Proibiti! Per la tua salute è preferibile bere acqua, e poi mentre parli l'odore dell'</a:t>
            </a:r>
            <a:r>
              <a:rPr lang="it-IT" sz="2800" dirty="0" err="1">
                <a:latin typeface="Berlin Sans FB Demi" pitchFamily="34"/>
              </a:rPr>
              <a:t>acol</a:t>
            </a:r>
            <a:r>
              <a:rPr lang="it-IT" sz="2800" dirty="0">
                <a:latin typeface="Berlin Sans FB Demi" pitchFamily="34"/>
              </a:rPr>
              <a:t> si sente. Se ti dovesse accadere occasionalmente di bere un alcolico, prima di avvicinarti di nuovo ai clienti, bevi dell'acqua per sciacquarti la bocca</a:t>
            </a:r>
            <a:r>
              <a:rPr lang="it-IT" dirty="0">
                <a:latin typeface="Berlin Sans FB Demi" pitchFamily="34"/>
              </a:rPr>
              <a:t>.</a:t>
            </a:r>
          </a:p>
        </p:txBody>
      </p:sp>
      <p:pic>
        <p:nvPicPr>
          <p:cNvPr id="4" name="Immagine 3"/>
          <p:cNvPicPr>
            <a:picLocks noChangeAspect="1"/>
          </p:cNvPicPr>
          <p:nvPr/>
        </p:nvPicPr>
        <p:blipFill>
          <a:blip r:embed="rId3" cstate="email">
            <a:alphaModFix/>
            <a:lum/>
            <a:extLst>
              <a:ext uri="{28A0092B-C50C-407E-A947-70E740481C1C}">
                <a14:useLocalDpi xmlns:a14="http://schemas.microsoft.com/office/drawing/2010/main"/>
              </a:ext>
            </a:extLst>
          </a:blip>
          <a:srcRect/>
          <a:stretch>
            <a:fillRect/>
          </a:stretch>
        </p:blipFill>
        <p:spPr>
          <a:xfrm>
            <a:off x="1619672" y="3717032"/>
            <a:ext cx="5943228" cy="2743321"/>
          </a:xfrm>
          <a:prstGeom prst="rect">
            <a:avLst/>
          </a:prstGeom>
          <a:noFill/>
          <a:ln>
            <a:noFill/>
          </a:ln>
        </p:spPr>
      </p:pic>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274638"/>
            <a:ext cx="8229600" cy="1143000"/>
          </a:xfrm>
        </p:spPr>
        <p:txBody>
          <a:bodyPr/>
          <a:lstStyle/>
          <a:p>
            <a:pPr lvl="0" algn="ctr">
              <a:buNone/>
            </a:pPr>
            <a:r>
              <a:rPr lang="it-IT" dirty="0">
                <a:latin typeface="Bernard MT Condensed" pitchFamily="18"/>
              </a:rPr>
              <a:t>PULIZIA</a:t>
            </a:r>
          </a:p>
        </p:txBody>
      </p:sp>
      <p:sp>
        <p:nvSpPr>
          <p:cNvPr id="3" name="Segnaposto testo 2"/>
          <p:cNvSpPr txBox="1">
            <a:spLocks noGrp="1"/>
          </p:cNvSpPr>
          <p:nvPr>
            <p:ph type="body" idx="4294967295"/>
          </p:nvPr>
        </p:nvSpPr>
        <p:spPr>
          <a:xfrm>
            <a:off x="0" y="1268760"/>
            <a:ext cx="8228013" cy="4525962"/>
          </a:xfrm>
        </p:spPr>
        <p:txBody>
          <a:bodyPr>
            <a:normAutofit/>
          </a:bodyPr>
          <a:lstStyle/>
          <a:p>
            <a:pPr lvl="0"/>
            <a:r>
              <a:rPr lang="it-IT" sz="2800" dirty="0">
                <a:latin typeface="Berlin Sans FB Demi" pitchFamily="34"/>
              </a:rPr>
              <a:t>La tua persona e la tua divisa devono essere in ordine e pulite; sul lavoro opera sempre con materiale pulito e mantieni pulite le zone di lavoro e di servizio.</a:t>
            </a:r>
          </a:p>
        </p:txBody>
      </p:sp>
      <p:pic>
        <p:nvPicPr>
          <p:cNvPr id="4" name="Immagine 3"/>
          <p:cNvPicPr>
            <a:picLocks noChangeAspect="1"/>
          </p:cNvPicPr>
          <p:nvPr/>
        </p:nvPicPr>
        <p:blipFill>
          <a:blip r:embed="rId3" cstate="print">
            <a:alphaModFix/>
            <a:lum/>
          </a:blip>
          <a:srcRect/>
          <a:stretch>
            <a:fillRect/>
          </a:stretch>
        </p:blipFill>
        <p:spPr>
          <a:xfrm>
            <a:off x="2267744" y="3140968"/>
            <a:ext cx="4114545" cy="3102696"/>
          </a:xfrm>
          <a:prstGeom prst="rect">
            <a:avLst/>
          </a:prstGeom>
          <a:noFill/>
          <a:ln>
            <a:noFill/>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836712"/>
            <a:ext cx="8712968" cy="3816424"/>
          </a:xfrm>
        </p:spPr>
        <p:txBody>
          <a:bodyPr>
            <a:normAutofit fontScale="55000" lnSpcReduction="20000"/>
          </a:bodyPr>
          <a:lstStyle/>
          <a:p>
            <a:r>
              <a:rPr lang="it-IT" b="1" dirty="0">
                <a:solidFill>
                  <a:schemeClr val="tx1"/>
                </a:solidFill>
                <a:latin typeface="Berlin Sans FB Demi" pitchFamily="34" charset="0"/>
              </a:rPr>
              <a:t>Fare di ogni incontro sportivo, indipendentemente dalla posta e dalla importanza della competizione, un momento privilegiato, una specie di festa;</a:t>
            </a:r>
          </a:p>
          <a:p>
            <a:r>
              <a:rPr lang="it-IT" b="1">
                <a:solidFill>
                  <a:schemeClr val="tx1"/>
                </a:solidFill>
                <a:latin typeface="Berlin Sans FB Demi" pitchFamily="34" charset="0"/>
              </a:rPr>
              <a:t>Conformarsi </a:t>
            </a:r>
            <a:r>
              <a:rPr lang="it-IT" b="1" dirty="0">
                <a:solidFill>
                  <a:schemeClr val="tx1"/>
                </a:solidFill>
                <a:latin typeface="Berlin Sans FB Demi" pitchFamily="34" charset="0"/>
              </a:rPr>
              <a:t>alle regole e allo spirito dello sport praticato;</a:t>
            </a:r>
          </a:p>
          <a:p>
            <a:r>
              <a:rPr lang="it-IT" b="1" dirty="0">
                <a:solidFill>
                  <a:schemeClr val="tx1"/>
                </a:solidFill>
                <a:latin typeface="Berlin Sans FB Demi" pitchFamily="34" charset="0"/>
              </a:rPr>
              <a:t>Rispettare i miei avversari come me stesso;</a:t>
            </a:r>
          </a:p>
          <a:p>
            <a:r>
              <a:rPr lang="it-IT" b="1" dirty="0">
                <a:solidFill>
                  <a:schemeClr val="tx1"/>
                </a:solidFill>
                <a:latin typeface="Berlin Sans FB Demi" pitchFamily="34" charset="0"/>
              </a:rPr>
              <a:t>Accettare le decisioni degli arbitri o dei giudici sportivi, sapendo che, come me, hanno diritto all'errore, ma fanno tutto il possibile per non commetterlo;</a:t>
            </a:r>
          </a:p>
          <a:p>
            <a:r>
              <a:rPr lang="it-IT" b="1" dirty="0">
                <a:solidFill>
                  <a:schemeClr val="tx1"/>
                </a:solidFill>
                <a:latin typeface="Berlin Sans FB Demi" pitchFamily="34" charset="0"/>
              </a:rPr>
              <a:t>Evitare le cattiverie e le aggressioni nei miei atti, e mie parole o miei scritti;</a:t>
            </a:r>
          </a:p>
          <a:p>
            <a:r>
              <a:rPr lang="it-IT" b="1" dirty="0">
                <a:solidFill>
                  <a:schemeClr val="tx1"/>
                </a:solidFill>
                <a:latin typeface="Berlin Sans FB Demi" pitchFamily="34" charset="0"/>
              </a:rPr>
              <a:t>Non usare artifici o inganni per ottenere il successo;</a:t>
            </a:r>
          </a:p>
          <a:p>
            <a:r>
              <a:rPr lang="it-IT" b="1" dirty="0">
                <a:solidFill>
                  <a:schemeClr val="tx1"/>
                </a:solidFill>
                <a:latin typeface="Berlin Sans FB Demi" pitchFamily="34" charset="0"/>
              </a:rPr>
              <a:t>Rimanere degno della vittoria, così come nella sconfitta;</a:t>
            </a:r>
          </a:p>
          <a:p>
            <a:r>
              <a:rPr lang="it-IT" b="1" dirty="0">
                <a:solidFill>
                  <a:schemeClr val="tx1"/>
                </a:solidFill>
                <a:latin typeface="Berlin Sans FB Demi" pitchFamily="34" charset="0"/>
              </a:rPr>
              <a:t>Aiutare chiunque con la mia presenza, la mia esperienza e la mia comprensione;</a:t>
            </a:r>
          </a:p>
          <a:p>
            <a:r>
              <a:rPr lang="it-IT" b="1" dirty="0">
                <a:solidFill>
                  <a:schemeClr val="tx1"/>
                </a:solidFill>
                <a:latin typeface="Berlin Sans FB Demi" pitchFamily="34" charset="0"/>
              </a:rPr>
              <a:t>Essere un vero ambasciatore dello sport, aiutando a far rispettare intorno a me i principi suddetti.</a:t>
            </a:r>
          </a:p>
          <a:p>
            <a:r>
              <a:rPr lang="it-IT" b="1" dirty="0">
                <a:solidFill>
                  <a:schemeClr val="tx1"/>
                </a:solidFill>
                <a:latin typeface="Berlin Sans FB Demi" pitchFamily="34" charset="0"/>
              </a:rPr>
              <a:t>Portare aiuto a ogni sportivo ferito o la cui vita sia in pericolo;</a:t>
            </a:r>
          </a:p>
          <a:p>
            <a:endParaRPr lang="it-IT" dirty="0"/>
          </a:p>
        </p:txBody>
      </p:sp>
      <p:sp>
        <p:nvSpPr>
          <p:cNvPr id="4" name="CasellaDiTesto 3"/>
          <p:cNvSpPr txBox="1"/>
          <p:nvPr/>
        </p:nvSpPr>
        <p:spPr>
          <a:xfrm>
            <a:off x="395536" y="64389"/>
            <a:ext cx="8136904" cy="769441"/>
          </a:xfrm>
          <a:prstGeom prst="rect">
            <a:avLst/>
          </a:prstGeom>
          <a:noFill/>
        </p:spPr>
        <p:txBody>
          <a:bodyPr wrap="square" rtlCol="0">
            <a:spAutoFit/>
          </a:bodyPr>
          <a:lstStyle/>
          <a:p>
            <a:r>
              <a:rPr lang="it-IT" sz="4400" b="1" dirty="0">
                <a:solidFill>
                  <a:srgbClr val="0070C0"/>
                </a:solidFill>
              </a:rPr>
              <a:t>         REGOLE DEL FAIR PLAY</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2080" y="4463560"/>
            <a:ext cx="3583479" cy="2133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4463560"/>
            <a:ext cx="3456384" cy="2133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689895"/>
      </p:ext>
    </p:extLst>
  </p:cSld>
  <p:clrMapOvr>
    <a:masterClrMapping/>
  </p:clrMapOvr>
  <p:transition>
    <p:cover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1143000"/>
          </a:xfrm>
        </p:spPr>
        <p:txBody>
          <a:bodyPr/>
          <a:lstStyle/>
          <a:p>
            <a:pPr marL="0" indent="0" algn="ctr">
              <a:buNone/>
            </a:pPr>
            <a:r>
              <a:rPr lang="it-IT" b="1" dirty="0">
                <a:solidFill>
                  <a:srgbClr val="FF6600"/>
                </a:solidFill>
              </a:rPr>
              <a:t>PIRAMIDE AMBIENTALE</a:t>
            </a:r>
          </a:p>
        </p:txBody>
      </p:sp>
      <p:sp>
        <p:nvSpPr>
          <p:cNvPr id="3" name="Segnaposto contenuto 2"/>
          <p:cNvSpPr>
            <a:spLocks noGrp="1"/>
          </p:cNvSpPr>
          <p:nvPr>
            <p:ph idx="1"/>
          </p:nvPr>
        </p:nvSpPr>
        <p:spPr>
          <a:xfrm>
            <a:off x="0" y="836712"/>
            <a:ext cx="8640960" cy="3672407"/>
          </a:xfrm>
          <a:prstGeom prst="rect">
            <a:avLst/>
          </a:prstGeom>
        </p:spPr>
        <p:txBody>
          <a:bodyPr>
            <a:noAutofit/>
          </a:bodyPr>
          <a:lstStyle/>
          <a:p>
            <a:pPr marL="0" indent="0">
              <a:buNone/>
            </a:pPr>
            <a:r>
              <a:rPr lang="it-IT" sz="2200" dirty="0"/>
              <a:t>La piramide ambientale é l’impatto sull’ambiente dei cibi presenti nella piramide alimentare, e disponendoli lungo una piramide capovolta, in cui gli alimenti posizionati più in basso hanno il minore impatto ambientale. Accostando le due piramidi si ottiene così la “Doppia piramide” alimentare-ambientale, dove si nota intuitivamente che gli alimenti per i quali è consigliato un consumo maggiore, generalmente sono anche quelli che determinano gli impatti ambientali minori. Viceversa, gli alimenti per i quali viene raccomandato un consumo ridotto sono anche quelli che hanno maggior impatto sull’ambiente. </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3688" y="4005064"/>
            <a:ext cx="5112568"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862706"/>
      </p:ext>
    </p:extLst>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46412" y="116632"/>
            <a:ext cx="8208912" cy="936104"/>
          </a:xfrm>
        </p:spPr>
        <p:txBody>
          <a:bodyPr/>
          <a:lstStyle/>
          <a:p>
            <a:pPr marL="182880" indent="0" algn="ctr">
              <a:buNone/>
            </a:pPr>
            <a:r>
              <a:rPr lang="it-IT" b="1" dirty="0">
                <a:solidFill>
                  <a:srgbClr val="FF6600"/>
                </a:solidFill>
              </a:rPr>
              <a:t>PIRAMIDE  ALIMENTARE</a:t>
            </a:r>
          </a:p>
        </p:txBody>
      </p:sp>
      <p:sp>
        <p:nvSpPr>
          <p:cNvPr id="3" name="Sottotitolo 2"/>
          <p:cNvSpPr>
            <a:spLocks noGrp="1"/>
          </p:cNvSpPr>
          <p:nvPr>
            <p:ph type="subTitle" idx="1"/>
          </p:nvPr>
        </p:nvSpPr>
        <p:spPr>
          <a:xfrm>
            <a:off x="251520" y="188640"/>
            <a:ext cx="8640960" cy="3168352"/>
          </a:xfrm>
        </p:spPr>
        <p:txBody>
          <a:bodyPr>
            <a:normAutofit/>
          </a:bodyPr>
          <a:lstStyle/>
          <a:p>
            <a:pPr algn="just"/>
            <a:r>
              <a:rPr lang="it-IT" sz="2200" dirty="0">
                <a:solidFill>
                  <a:schemeClr val="tx1"/>
                </a:solidFill>
              </a:rPr>
              <a:t>Lo stile di vita dei nostri giorni è caratterizzato da grande disponibilità di cibo e da una sempre più diffusa sedentarietà che portano a vivere in una situazione di apparente benessere psico-fisico che spesso non corrisponde con lo stato di salute. Viviamo, quindi, in un’epoca ove all’allungarsi dell’aspettativa di vita si registra anche la crescita del rischio di patologie quali: obesità, malattie metaboliche, cardiovascolari e cancro.</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99792" y="3356992"/>
            <a:ext cx="3293688" cy="293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201817"/>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6519" y="309093"/>
            <a:ext cx="9150775" cy="923330"/>
          </a:xfrm>
          <a:prstGeom prst="rect">
            <a:avLst/>
          </a:prstGeom>
          <a:noFill/>
        </p:spPr>
        <p:txBody>
          <a:bodyPr wrap="none" lIns="91440" tIns="45720" rIns="91440" bIns="45720">
            <a:spAutoFit/>
          </a:bodyPr>
          <a:lstStyle/>
          <a:p>
            <a:pPr algn="ctr"/>
            <a:r>
              <a:rPr lang="it-IT"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COMPETENZE PROFESSIONALI</a:t>
            </a:r>
            <a:endPar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CasellaDiTesto 5"/>
          <p:cNvSpPr txBox="1"/>
          <p:nvPr/>
        </p:nvSpPr>
        <p:spPr>
          <a:xfrm>
            <a:off x="705119" y="1622738"/>
            <a:ext cx="5186966" cy="369332"/>
          </a:xfrm>
          <a:prstGeom prst="rect">
            <a:avLst/>
          </a:prstGeom>
          <a:noFill/>
        </p:spPr>
        <p:txBody>
          <a:bodyPr wrap="square" rtlCol="0">
            <a:spAutoFit/>
          </a:bodyPr>
          <a:lstStyle/>
          <a:p>
            <a:endParaRPr lang="it-IT" dirty="0"/>
          </a:p>
        </p:txBody>
      </p:sp>
      <p:pic>
        <p:nvPicPr>
          <p:cNvPr id="7" name="Immagin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6762" y="1779068"/>
            <a:ext cx="3513526" cy="312118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1" name="CasellaDiTesto 10"/>
          <p:cNvSpPr txBox="1"/>
          <p:nvPr/>
        </p:nvSpPr>
        <p:spPr>
          <a:xfrm>
            <a:off x="328412" y="1232423"/>
            <a:ext cx="3644218" cy="4524315"/>
          </a:xfrm>
          <a:prstGeom prst="rect">
            <a:avLst/>
          </a:prstGeom>
          <a:noFill/>
        </p:spPr>
        <p:txBody>
          <a:bodyPr wrap="square" rtlCol="0">
            <a:spAutoFit/>
          </a:bodyPr>
          <a:lstStyle/>
          <a:p>
            <a:r>
              <a:rPr lang="it-IT" sz="2400" b="1" dirty="0">
                <a:latin typeface="Aharoni" panose="02010803020104030203" pitchFamily="2" charset="-79"/>
                <a:cs typeface="Aharoni" panose="02010803020104030203" pitchFamily="2" charset="-79"/>
              </a:rPr>
              <a:t>Nell’ambito professionale essere competenti significa ‘saper risolvere dei problemi’, vale a dire avere la capacità di identificare lo scarto tra osservato e atteso di un fenomeno, pensare ad una strategia di soluzione, attuarla e valutarne i risultati.</a:t>
            </a:r>
          </a:p>
        </p:txBody>
      </p:sp>
    </p:spTree>
    <p:extLst>
      <p:ext uri="{BB962C8B-B14F-4D97-AF65-F5344CB8AC3E}">
        <p14:creationId xmlns:p14="http://schemas.microsoft.com/office/powerpoint/2010/main" val="982670472"/>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783939" y="135125"/>
            <a:ext cx="5324984" cy="923330"/>
          </a:xfrm>
          <a:prstGeom prst="rect">
            <a:avLst/>
          </a:prstGeom>
          <a:noFill/>
        </p:spPr>
        <p:txBody>
          <a:bodyPr wrap="none" lIns="91440" tIns="45720" rIns="91440" bIns="45720">
            <a:spAutoFit/>
          </a:bodyPr>
          <a:lstStyle/>
          <a:p>
            <a:pPr algn="ctr"/>
            <a:r>
              <a:rPr lang="it-IT" sz="5400" b="1" dirty="0">
                <a:ln w="22225">
                  <a:solidFill>
                    <a:schemeClr val="accent2"/>
                  </a:solidFill>
                  <a:prstDash val="solid"/>
                </a:ln>
                <a:solidFill>
                  <a:schemeClr val="accent2">
                    <a:lumMod val="40000"/>
                    <a:lumOff val="60000"/>
                  </a:schemeClr>
                </a:solidFill>
              </a:rPr>
              <a:t>ALCUNI CONSIGLI</a:t>
            </a:r>
            <a:endParaRPr lang="it-IT" sz="5400" b="1" cap="none" spc="0" dirty="0">
              <a:ln w="22225">
                <a:solidFill>
                  <a:schemeClr val="accent2"/>
                </a:solidFill>
                <a:prstDash val="solid"/>
              </a:ln>
              <a:solidFill>
                <a:schemeClr val="accent2">
                  <a:lumMod val="40000"/>
                  <a:lumOff val="60000"/>
                </a:schemeClr>
              </a:solidFill>
              <a:effectLst/>
            </a:endParaRPr>
          </a:p>
        </p:txBody>
      </p:sp>
      <p:sp>
        <p:nvSpPr>
          <p:cNvPr id="6" name="CasellaDiTesto 5"/>
          <p:cNvSpPr txBox="1"/>
          <p:nvPr/>
        </p:nvSpPr>
        <p:spPr>
          <a:xfrm>
            <a:off x="148106" y="1058454"/>
            <a:ext cx="3522374" cy="4585871"/>
          </a:xfrm>
          <a:prstGeom prst="rect">
            <a:avLst/>
          </a:prstGeom>
          <a:noFill/>
        </p:spPr>
        <p:txBody>
          <a:bodyPr wrap="square" rtlCol="0">
            <a:spAutoFit/>
          </a:bodyPr>
          <a:lstStyle/>
          <a:p>
            <a:pPr algn="ctr"/>
            <a:r>
              <a:rPr lang="it-IT" sz="2800" dirty="0">
                <a:latin typeface="Algerian" panose="04020705040A02060702" pitchFamily="82" charset="0"/>
              </a:rPr>
              <a:t>IL SALUTO</a:t>
            </a:r>
          </a:p>
          <a:p>
            <a:pPr>
              <a:buFont typeface="Arial" pitchFamily="34" charset="0"/>
              <a:buChar char="•"/>
            </a:pPr>
            <a:r>
              <a:rPr lang="it-IT" sz="2400" b="1" dirty="0">
                <a:latin typeface="Berlin Sans FB Demi" pitchFamily="34" charset="0"/>
                <a:cs typeface="Aharoni" panose="02010803020104030203" pitchFamily="2" charset="-79"/>
              </a:rPr>
              <a:t>Salutiamo sempre per   primi e diamo sempre del lei.</a:t>
            </a:r>
          </a:p>
          <a:p>
            <a:pPr>
              <a:buFont typeface="Arial" pitchFamily="34" charset="0"/>
              <a:buChar char="•"/>
            </a:pPr>
            <a:r>
              <a:rPr lang="it-IT" sz="2400" b="1" dirty="0">
                <a:latin typeface="Berlin Sans FB Demi" pitchFamily="34" charset="0"/>
                <a:cs typeface="Aharoni" panose="02010803020104030203" pitchFamily="2" charset="-79"/>
              </a:rPr>
              <a:t>Rispondiamo sempre a un saluto anche se non ricordiamo chi è la persona che abbiamo di fronte.</a:t>
            </a:r>
          </a:p>
          <a:p>
            <a:pPr>
              <a:buFont typeface="Arial" pitchFamily="34" charset="0"/>
              <a:buChar char="•"/>
            </a:pPr>
            <a:r>
              <a:rPr lang="it-IT" sz="2400" b="1" dirty="0">
                <a:latin typeface="Berlin Sans FB Demi" pitchFamily="34" charset="0"/>
                <a:cs typeface="Aharoni" panose="02010803020104030203" pitchFamily="2" charset="-79"/>
              </a:rPr>
              <a:t>Accompagniamo sempre il saluto con un sorriso.</a:t>
            </a:r>
          </a:p>
        </p:txBody>
      </p:sp>
      <p:sp>
        <p:nvSpPr>
          <p:cNvPr id="7" name="CasellaDiTesto 6"/>
          <p:cNvSpPr txBox="1"/>
          <p:nvPr/>
        </p:nvSpPr>
        <p:spPr>
          <a:xfrm>
            <a:off x="4860032" y="1052736"/>
            <a:ext cx="3657600" cy="4955203"/>
          </a:xfrm>
          <a:prstGeom prst="rect">
            <a:avLst/>
          </a:prstGeom>
          <a:noFill/>
        </p:spPr>
        <p:txBody>
          <a:bodyPr wrap="square" rtlCol="0">
            <a:spAutoFit/>
          </a:bodyPr>
          <a:lstStyle/>
          <a:p>
            <a:pPr algn="ctr"/>
            <a:r>
              <a:rPr lang="it-IT" sz="2800" dirty="0">
                <a:latin typeface="Algerian" panose="04020705040A02060702" pitchFamily="82" charset="0"/>
              </a:rPr>
              <a:t>COME PRESENTARSI</a:t>
            </a:r>
          </a:p>
          <a:p>
            <a:r>
              <a:rPr lang="it-IT" sz="2400" dirty="0">
                <a:latin typeface="Berlin Sans FB Demi" pitchFamily="34" charset="0"/>
                <a:cs typeface="Aharoni" panose="02010803020104030203" pitchFamily="2" charset="-79"/>
              </a:rPr>
              <a:t>La naturalezza è fondamentale per ben predisporre chi abbiamo di fronte; basterà dire il nostro nome (nelle occasioni informali), nome e cognome (nei momenti più importanti), nome, cognome e ruolo (nello svolgimento del nostro lavoro).</a:t>
            </a:r>
          </a:p>
        </p:txBody>
      </p:sp>
    </p:spTree>
    <p:extLst>
      <p:ext uri="{BB962C8B-B14F-4D97-AF65-F5344CB8AC3E}">
        <p14:creationId xmlns:p14="http://schemas.microsoft.com/office/powerpoint/2010/main" val="645412622"/>
      </p:ext>
    </p:extLst>
  </p:cSld>
  <p:clrMapOvr>
    <a:masterClrMapping/>
  </p:clrMapOvr>
  <p:transition>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268760"/>
            <a:ext cx="8686800" cy="4525963"/>
          </a:xfrm>
        </p:spPr>
        <p:txBody>
          <a:bodyPr>
            <a:normAutofit fontScale="92500" lnSpcReduction="10000"/>
          </a:bodyPr>
          <a:lstStyle/>
          <a:p>
            <a:r>
              <a:rPr lang="it-IT" sz="3200" dirty="0">
                <a:latin typeface="Berlin Sans FB Demi" pitchFamily="34" charset="0"/>
              </a:rPr>
              <a:t>Sii conciso, cerca di condensare i tuoi pensieri nel minor numero di parole possibile, evitando frasi lunghe</a:t>
            </a:r>
          </a:p>
          <a:p>
            <a:r>
              <a:rPr lang="it-IT" sz="3200" dirty="0">
                <a:latin typeface="Berlin Sans FB Demi" pitchFamily="34" charset="0"/>
              </a:rPr>
              <a:t>Gli accenti non debbono essere </a:t>
            </a:r>
            <a:r>
              <a:rPr lang="it-IT" sz="3200" dirty="0" err="1">
                <a:latin typeface="Berlin Sans FB Demi" pitchFamily="34" charset="0"/>
              </a:rPr>
              <a:t>nè</a:t>
            </a:r>
            <a:r>
              <a:rPr lang="it-IT" sz="3200" dirty="0">
                <a:latin typeface="Berlin Sans FB Demi" pitchFamily="34" charset="0"/>
              </a:rPr>
              <a:t> scorretti </a:t>
            </a:r>
            <a:r>
              <a:rPr lang="it-IT" sz="3200" dirty="0" err="1">
                <a:latin typeface="Berlin Sans FB Demi" pitchFamily="34" charset="0"/>
              </a:rPr>
              <a:t>nè</a:t>
            </a:r>
            <a:r>
              <a:rPr lang="it-IT" sz="3200" dirty="0">
                <a:latin typeface="Berlin Sans FB Demi" pitchFamily="34" charset="0"/>
              </a:rPr>
              <a:t> inutili, perché chi lo fa sbaglia.</a:t>
            </a:r>
          </a:p>
          <a:p>
            <a:r>
              <a:rPr lang="it-IT" sz="3200" dirty="0">
                <a:latin typeface="Berlin Sans FB Demi" pitchFamily="34" charset="0"/>
              </a:rPr>
              <a:t>Non si apostrofa un articolo indeterminativo prima del sostantivo maschile.</a:t>
            </a:r>
          </a:p>
          <a:p>
            <a:r>
              <a:rPr lang="it-IT" sz="3200" dirty="0">
                <a:latin typeface="Berlin Sans FB Demi" pitchFamily="34" charset="0"/>
              </a:rPr>
              <a:t>Metti, le virgole, al posto giusto</a:t>
            </a:r>
          </a:p>
          <a:p>
            <a:r>
              <a:rPr lang="it-IT" dirty="0">
                <a:latin typeface="Berlin Sans FB Demi" pitchFamily="34" charset="0"/>
              </a:rPr>
              <a:t>N</a:t>
            </a:r>
            <a:r>
              <a:rPr lang="it-IT" sz="3200" dirty="0">
                <a:latin typeface="Berlin Sans FB Demi" pitchFamily="34" charset="0"/>
              </a:rPr>
              <a:t>on ripetere due volte la stessa cosa</a:t>
            </a:r>
          </a:p>
          <a:p>
            <a:pPr>
              <a:buNone/>
            </a:pPr>
            <a:endParaRPr lang="it-IT" sz="3200" dirty="0"/>
          </a:p>
          <a:p>
            <a:pPr>
              <a:buNone/>
            </a:pPr>
            <a:endParaRPr lang="it-IT" dirty="0"/>
          </a:p>
          <a:p>
            <a:endParaRPr lang="it-IT" dirty="0"/>
          </a:p>
        </p:txBody>
      </p:sp>
      <p:sp>
        <p:nvSpPr>
          <p:cNvPr id="4" name="Rettangolo 3"/>
          <p:cNvSpPr/>
          <p:nvPr/>
        </p:nvSpPr>
        <p:spPr>
          <a:xfrm>
            <a:off x="683568" y="332656"/>
            <a:ext cx="814947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 regole grammaticali</a:t>
            </a:r>
          </a:p>
        </p:txBody>
      </p:sp>
    </p:spTree>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260649"/>
            <a:ext cx="8064896" cy="720080"/>
          </a:xfrm>
        </p:spPr>
        <p:txBody>
          <a:bodyPr>
            <a:normAutofit/>
          </a:bodyPr>
          <a:lstStyle/>
          <a:p>
            <a:pPr algn="ctr"/>
            <a:r>
              <a:rPr lang="it-IT" b="1" dirty="0">
                <a:solidFill>
                  <a:srgbClr val="008080"/>
                </a:solidFill>
              </a:rPr>
              <a:t>IL CODICE </a:t>
            </a:r>
            <a:r>
              <a:rPr lang="it-IT" b="1" dirty="0" err="1">
                <a:solidFill>
                  <a:srgbClr val="008080"/>
                </a:solidFill>
              </a:rPr>
              <a:t>DI</a:t>
            </a:r>
            <a:r>
              <a:rPr lang="it-IT" b="1" dirty="0">
                <a:solidFill>
                  <a:srgbClr val="008080"/>
                </a:solidFill>
              </a:rPr>
              <a:t> HAMMURABI</a:t>
            </a:r>
            <a:endParaRPr lang="en-GB" b="1" dirty="0">
              <a:solidFill>
                <a:srgbClr val="008080"/>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6016" y="2924944"/>
            <a:ext cx="1982753" cy="3306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672" y="3140968"/>
            <a:ext cx="2232729"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395536" y="980728"/>
            <a:ext cx="7488832" cy="2031325"/>
          </a:xfrm>
          <a:prstGeom prst="rect">
            <a:avLst/>
          </a:prstGeom>
          <a:noFill/>
        </p:spPr>
        <p:txBody>
          <a:bodyPr wrap="square" rtlCol="0">
            <a:spAutoFit/>
          </a:bodyPr>
          <a:lstStyle/>
          <a:p>
            <a:r>
              <a:rPr lang="it-IT" b="1" dirty="0">
                <a:solidFill>
                  <a:schemeClr val="tx1"/>
                </a:solidFill>
              </a:rPr>
              <a:t>Intorno al 1800 a.C. il re </a:t>
            </a:r>
            <a:r>
              <a:rPr lang="it-IT" b="1" dirty="0" err="1">
                <a:solidFill>
                  <a:schemeClr val="tx1"/>
                </a:solidFill>
              </a:rPr>
              <a:t>Hammurabi</a:t>
            </a:r>
            <a:r>
              <a:rPr lang="it-IT" b="1" dirty="0">
                <a:solidFill>
                  <a:schemeClr val="tx1"/>
                </a:solidFill>
              </a:rPr>
              <a:t> era riuscito a creare un vasto regno, al cui interno però ogni città conservava la propria lingua, cultura e tradizione. </a:t>
            </a:r>
          </a:p>
          <a:p>
            <a:r>
              <a:rPr lang="it-IT" b="1" dirty="0">
                <a:solidFill>
                  <a:schemeClr val="tx1"/>
                </a:solidFill>
              </a:rPr>
              <a:t>Per cercare di unificare quelle genti così diverse il sovrano introdusse una raccolta di leggi scritte, conosciute come il </a:t>
            </a:r>
            <a:r>
              <a:rPr lang="it-IT" b="1" dirty="0">
                <a:solidFill>
                  <a:schemeClr val="tx1"/>
                </a:solidFill>
                <a:effectLst>
                  <a:outerShdw blurRad="38100" dist="38100" dir="2700000" algn="tl">
                    <a:srgbClr val="000000">
                      <a:alpha val="43137"/>
                    </a:srgbClr>
                  </a:outerShdw>
                </a:effectLst>
              </a:rPr>
              <a:t>CODICE </a:t>
            </a:r>
            <a:r>
              <a:rPr lang="it-IT" b="1" dirty="0" err="1">
                <a:solidFill>
                  <a:schemeClr val="tx1"/>
                </a:solidFill>
                <a:effectLst>
                  <a:outerShdw blurRad="38100" dist="38100" dir="2700000" algn="tl">
                    <a:srgbClr val="000000">
                      <a:alpha val="43137"/>
                    </a:srgbClr>
                  </a:outerShdw>
                </a:effectLst>
              </a:rPr>
              <a:t>DI</a:t>
            </a:r>
            <a:r>
              <a:rPr lang="it-IT" b="1" dirty="0">
                <a:solidFill>
                  <a:schemeClr val="tx1"/>
                </a:solidFill>
                <a:effectLst>
                  <a:outerShdw blurRad="38100" dist="38100" dir="2700000" algn="tl">
                    <a:srgbClr val="000000">
                      <a:alpha val="43137"/>
                    </a:srgbClr>
                  </a:outerShdw>
                </a:effectLst>
              </a:rPr>
              <a:t> HAMMURABI.</a:t>
            </a:r>
          </a:p>
          <a:p>
            <a:r>
              <a:rPr lang="it-IT" b="1" dirty="0">
                <a:solidFill>
                  <a:schemeClr val="tx1"/>
                </a:solidFill>
              </a:rPr>
              <a:t>Egli raccolse tutte le leggi tradizionali del suo popolo, che fino a quel momento erano tramandate oralmente, e le fece incidere su grandi lastre di pietra che furono affisse in ogni città.</a:t>
            </a:r>
          </a:p>
        </p:txBody>
      </p:sp>
    </p:spTree>
    <p:extLst>
      <p:ext uri="{BB962C8B-B14F-4D97-AF65-F5344CB8AC3E}">
        <p14:creationId xmlns:p14="http://schemas.microsoft.com/office/powerpoint/2010/main" val="460457928"/>
      </p:ext>
    </p:extLst>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85720" y="428604"/>
            <a:ext cx="848379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REGOLE PER RISOLVERE UN’ESPRESSIONE NUMERICA</a:t>
            </a:r>
          </a:p>
        </p:txBody>
      </p:sp>
      <p:sp>
        <p:nvSpPr>
          <p:cNvPr id="6" name="CasellaDiTesto 5"/>
          <p:cNvSpPr txBox="1"/>
          <p:nvPr/>
        </p:nvSpPr>
        <p:spPr>
          <a:xfrm>
            <a:off x="214282" y="1071546"/>
            <a:ext cx="3929090" cy="4247317"/>
          </a:xfrm>
          <a:prstGeom prst="rect">
            <a:avLst/>
          </a:prstGeom>
          <a:noFill/>
        </p:spPr>
        <p:txBody>
          <a:bodyPr wrap="square" rtlCol="0">
            <a:spAutoFit/>
          </a:bodyPr>
          <a:lstStyle/>
          <a:p>
            <a:pPr marL="342900" indent="-342900">
              <a:buFont typeface="+mj-lt"/>
              <a:buAutoNum type="arabicPeriod"/>
            </a:pPr>
            <a:r>
              <a:rPr lang="it-IT" dirty="0">
                <a:latin typeface="Berlin Sans FB Demi" pitchFamily="34" charset="0"/>
              </a:rPr>
              <a:t>Prima si svolgono le potenze, nell’ordine in cui compaiono;</a:t>
            </a:r>
          </a:p>
          <a:p>
            <a:pPr marL="342900" indent="-342900">
              <a:buFont typeface="+mj-lt"/>
              <a:buAutoNum type="arabicPeriod"/>
            </a:pPr>
            <a:r>
              <a:rPr lang="it-IT" dirty="0">
                <a:latin typeface="Berlin Sans FB Demi" pitchFamily="34" charset="0"/>
              </a:rPr>
              <a:t>Poi le moltiplicazioni, divisioni nell’ordine in cui compaiono;</a:t>
            </a:r>
          </a:p>
          <a:p>
            <a:pPr marL="342900" indent="-342900">
              <a:buFont typeface="+mj-lt"/>
              <a:buAutoNum type="arabicPeriod"/>
            </a:pPr>
            <a:r>
              <a:rPr lang="it-IT" dirty="0">
                <a:latin typeface="Berlin Sans FB Demi" pitchFamily="34" charset="0"/>
              </a:rPr>
              <a:t>Infine le addizioni le sottrazioni, nell’ordine in cui compaiono;</a:t>
            </a:r>
          </a:p>
          <a:p>
            <a:pPr marL="342900" indent="-342900">
              <a:buFont typeface="+mj-lt"/>
              <a:buAutoNum type="arabicPeriod"/>
            </a:pPr>
            <a:r>
              <a:rPr lang="it-IT" dirty="0">
                <a:latin typeface="Berlin Sans FB Demi" pitchFamily="34" charset="0"/>
              </a:rPr>
              <a:t> Se in un’espressione compaiono delle parentesi, occorre eseguire prima i calcoli all’interno delle parentesi tonde, poi quadre ed infine graffe. </a:t>
            </a:r>
          </a:p>
          <a:p>
            <a:pPr marL="342900" indent="-342900">
              <a:buFont typeface="+mj-lt"/>
              <a:buAutoNum type="arabicPeriod"/>
            </a:pPr>
            <a:r>
              <a:rPr lang="it-IT" dirty="0">
                <a:latin typeface="Berlin Sans FB Demi" pitchFamily="34" charset="0"/>
              </a:rPr>
              <a:t>All’interno di ciascuna parentesi le priorità sono quelle precedentemente esposte (punto 1,2,3)</a:t>
            </a:r>
          </a:p>
        </p:txBody>
      </p:sp>
      <p:sp>
        <p:nvSpPr>
          <p:cNvPr id="3076" name="Rectangle 4"/>
          <p:cNvSpPr>
            <a:spLocks noChangeArrowheads="1"/>
          </p:cNvSpPr>
          <p:nvPr/>
        </p:nvSpPr>
        <p:spPr bwMode="auto">
          <a:xfrm>
            <a:off x="4643438" y="1285860"/>
            <a:ext cx="4286280"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4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[(2x3</a:t>
            </a:r>
            <a:r>
              <a:rPr kumimoji="0" lang="it-IT" sz="4000" b="1" i="0" u="none" strike="noStrike" cap="none" normalizeH="0" baseline="30000" dirty="0">
                <a:ln>
                  <a:noFill/>
                </a:ln>
                <a:solidFill>
                  <a:schemeClr val="tx1"/>
                </a:solidFill>
                <a:effectLst/>
                <a:latin typeface="Calibri" pitchFamily="34" charset="0"/>
                <a:ea typeface="Calibri" pitchFamily="34" charset="0"/>
                <a:cs typeface="Times New Roman" pitchFamily="18" charset="0"/>
              </a:rPr>
              <a:t>2</a:t>
            </a:r>
            <a:r>
              <a:rPr kumimoji="0" lang="it-IT" sz="4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-6) -4]:8=</a:t>
            </a:r>
            <a:endParaRPr kumimoji="0" lang="it-IT" sz="4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4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[(2x</a:t>
            </a:r>
            <a:r>
              <a:rPr kumimoji="0" lang="it-IT" sz="40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9</a:t>
            </a:r>
            <a:r>
              <a:rPr kumimoji="0" lang="it-IT" sz="4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-6)-4]:8=</a:t>
            </a:r>
            <a:endParaRPr kumimoji="0" lang="it-IT" sz="4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4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r>
              <a:rPr kumimoji="0" lang="it-IT" sz="40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18</a:t>
            </a:r>
            <a:r>
              <a:rPr kumimoji="0" lang="it-IT" sz="4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-6)-4]:8=</a:t>
            </a:r>
            <a:endParaRPr kumimoji="0" lang="it-IT" sz="4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4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r>
              <a:rPr kumimoji="0" lang="it-IT" sz="40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12</a:t>
            </a:r>
            <a:r>
              <a:rPr kumimoji="0" lang="it-IT" sz="4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-4]:8=</a:t>
            </a:r>
            <a:endParaRPr kumimoji="0" lang="it-IT" sz="4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4000" b="1" i="0" u="none" strike="noStrike" cap="none" normalizeH="0" baseline="0" dirty="0">
                <a:ln>
                  <a:noFill/>
                </a:ln>
                <a:solidFill>
                  <a:srgbClr val="FF0000"/>
                </a:solidFill>
                <a:effectLst/>
                <a:latin typeface="Calibri" pitchFamily="34" charset="0"/>
                <a:ea typeface="Calibri" pitchFamily="34" charset="0"/>
                <a:cs typeface="Times New Roman" pitchFamily="18" charset="0"/>
              </a:rPr>
              <a:t>8</a:t>
            </a:r>
            <a:r>
              <a:rPr kumimoji="0" lang="it-IT" sz="4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:8= 1</a:t>
            </a:r>
          </a:p>
          <a:p>
            <a:pPr marL="0" marR="0" lvl="0" indent="0" algn="ctr" defTabSz="914400" rtl="0" eaLnBrk="0" fontAlgn="base" latinLnBrk="0" hangingPunct="0">
              <a:lnSpc>
                <a:spcPct val="100000"/>
              </a:lnSpc>
              <a:spcBef>
                <a:spcPct val="0"/>
              </a:spcBef>
              <a:spcAft>
                <a:spcPct val="0"/>
              </a:spcAft>
              <a:buClrTx/>
              <a:buSzTx/>
              <a:buFontTx/>
              <a:buNone/>
              <a:tabLst/>
            </a:pPr>
            <a:r>
              <a:rPr lang="it-IT" sz="5400" b="1" dirty="0">
                <a:latin typeface="Calibri" pitchFamily="34" charset="0"/>
                <a:cs typeface="Times New Roman" pitchFamily="18" charset="0"/>
                <a:sym typeface="Wingdings" pitchFamily="2" charset="2"/>
              </a:rPr>
              <a:t></a:t>
            </a:r>
            <a:endParaRPr kumimoji="0" lang="it-IT" sz="5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107504" y="1196752"/>
            <a:ext cx="2214578"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1928794" y="214290"/>
            <a:ext cx="5601020" cy="923330"/>
          </a:xfrm>
          <a:prstGeom prst="rect">
            <a:avLst/>
          </a:prstGeom>
          <a:noFill/>
        </p:spPr>
        <p:txBody>
          <a:bodyPr wrap="none" lIns="91440" tIns="45720" rIns="91440" bIns="45720">
            <a:spAutoFit/>
          </a:bodyPr>
          <a:lstStyle/>
          <a:p>
            <a:pPr algn="ctr"/>
            <a:r>
              <a:rPr lang="it-IT"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RULES AT SCHOOL</a:t>
            </a:r>
          </a:p>
        </p:txBody>
      </p:sp>
      <p:sp>
        <p:nvSpPr>
          <p:cNvPr id="8" name="Ovale 7"/>
          <p:cNvSpPr/>
          <p:nvPr/>
        </p:nvSpPr>
        <p:spPr>
          <a:xfrm>
            <a:off x="2428860" y="1785926"/>
            <a:ext cx="2071702" cy="1571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2786050" y="2357430"/>
            <a:ext cx="1428760" cy="369332"/>
          </a:xfrm>
          <a:prstGeom prst="rect">
            <a:avLst/>
          </a:prstGeom>
          <a:noFill/>
        </p:spPr>
        <p:txBody>
          <a:bodyPr wrap="square" rtlCol="0">
            <a:spAutoFit/>
          </a:bodyPr>
          <a:lstStyle/>
          <a:p>
            <a:r>
              <a:rPr lang="it-IT" b="1" dirty="0"/>
              <a:t>BE SILENT</a:t>
            </a:r>
          </a:p>
        </p:txBody>
      </p:sp>
      <p:sp>
        <p:nvSpPr>
          <p:cNvPr id="10" name="Ovale 9"/>
          <p:cNvSpPr/>
          <p:nvPr/>
        </p:nvSpPr>
        <p:spPr>
          <a:xfrm>
            <a:off x="4857752" y="1285860"/>
            <a:ext cx="2000264" cy="1571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6858016" y="2143116"/>
            <a:ext cx="1928826"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5286380" y="1857364"/>
            <a:ext cx="1285884" cy="338554"/>
          </a:xfrm>
          <a:prstGeom prst="rect">
            <a:avLst/>
          </a:prstGeom>
          <a:noFill/>
        </p:spPr>
        <p:txBody>
          <a:bodyPr wrap="square" rtlCol="0">
            <a:spAutoFit/>
          </a:bodyPr>
          <a:lstStyle/>
          <a:p>
            <a:r>
              <a:rPr lang="it-IT" sz="1600" b="1" dirty="0"/>
              <a:t>DON’T TALK</a:t>
            </a:r>
          </a:p>
        </p:txBody>
      </p:sp>
      <p:sp>
        <p:nvSpPr>
          <p:cNvPr id="13" name="CasellaDiTesto 12"/>
          <p:cNvSpPr txBox="1"/>
          <p:nvPr/>
        </p:nvSpPr>
        <p:spPr>
          <a:xfrm>
            <a:off x="7143768" y="2714620"/>
            <a:ext cx="1357322" cy="369332"/>
          </a:xfrm>
          <a:prstGeom prst="rect">
            <a:avLst/>
          </a:prstGeom>
          <a:noFill/>
        </p:spPr>
        <p:txBody>
          <a:bodyPr wrap="square" rtlCol="0">
            <a:spAutoFit/>
          </a:bodyPr>
          <a:lstStyle/>
          <a:p>
            <a:r>
              <a:rPr lang="it-IT" b="1" dirty="0"/>
              <a:t>DON’T CHAT</a:t>
            </a:r>
          </a:p>
        </p:txBody>
      </p:sp>
      <p:sp>
        <p:nvSpPr>
          <p:cNvPr id="14" name="Ovale 13"/>
          <p:cNvSpPr/>
          <p:nvPr/>
        </p:nvSpPr>
        <p:spPr>
          <a:xfrm>
            <a:off x="571472" y="3357562"/>
            <a:ext cx="2214578" cy="1500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857224" y="3929066"/>
            <a:ext cx="1643074" cy="369332"/>
          </a:xfrm>
          <a:prstGeom prst="rect">
            <a:avLst/>
          </a:prstGeom>
          <a:noFill/>
        </p:spPr>
        <p:txBody>
          <a:bodyPr wrap="square" rtlCol="0">
            <a:spAutoFit/>
          </a:bodyPr>
          <a:lstStyle/>
          <a:p>
            <a:r>
              <a:rPr lang="it-IT" b="1" dirty="0"/>
              <a:t>DON’T   CHEW</a:t>
            </a:r>
          </a:p>
        </p:txBody>
      </p:sp>
      <p:sp>
        <p:nvSpPr>
          <p:cNvPr id="16" name="Ovale 15"/>
          <p:cNvSpPr/>
          <p:nvPr/>
        </p:nvSpPr>
        <p:spPr>
          <a:xfrm>
            <a:off x="3286116" y="3571876"/>
            <a:ext cx="2143140"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3643306" y="3857628"/>
            <a:ext cx="1500198" cy="646331"/>
          </a:xfrm>
          <a:prstGeom prst="rect">
            <a:avLst/>
          </a:prstGeom>
          <a:noFill/>
        </p:spPr>
        <p:txBody>
          <a:bodyPr wrap="square" rtlCol="0">
            <a:spAutoFit/>
          </a:bodyPr>
          <a:lstStyle/>
          <a:p>
            <a:r>
              <a:rPr lang="it-IT" b="1" dirty="0"/>
              <a:t>DON’T USE MOBILE</a:t>
            </a:r>
          </a:p>
        </p:txBody>
      </p:sp>
      <p:sp>
        <p:nvSpPr>
          <p:cNvPr id="18" name="Ovale 17"/>
          <p:cNvSpPr/>
          <p:nvPr/>
        </p:nvSpPr>
        <p:spPr>
          <a:xfrm>
            <a:off x="6215074" y="3786190"/>
            <a:ext cx="2071702"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6215074" y="4286256"/>
            <a:ext cx="2071702" cy="584775"/>
          </a:xfrm>
          <a:prstGeom prst="rect">
            <a:avLst/>
          </a:prstGeom>
          <a:noFill/>
        </p:spPr>
        <p:txBody>
          <a:bodyPr wrap="square" rtlCol="0">
            <a:spAutoFit/>
          </a:bodyPr>
          <a:lstStyle/>
          <a:p>
            <a:r>
              <a:rPr lang="it-IT" sz="1600" b="1" dirty="0"/>
              <a:t>DON’T EAT DURING LESSONS</a:t>
            </a:r>
          </a:p>
        </p:txBody>
      </p:sp>
      <p:sp>
        <p:nvSpPr>
          <p:cNvPr id="20" name="Ovale 19"/>
          <p:cNvSpPr/>
          <p:nvPr/>
        </p:nvSpPr>
        <p:spPr>
          <a:xfrm>
            <a:off x="2786050" y="5214950"/>
            <a:ext cx="4214842"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3786182" y="5572140"/>
            <a:ext cx="2428892" cy="523220"/>
          </a:xfrm>
          <a:prstGeom prst="rect">
            <a:avLst/>
          </a:prstGeom>
          <a:noFill/>
        </p:spPr>
        <p:txBody>
          <a:bodyPr wrap="square" rtlCol="0">
            <a:spAutoFit/>
          </a:bodyPr>
          <a:lstStyle/>
          <a:p>
            <a:r>
              <a:rPr lang="it-IT" sz="2800" b="1" dirty="0"/>
              <a:t>DON’T SMOKE</a:t>
            </a:r>
          </a:p>
        </p:txBody>
      </p:sp>
      <p:sp>
        <p:nvSpPr>
          <p:cNvPr id="22" name="CasellaDiTesto 21"/>
          <p:cNvSpPr txBox="1"/>
          <p:nvPr/>
        </p:nvSpPr>
        <p:spPr>
          <a:xfrm>
            <a:off x="611560" y="1844824"/>
            <a:ext cx="1500198" cy="369332"/>
          </a:xfrm>
          <a:prstGeom prst="rect">
            <a:avLst/>
          </a:prstGeom>
          <a:noFill/>
        </p:spPr>
        <p:txBody>
          <a:bodyPr wrap="square" rtlCol="0">
            <a:spAutoFit/>
          </a:bodyPr>
          <a:lstStyle/>
          <a:p>
            <a:r>
              <a:rPr lang="it-IT" b="1" dirty="0"/>
              <a:t>BE QUIET</a:t>
            </a:r>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195736" y="55657"/>
            <a:ext cx="5304657" cy="923330"/>
          </a:xfrm>
          <a:prstGeom prst="rect">
            <a:avLst/>
          </a:prstGeom>
          <a:noFill/>
        </p:spPr>
        <p:txBody>
          <a:bodyPr wrap="none" lIns="91440" tIns="45720" rIns="91440" bIns="45720">
            <a:spAutoFit/>
          </a:bodyPr>
          <a:lstStyle/>
          <a:p>
            <a:pPr algn="ctr"/>
            <a:r>
              <a:rPr lang="it-IT" sz="5400" b="1" dirty="0">
                <a:ln w="6600">
                  <a:solidFill>
                    <a:schemeClr val="accent2"/>
                  </a:solidFill>
                  <a:prstDash val="solid"/>
                </a:ln>
                <a:solidFill>
                  <a:srgbClr val="FFFFFF"/>
                </a:solidFill>
                <a:effectLst>
                  <a:outerShdw dist="38100" dir="2700000" algn="tl" rotWithShape="0">
                    <a:schemeClr val="accent2"/>
                  </a:outerShdw>
                </a:effectLst>
              </a:rPr>
              <a:t>Règles de l’</a:t>
            </a:r>
            <a:r>
              <a:rPr lang="it-IT" sz="5400" b="1" dirty="0" err="1">
                <a:ln w="6600">
                  <a:solidFill>
                    <a:schemeClr val="accent2"/>
                  </a:solidFill>
                  <a:prstDash val="solid"/>
                </a:ln>
                <a:solidFill>
                  <a:srgbClr val="FFFFFF"/>
                </a:solidFill>
                <a:effectLst>
                  <a:outerShdw dist="38100" dir="2700000" algn="tl" rotWithShape="0">
                    <a:schemeClr val="accent2"/>
                  </a:outerShdw>
                </a:effectLst>
              </a:rPr>
              <a:t>ècole</a:t>
            </a:r>
            <a:r>
              <a:rPr lang="it-IT" sz="5400" b="1" dirty="0">
                <a:ln w="6600">
                  <a:solidFill>
                    <a:schemeClr val="accent2"/>
                  </a:solidFill>
                  <a:prstDash val="solid"/>
                </a:ln>
                <a:solidFill>
                  <a:srgbClr val="FFFFFF"/>
                </a:solidFill>
                <a:effectLst>
                  <a:outerShdw dist="38100" dir="2700000" algn="tl" rotWithShape="0">
                    <a:schemeClr val="accent2"/>
                  </a:outerShdw>
                </a:effectLst>
              </a:rPr>
              <a:t> </a:t>
            </a:r>
            <a:endParaRPr lang="it-IT"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Ovale 5"/>
          <p:cNvSpPr/>
          <p:nvPr/>
        </p:nvSpPr>
        <p:spPr>
          <a:xfrm>
            <a:off x="467544" y="1772816"/>
            <a:ext cx="2088232"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562954" y="2169730"/>
            <a:ext cx="2016224" cy="646331"/>
          </a:xfrm>
          <a:prstGeom prst="rect">
            <a:avLst/>
          </a:prstGeom>
          <a:noFill/>
        </p:spPr>
        <p:txBody>
          <a:bodyPr wrap="square" rtlCol="0">
            <a:spAutoFit/>
          </a:bodyPr>
          <a:lstStyle/>
          <a:p>
            <a:r>
              <a:rPr lang="it-IT" b="1" dirty="0"/>
              <a:t>l </a:t>
            </a:r>
            <a:r>
              <a:rPr lang="it-IT" b="1" dirty="0" err="1"/>
              <a:t>faut</a:t>
            </a:r>
            <a:r>
              <a:rPr lang="it-IT" b="1" dirty="0"/>
              <a:t> </a:t>
            </a:r>
            <a:r>
              <a:rPr lang="it-IT" b="1" dirty="0" err="1"/>
              <a:t>étudier</a:t>
            </a:r>
            <a:r>
              <a:rPr lang="it-IT" b="1" dirty="0"/>
              <a:t> pour apprendre</a:t>
            </a:r>
          </a:p>
        </p:txBody>
      </p:sp>
      <p:sp>
        <p:nvSpPr>
          <p:cNvPr id="8" name="Ovale 7"/>
          <p:cNvSpPr/>
          <p:nvPr/>
        </p:nvSpPr>
        <p:spPr>
          <a:xfrm>
            <a:off x="2522062" y="3295066"/>
            <a:ext cx="2160240"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2701596" y="3731536"/>
            <a:ext cx="2016224" cy="923330"/>
          </a:xfrm>
          <a:prstGeom prst="rect">
            <a:avLst/>
          </a:prstGeom>
          <a:noFill/>
        </p:spPr>
        <p:txBody>
          <a:bodyPr wrap="square" rtlCol="0">
            <a:spAutoFit/>
          </a:bodyPr>
          <a:lstStyle/>
          <a:p>
            <a:r>
              <a:rPr lang="it-IT" b="1" dirty="0"/>
              <a:t>On doit </a:t>
            </a:r>
            <a:r>
              <a:rPr lang="it-IT" b="1" dirty="0" err="1"/>
              <a:t>respecter</a:t>
            </a:r>
            <a:r>
              <a:rPr lang="it-IT" b="1" dirty="0"/>
              <a:t> </a:t>
            </a:r>
            <a:r>
              <a:rPr lang="it-IT" b="1" dirty="0" err="1"/>
              <a:t>les</a:t>
            </a:r>
            <a:r>
              <a:rPr lang="it-IT" b="1" dirty="0"/>
              <a:t> </a:t>
            </a:r>
            <a:r>
              <a:rPr lang="it-IT" b="1" dirty="0" err="1"/>
              <a:t>objects</a:t>
            </a:r>
            <a:r>
              <a:rPr lang="it-IT" b="1" dirty="0"/>
              <a:t> de </a:t>
            </a:r>
            <a:r>
              <a:rPr lang="it-IT" b="1" dirty="0" err="1"/>
              <a:t>lécole</a:t>
            </a:r>
            <a:endParaRPr lang="it-IT" b="1" dirty="0"/>
          </a:p>
        </p:txBody>
      </p:sp>
      <p:sp>
        <p:nvSpPr>
          <p:cNvPr id="10" name="Ovale 9"/>
          <p:cNvSpPr/>
          <p:nvPr/>
        </p:nvSpPr>
        <p:spPr>
          <a:xfrm>
            <a:off x="4122000" y="1476397"/>
            <a:ext cx="1956184"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4319972" y="1748280"/>
            <a:ext cx="2148272" cy="923330"/>
          </a:xfrm>
          <a:prstGeom prst="rect">
            <a:avLst/>
          </a:prstGeom>
          <a:noFill/>
        </p:spPr>
        <p:txBody>
          <a:bodyPr wrap="square" rtlCol="0">
            <a:spAutoFit/>
          </a:bodyPr>
          <a:lstStyle/>
          <a:p>
            <a:r>
              <a:rPr lang="it-IT" b="1" dirty="0"/>
              <a:t>Tu </a:t>
            </a:r>
            <a:r>
              <a:rPr lang="it-IT" b="1" dirty="0" err="1"/>
              <a:t>dois</a:t>
            </a:r>
            <a:r>
              <a:rPr lang="it-IT" b="1" dirty="0"/>
              <a:t> </a:t>
            </a:r>
            <a:r>
              <a:rPr lang="it-IT" b="1" dirty="0" err="1"/>
              <a:t>écouter</a:t>
            </a:r>
            <a:r>
              <a:rPr lang="it-IT" b="1" dirty="0"/>
              <a:t> l’</a:t>
            </a:r>
            <a:r>
              <a:rPr lang="it-IT" b="1" dirty="0" err="1"/>
              <a:t>explication</a:t>
            </a:r>
            <a:r>
              <a:rPr lang="it-IT" b="1" dirty="0"/>
              <a:t> de l’</a:t>
            </a:r>
            <a:r>
              <a:rPr lang="it-IT" b="1" dirty="0" err="1"/>
              <a:t>enseignant</a:t>
            </a:r>
            <a:endParaRPr lang="it-IT" b="1" dirty="0"/>
          </a:p>
        </p:txBody>
      </p:sp>
      <p:sp>
        <p:nvSpPr>
          <p:cNvPr id="12" name="Ovale 11"/>
          <p:cNvSpPr/>
          <p:nvPr/>
        </p:nvSpPr>
        <p:spPr>
          <a:xfrm>
            <a:off x="323528" y="4364233"/>
            <a:ext cx="2376264"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634962" y="4792891"/>
            <a:ext cx="1944216" cy="923330"/>
          </a:xfrm>
          <a:prstGeom prst="rect">
            <a:avLst/>
          </a:prstGeom>
          <a:noFill/>
        </p:spPr>
        <p:txBody>
          <a:bodyPr wrap="square" rtlCol="0">
            <a:spAutoFit/>
          </a:bodyPr>
          <a:lstStyle/>
          <a:p>
            <a:r>
              <a:rPr lang="it-IT" b="1" dirty="0"/>
              <a:t>Il est obligatoire de </a:t>
            </a:r>
            <a:r>
              <a:rPr lang="it-IT" b="1" dirty="0" err="1"/>
              <a:t>étudier</a:t>
            </a:r>
            <a:r>
              <a:rPr lang="it-IT" b="1" dirty="0"/>
              <a:t> pour </a:t>
            </a:r>
            <a:r>
              <a:rPr lang="it-IT" b="1" dirty="0" err="1"/>
              <a:t>être</a:t>
            </a:r>
            <a:r>
              <a:rPr lang="it-IT" b="1" dirty="0"/>
              <a:t> </a:t>
            </a:r>
            <a:r>
              <a:rPr lang="it-IT" b="1" dirty="0" err="1"/>
              <a:t>interrogés</a:t>
            </a:r>
            <a:endParaRPr lang="it-IT" b="1" dirty="0"/>
          </a:p>
        </p:txBody>
      </p:sp>
      <p:sp>
        <p:nvSpPr>
          <p:cNvPr id="14" name="Ovale 13"/>
          <p:cNvSpPr/>
          <p:nvPr/>
        </p:nvSpPr>
        <p:spPr>
          <a:xfrm>
            <a:off x="5670172" y="4069488"/>
            <a:ext cx="2166224" cy="15112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5902334" y="4377007"/>
            <a:ext cx="1701899" cy="923330"/>
          </a:xfrm>
          <a:prstGeom prst="rect">
            <a:avLst/>
          </a:prstGeom>
          <a:noFill/>
        </p:spPr>
        <p:txBody>
          <a:bodyPr wrap="square" rtlCol="0">
            <a:spAutoFit/>
          </a:bodyPr>
          <a:lstStyle/>
          <a:p>
            <a:r>
              <a:rPr lang="it-IT" b="1" dirty="0"/>
              <a:t>Il ne faut pas manger en classe</a:t>
            </a:r>
          </a:p>
        </p:txBody>
      </p:sp>
      <p:sp>
        <p:nvSpPr>
          <p:cNvPr id="16" name="Ovale 15"/>
          <p:cNvSpPr/>
          <p:nvPr/>
        </p:nvSpPr>
        <p:spPr>
          <a:xfrm>
            <a:off x="6358008" y="2492895"/>
            <a:ext cx="2208212" cy="13994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6468244" y="2775047"/>
            <a:ext cx="2097976" cy="923330"/>
          </a:xfrm>
          <a:prstGeom prst="rect">
            <a:avLst/>
          </a:prstGeom>
          <a:noFill/>
        </p:spPr>
        <p:txBody>
          <a:bodyPr wrap="square" rtlCol="0">
            <a:spAutoFit/>
          </a:bodyPr>
          <a:lstStyle/>
          <a:p>
            <a:r>
              <a:rPr lang="it-IT" b="1" dirty="0"/>
              <a:t>Il ne faut pas utiliser le téléphone en classe</a:t>
            </a:r>
          </a:p>
        </p:txBody>
      </p:sp>
      <p:sp>
        <p:nvSpPr>
          <p:cNvPr id="19" name="Ovale 18"/>
          <p:cNvSpPr/>
          <p:nvPr/>
        </p:nvSpPr>
        <p:spPr>
          <a:xfrm>
            <a:off x="3668908" y="5165579"/>
            <a:ext cx="2226264" cy="147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3818256" y="5565138"/>
            <a:ext cx="2226264" cy="646331"/>
          </a:xfrm>
          <a:prstGeom prst="rect">
            <a:avLst/>
          </a:prstGeom>
          <a:noFill/>
        </p:spPr>
        <p:txBody>
          <a:bodyPr wrap="square" rtlCol="0">
            <a:spAutoFit/>
          </a:bodyPr>
          <a:lstStyle/>
          <a:p>
            <a:r>
              <a:rPr lang="it-IT" b="1" dirty="0"/>
              <a:t>On doit </a:t>
            </a:r>
            <a:r>
              <a:rPr lang="it-IT" b="1" dirty="0" err="1"/>
              <a:t>aller</a:t>
            </a:r>
            <a:r>
              <a:rPr lang="it-IT" b="1" dirty="0"/>
              <a:t> </a:t>
            </a:r>
            <a:r>
              <a:rPr lang="it-IT" b="1" dirty="0" err="1"/>
              <a:t>voter</a:t>
            </a:r>
            <a:r>
              <a:rPr lang="it-IT" b="1" dirty="0"/>
              <a:t> notre dirigeants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88640"/>
            <a:ext cx="8363272" cy="5937523"/>
          </a:xfrm>
        </p:spPr>
        <p:txBody>
          <a:bodyPr>
            <a:normAutofit/>
          </a:bodyPr>
          <a:lstStyle/>
          <a:p>
            <a:pPr marL="0" indent="0">
              <a:buNone/>
            </a:pPr>
            <a:r>
              <a:rPr lang="it-IT" sz="1600" dirty="0"/>
              <a:t>       </a:t>
            </a:r>
            <a:r>
              <a:rPr lang="it-IT" sz="1600" b="1" dirty="0"/>
              <a:t>Quali obiettivi intendeva raggiungere in questo modo?</a:t>
            </a:r>
          </a:p>
          <a:p>
            <a:r>
              <a:rPr lang="it-IT" sz="1600" b="1" dirty="0"/>
              <a:t>Tutti i popoli dell’impero babilonese sottostavano alle stesse leggi.</a:t>
            </a:r>
          </a:p>
          <a:p>
            <a:r>
              <a:rPr lang="it-IT" sz="1600" b="1" dirty="0"/>
              <a:t>Tutti i cittadini dell’impero avevano la possibilità di conoscere le leggi e di rispettarle.</a:t>
            </a:r>
          </a:p>
          <a:p>
            <a:r>
              <a:rPr lang="it-IT" sz="1600" b="1" dirty="0"/>
              <a:t>Le leggi, una volta scritte, rimanevano sempre uguali e non cambiavano se anche cambiava il re o il giudice.</a:t>
            </a:r>
          </a:p>
          <a:p>
            <a:r>
              <a:rPr lang="it-IT" sz="1600" b="1" dirty="0"/>
              <a:t>Il CODICE DI HAMMURABI è una fonte preziosa per conoscere la vita dei Babilonesi perché raccoglie leggi che riguardano vari aspetti: famiglia, raccolto, proprietà, offese personali.</a:t>
            </a:r>
          </a:p>
          <a:p>
            <a:r>
              <a:rPr lang="it-IT" sz="1600" b="1" dirty="0"/>
              <a:t>Il CODICE DI HAMMURABI non è conosciuto da molti, rarissime sono state le pubblicazioni, l’ultima risale al 1920 circa.</a:t>
            </a:r>
          </a:p>
          <a:p>
            <a:r>
              <a:rPr lang="it-IT" sz="1600" b="1" dirty="0"/>
              <a:t>Questo corpo di leggi è di grande importanza per la storia dell’ uomo.</a:t>
            </a:r>
          </a:p>
          <a:p>
            <a:r>
              <a:rPr lang="it-IT" sz="1600" b="1" dirty="0"/>
              <a:t>Ha influenzato ebrei, greci, romani ecc…, ed è il monumento legislativo più importante dell’antica Mesopotamia.</a:t>
            </a:r>
            <a:endParaRPr lang="en-GB" sz="1600" b="1"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5856" y="3573016"/>
            <a:ext cx="2160240" cy="259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1338045"/>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0"/>
            <a:ext cx="8610600" cy="882650"/>
          </a:xfrm>
        </p:spPr>
        <p:txBody>
          <a:bodyPr>
            <a:normAutofit/>
          </a:bodyPr>
          <a:lstStyle/>
          <a:p>
            <a:pPr algn="ctr"/>
            <a:r>
              <a:rPr lang="it-IT" sz="4000" b="1" dirty="0">
                <a:solidFill>
                  <a:srgbClr val="00B0F0"/>
                </a:solidFill>
              </a:rPr>
              <a:t>LE REGOLE SCOLASTICHE</a:t>
            </a:r>
          </a:p>
        </p:txBody>
      </p:sp>
      <p:sp>
        <p:nvSpPr>
          <p:cNvPr id="3" name="Segnaposto testo 2"/>
          <p:cNvSpPr>
            <a:spLocks noGrp="1"/>
          </p:cNvSpPr>
          <p:nvPr>
            <p:ph type="body" idx="1"/>
          </p:nvPr>
        </p:nvSpPr>
        <p:spPr>
          <a:xfrm>
            <a:off x="323528" y="836712"/>
            <a:ext cx="4290556" cy="639762"/>
          </a:xfrm>
        </p:spPr>
        <p:txBody>
          <a:bodyPr>
            <a:noAutofit/>
          </a:bodyPr>
          <a:lstStyle/>
          <a:p>
            <a:r>
              <a:rPr lang="it-IT" sz="4000" dirty="0">
                <a:solidFill>
                  <a:srgbClr val="FF0000"/>
                </a:solidFill>
              </a:rPr>
              <a:t>COSA SI FA</a:t>
            </a:r>
          </a:p>
        </p:txBody>
      </p:sp>
      <p:sp>
        <p:nvSpPr>
          <p:cNvPr id="5" name="Segnaposto testo 4"/>
          <p:cNvSpPr>
            <a:spLocks noGrp="1"/>
          </p:cNvSpPr>
          <p:nvPr>
            <p:ph type="body" sz="half" idx="3"/>
          </p:nvPr>
        </p:nvSpPr>
        <p:spPr>
          <a:xfrm>
            <a:off x="4644008" y="764704"/>
            <a:ext cx="4292241" cy="639762"/>
          </a:xfrm>
        </p:spPr>
        <p:txBody>
          <a:bodyPr>
            <a:noAutofit/>
          </a:bodyPr>
          <a:lstStyle/>
          <a:p>
            <a:r>
              <a:rPr lang="it-IT" sz="4000" dirty="0">
                <a:solidFill>
                  <a:srgbClr val="FF0000"/>
                </a:solidFill>
              </a:rPr>
              <a:t>COSA NON SI FA</a:t>
            </a:r>
          </a:p>
        </p:txBody>
      </p:sp>
      <p:sp>
        <p:nvSpPr>
          <p:cNvPr id="4" name="Segnaposto contenuto 3"/>
          <p:cNvSpPr>
            <a:spLocks noGrp="1"/>
          </p:cNvSpPr>
          <p:nvPr>
            <p:ph sz="quarter" idx="2"/>
          </p:nvPr>
        </p:nvSpPr>
        <p:spPr>
          <a:xfrm>
            <a:off x="323528" y="1484784"/>
            <a:ext cx="4290556" cy="3941763"/>
          </a:xfrm>
        </p:spPr>
        <p:txBody>
          <a:bodyPr>
            <a:normAutofit fontScale="25000" lnSpcReduction="20000"/>
          </a:bodyPr>
          <a:lstStyle/>
          <a:p>
            <a:r>
              <a:rPr lang="it-IT" sz="8000" dirty="0"/>
              <a:t>Si devono rispettare le consegne</a:t>
            </a:r>
          </a:p>
          <a:p>
            <a:r>
              <a:rPr lang="it-IT" sz="8000" dirty="0"/>
              <a:t>Si devono eseguire i compiti</a:t>
            </a:r>
          </a:p>
          <a:p>
            <a:r>
              <a:rPr lang="it-IT" sz="8000" dirty="0"/>
              <a:t>Si deve ascoltare chi parla</a:t>
            </a:r>
          </a:p>
          <a:p>
            <a:r>
              <a:rPr lang="it-IT" sz="8000" dirty="0"/>
              <a:t>Si deve sempre portare l'occorrente</a:t>
            </a:r>
          </a:p>
          <a:p>
            <a:r>
              <a:rPr lang="it-IT" sz="8000" dirty="0"/>
              <a:t>Si deve rispettare il regolamento della classe</a:t>
            </a:r>
          </a:p>
          <a:p>
            <a:r>
              <a:rPr lang="it-IT" sz="8000" dirty="0"/>
              <a:t>Ci si deve rivolgere educatamente alle maestre e al personale della scuola</a:t>
            </a:r>
          </a:p>
          <a:p>
            <a:r>
              <a:rPr lang="it-IT" sz="8000" dirty="0"/>
              <a:t>Si aiutano i compagni in difficoltà</a:t>
            </a:r>
          </a:p>
          <a:p>
            <a:r>
              <a:rPr lang="it-IT" sz="8000" dirty="0"/>
              <a:t>Si collabora con i compagni</a:t>
            </a:r>
          </a:p>
          <a:p>
            <a:r>
              <a:rPr lang="it-IT" sz="8000" dirty="0"/>
              <a:t>Si devono tenere in ordine i quaderni e il materiale scolastico</a:t>
            </a:r>
          </a:p>
          <a:p>
            <a:endParaRPr lang="it-IT" dirty="0"/>
          </a:p>
        </p:txBody>
      </p:sp>
      <p:sp>
        <p:nvSpPr>
          <p:cNvPr id="6" name="Segnaposto contenuto 5"/>
          <p:cNvSpPr>
            <a:spLocks noGrp="1"/>
          </p:cNvSpPr>
          <p:nvPr>
            <p:ph sz="quarter" idx="4"/>
          </p:nvPr>
        </p:nvSpPr>
        <p:spPr>
          <a:xfrm>
            <a:off x="4716016" y="1412776"/>
            <a:ext cx="4288536" cy="3941763"/>
          </a:xfrm>
        </p:spPr>
        <p:txBody>
          <a:bodyPr>
            <a:normAutofit fontScale="85000" lnSpcReduction="10000"/>
          </a:bodyPr>
          <a:lstStyle/>
          <a:p>
            <a:r>
              <a:rPr lang="it-IT" dirty="0"/>
              <a:t>Non si interrompe quando qualcuno parla</a:t>
            </a:r>
          </a:p>
          <a:p>
            <a:r>
              <a:rPr lang="it-IT" dirty="0"/>
              <a:t>Non si dicono le parolacce</a:t>
            </a:r>
          </a:p>
          <a:p>
            <a:r>
              <a:rPr lang="it-IT" dirty="0"/>
              <a:t>Non si disturba durante la lezione</a:t>
            </a:r>
          </a:p>
          <a:p>
            <a:r>
              <a:rPr lang="it-IT" dirty="0"/>
              <a:t>Non si prendono in giro i compagni</a:t>
            </a:r>
          </a:p>
          <a:p>
            <a:r>
              <a:rPr lang="it-IT" dirty="0"/>
              <a:t>Non si deve disprezzare il cibo servito alla mensa scolastica</a:t>
            </a:r>
          </a:p>
          <a:p>
            <a:r>
              <a:rPr lang="it-IT" dirty="0"/>
              <a:t>Non bisogna correre negli atrii e nell'aula</a:t>
            </a:r>
          </a:p>
          <a:p>
            <a:r>
              <a:rPr lang="it-IT" dirty="0"/>
              <a:t>Non si devono rovinare i materiali e gli arredi scolastici</a:t>
            </a:r>
          </a:p>
          <a:p>
            <a:r>
              <a:rPr lang="it-IT" dirty="0"/>
              <a:t>Non utilizzare il cellulare</a:t>
            </a:r>
          </a:p>
        </p:txBody>
      </p:sp>
    </p:spTree>
    <p:extLst>
      <p:ext uri="{BB962C8B-B14F-4D97-AF65-F5344CB8AC3E}">
        <p14:creationId xmlns:p14="http://schemas.microsoft.com/office/powerpoint/2010/main" val="987956111"/>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3568" y="620688"/>
            <a:ext cx="7696200"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1907704" y="2060848"/>
            <a:ext cx="432048" cy="369332"/>
          </a:xfrm>
          <a:prstGeom prst="rect">
            <a:avLst/>
          </a:prstGeom>
          <a:noFill/>
        </p:spPr>
        <p:txBody>
          <a:bodyPr wrap="square" rtlCol="0">
            <a:spAutoFit/>
          </a:bodyPr>
          <a:lstStyle/>
          <a:p>
            <a:endParaRPr lang="it-IT" dirty="0">
              <a:solidFill>
                <a:schemeClr val="bg1"/>
              </a:solidFill>
            </a:endParaRPr>
          </a:p>
        </p:txBody>
      </p:sp>
      <p:sp>
        <p:nvSpPr>
          <p:cNvPr id="7" name="CasellaDiTesto 6"/>
          <p:cNvSpPr txBox="1"/>
          <p:nvPr/>
        </p:nvSpPr>
        <p:spPr>
          <a:xfrm>
            <a:off x="1907704" y="1916832"/>
            <a:ext cx="432048" cy="369332"/>
          </a:xfrm>
          <a:prstGeom prst="rect">
            <a:avLst/>
          </a:prstGeom>
          <a:solidFill>
            <a:schemeClr val="bg1"/>
          </a:solidFill>
        </p:spPr>
        <p:txBody>
          <a:bodyPr wrap="square" rtlCol="0">
            <a:spAutoFit/>
          </a:bodyPr>
          <a:lstStyle/>
          <a:p>
            <a:endParaRPr lang="it-IT" dirty="0"/>
          </a:p>
        </p:txBody>
      </p:sp>
      <p:sp>
        <p:nvSpPr>
          <p:cNvPr id="8" name="CasellaDiTesto 7"/>
          <p:cNvSpPr txBox="1"/>
          <p:nvPr/>
        </p:nvSpPr>
        <p:spPr>
          <a:xfrm>
            <a:off x="3491880" y="5589240"/>
            <a:ext cx="1944216" cy="369332"/>
          </a:xfrm>
          <a:prstGeom prst="rect">
            <a:avLst/>
          </a:prstGeom>
          <a:solidFill>
            <a:schemeClr val="bg1"/>
          </a:solidFill>
        </p:spPr>
        <p:txBody>
          <a:bodyPr wrap="square" rtlCol="0">
            <a:spAutoFit/>
          </a:bodyPr>
          <a:lstStyle/>
          <a:p>
            <a:endParaRPr lang="it-IT" dirty="0"/>
          </a:p>
        </p:txBody>
      </p:sp>
      <p:sp>
        <p:nvSpPr>
          <p:cNvPr id="9" name="CasellaDiTesto 8"/>
          <p:cNvSpPr txBox="1"/>
          <p:nvPr/>
        </p:nvSpPr>
        <p:spPr>
          <a:xfrm>
            <a:off x="1835696" y="1844824"/>
            <a:ext cx="288032" cy="369332"/>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1538740982"/>
      </p:ext>
    </p:extLst>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Risultato immagine per immagini del social network"/>
          <p:cNvSpPr>
            <a:spLocks noChangeAspect="1" noChangeArrowheads="1"/>
          </p:cNvSpPr>
          <p:nvPr/>
        </p:nvSpPr>
        <p:spPr bwMode="auto">
          <a:xfrm>
            <a:off x="63500" y="-669925"/>
            <a:ext cx="1885950" cy="14097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1268" name="Picture 4" descr="Risultato immagine per immagini del social network"/>
          <p:cNvPicPr>
            <a:picLocks noChangeAspect="1" noChangeArrowheads="1"/>
          </p:cNvPicPr>
          <p:nvPr/>
        </p:nvPicPr>
        <p:blipFill>
          <a:blip r:embed="rId3" cstate="print"/>
          <a:srcRect/>
          <a:stretch>
            <a:fillRect/>
          </a:stretch>
        </p:blipFill>
        <p:spPr bwMode="auto">
          <a:xfrm>
            <a:off x="2915816" y="3212976"/>
            <a:ext cx="2016224" cy="1872208"/>
          </a:xfrm>
          <a:prstGeom prst="rect">
            <a:avLst/>
          </a:prstGeom>
          <a:noFill/>
        </p:spPr>
      </p:pic>
      <p:sp>
        <p:nvSpPr>
          <p:cNvPr id="11" name="CasellaDiTesto 10"/>
          <p:cNvSpPr txBox="1"/>
          <p:nvPr/>
        </p:nvSpPr>
        <p:spPr>
          <a:xfrm>
            <a:off x="0" y="3068960"/>
            <a:ext cx="2736304" cy="273921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it-IT" sz="1400" b="1" dirty="0"/>
              <a:t>2. Nel sito è riportata la data dell'informazione. E' necessario verificare la data dell'ultimo aggiornamento o la data di copyright per assicurarsi che il sito contenga informazioni recenti, dato che alcune informazioni </a:t>
            </a:r>
            <a:r>
              <a:rPr lang="it-IT" sz="1400" b="1" dirty="0" err="1"/>
              <a:t>medico-scientifiche</a:t>
            </a:r>
            <a:r>
              <a:rPr lang="it-IT" sz="1400" b="1" dirty="0"/>
              <a:t> possono essere superate e confutate da nuove ricerche anche in tempi brevi. </a:t>
            </a:r>
          </a:p>
          <a:p>
            <a:endParaRPr lang="it-IT" dirty="0"/>
          </a:p>
        </p:txBody>
      </p:sp>
      <p:sp>
        <p:nvSpPr>
          <p:cNvPr id="16" name="CasellaDiTesto 15"/>
          <p:cNvSpPr txBox="1"/>
          <p:nvPr/>
        </p:nvSpPr>
        <p:spPr>
          <a:xfrm>
            <a:off x="3563888" y="764704"/>
            <a:ext cx="2448272"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it-IT" sz="1400" b="1" dirty="0"/>
              <a:t>3. Il sito web possiede un comitato editoriale o un comitato consultivo. Ciò contribuisce a garantire che le informazioni presenti sul sito siano equilibrate e condivise dagli esperti che vigilano sulla correttezza del sito di cui sono responsabili. </a:t>
            </a:r>
          </a:p>
          <a:p>
            <a:endParaRPr lang="it-IT" dirty="0"/>
          </a:p>
        </p:txBody>
      </p:sp>
      <p:sp>
        <p:nvSpPr>
          <p:cNvPr id="18" name="CasellaDiTesto 17"/>
          <p:cNvSpPr txBox="1"/>
          <p:nvPr/>
        </p:nvSpPr>
        <p:spPr>
          <a:xfrm>
            <a:off x="6335688" y="692696"/>
            <a:ext cx="2808312" cy="304698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it-IT" sz="1200" b="1" dirty="0"/>
              <a:t>4. Il sito adotta regole chiare di riservatezza delle informazioni. Alcuni siti diffondono ulteriori informazioni tramite e-mail, altri richiedono la registrazione per l'accesso al sito stesso o a qualche specifica area. In questi casi dovrà essere chiaramente dichiarata la politica di riservatezza dei dati personali adottata. Deve essere indicato, inoltre, se le informazioni fornite verranno trasmesse ad altre società o organizzazioni. Se non esiste una politica di riservatezza, se l'utente non è d'accordo con le sue clausole o se risulta troppo complicata, è meglio non rilasciare informazioni personali. </a:t>
            </a:r>
          </a:p>
        </p:txBody>
      </p:sp>
      <p:sp>
        <p:nvSpPr>
          <p:cNvPr id="21" name="CasellaDiTesto 20"/>
          <p:cNvSpPr txBox="1"/>
          <p:nvPr/>
        </p:nvSpPr>
        <p:spPr>
          <a:xfrm>
            <a:off x="0" y="764704"/>
            <a:ext cx="3383360" cy="221599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it-IT" sz="1200" b="1" dirty="0"/>
              <a:t>1. Il sito riporta chiaramente il nome dei suoi proprietari o sponsor. Ignorare i siti web che non riportano chiaramente il nome dei proprietari o degli sponsor del sito. I siti appartenenti ad agenzie governative, organizzazioni sanitarie, associazioni mediche e a società farmaceutiche sono considerati attendibili e riconoscibili già dalla Home </a:t>
            </a:r>
            <a:r>
              <a:rPr lang="it-IT" sz="1200" b="1" dirty="0" err="1"/>
              <a:t>Page</a:t>
            </a:r>
            <a:r>
              <a:rPr lang="it-IT" sz="1200" b="1" dirty="0"/>
              <a:t>. Se non conoscete la fonte, potete controllare la sezione "chi siamo" per avere maggiori informazioni. </a:t>
            </a:r>
          </a:p>
          <a:p>
            <a:endParaRPr lang="it-IT" b="1" dirty="0"/>
          </a:p>
        </p:txBody>
      </p:sp>
      <p:sp>
        <p:nvSpPr>
          <p:cNvPr id="22" name="CasellaDiTesto 21"/>
          <p:cNvSpPr txBox="1"/>
          <p:nvPr/>
        </p:nvSpPr>
        <p:spPr>
          <a:xfrm>
            <a:off x="5183560" y="3861048"/>
            <a:ext cx="3960440" cy="166199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it-IT" sz="1400" b="1" dirty="0"/>
              <a:t>5. L'utente può fornire il proprio feedback. Un sito che vuole essere un valido strumento di attualità e informazione darà all'utente la possibilità di fornire pareri, opinioni o critiche, sugli argomenti trattati. In tal modo, il sito avrà maggiori possibilità di adeguarsi alle esigenze dei propri utenti. </a:t>
            </a:r>
          </a:p>
          <a:p>
            <a:endParaRPr lang="it-IT" dirty="0"/>
          </a:p>
        </p:txBody>
      </p:sp>
      <p:sp>
        <p:nvSpPr>
          <p:cNvPr id="23" name="CasellaDiTesto 22"/>
          <p:cNvSpPr txBox="1"/>
          <p:nvPr/>
        </p:nvSpPr>
        <p:spPr>
          <a:xfrm>
            <a:off x="467544" y="5517233"/>
            <a:ext cx="3384376" cy="14465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it-IT" sz="1400" b="1" dirty="0"/>
              <a:t>6. Italia. Leggi e norme differiscono da paese a paese e in alcuni casi è importante che le fonti utilizzate facciano riferimento al proprio Paese di residenza e, nel caso specifico, all'Italia.</a:t>
            </a:r>
          </a:p>
          <a:p>
            <a:endParaRPr lang="it-IT" dirty="0"/>
          </a:p>
        </p:txBody>
      </p:sp>
      <p:sp>
        <p:nvSpPr>
          <p:cNvPr id="25" name="CasellaDiTesto 24"/>
          <p:cNvSpPr txBox="1"/>
          <p:nvPr/>
        </p:nvSpPr>
        <p:spPr>
          <a:xfrm>
            <a:off x="4319464" y="5229200"/>
            <a:ext cx="4824536"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it-IT" sz="1400" b="1" dirty="0"/>
              <a:t>7. Il sito web non intende sostituirsi ai consigli del medico. Solo noi e il nostro medico possiamo decidere cosa è meglio per la nostra salute. Un sito web è affidabile se antepone esplicitamente l'importanza del rapporto con il medico e dichiara che l'informazione fornita non sostituisce i consigli che il proprio medico o lo specialista possono fornire.</a:t>
            </a:r>
          </a:p>
        </p:txBody>
      </p:sp>
      <p:sp>
        <p:nvSpPr>
          <p:cNvPr id="12" name="Rettangolo 11"/>
          <p:cNvSpPr/>
          <p:nvPr/>
        </p:nvSpPr>
        <p:spPr>
          <a:xfrm>
            <a:off x="755576" y="0"/>
            <a:ext cx="8097217" cy="646331"/>
          </a:xfrm>
          <a:prstGeom prst="rect">
            <a:avLst/>
          </a:prstGeom>
          <a:noFill/>
        </p:spPr>
        <p:txBody>
          <a:bodyPr wrap="none" lIns="91440" tIns="45720" rIns="91440" bIns="45720">
            <a:spAutoFit/>
          </a:bodyPr>
          <a:lstStyle/>
          <a:p>
            <a:pPr algn="ctr"/>
            <a:r>
              <a:rPr lang="it-IT"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Le 7 regole per la navigazione in internet</a:t>
            </a:r>
          </a:p>
        </p:txBody>
      </p:sp>
    </p:spTree>
  </p:cSld>
  <p:clrMapOvr>
    <a:masterClrMapping/>
  </p:clrMapOvr>
  <p:transition>
    <p:strips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67544" y="476672"/>
            <a:ext cx="8385757" cy="584775"/>
          </a:xfrm>
          <a:prstGeom prst="rect">
            <a:avLst/>
          </a:prstGeom>
          <a:noFill/>
        </p:spPr>
        <p:txBody>
          <a:bodyPr wrap="none" lIns="91440" tIns="45720" rIns="91440" bIns="45720">
            <a:spAutoFit/>
          </a:bodyPr>
          <a:lstStyle/>
          <a:p>
            <a:pPr algn="ctr"/>
            <a:r>
              <a:rPr lang="it-IT" sz="3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VIOLAZIONI DELLA LIBERTA’ PERSONALE IN RETE</a:t>
            </a:r>
          </a:p>
        </p:txBody>
      </p:sp>
      <p:sp>
        <p:nvSpPr>
          <p:cNvPr id="6" name="CasellaDiTesto 5"/>
          <p:cNvSpPr txBox="1"/>
          <p:nvPr/>
        </p:nvSpPr>
        <p:spPr>
          <a:xfrm>
            <a:off x="467544" y="1628800"/>
            <a:ext cx="1152128" cy="369332"/>
          </a:xfrm>
          <a:prstGeom prst="rect">
            <a:avLst/>
          </a:prstGeom>
          <a:noFill/>
        </p:spPr>
        <p:txBody>
          <a:bodyPr wrap="square" rtlCol="0">
            <a:spAutoFit/>
          </a:bodyPr>
          <a:lstStyle/>
          <a:p>
            <a:r>
              <a:rPr lang="it-IT" dirty="0"/>
              <a:t>                                  </a:t>
            </a:r>
          </a:p>
        </p:txBody>
      </p:sp>
      <p:sp>
        <p:nvSpPr>
          <p:cNvPr id="9" name="CasellaDiTesto 8"/>
          <p:cNvSpPr txBox="1"/>
          <p:nvPr/>
        </p:nvSpPr>
        <p:spPr>
          <a:xfrm>
            <a:off x="262977" y="2067939"/>
            <a:ext cx="2088232" cy="2062103"/>
          </a:xfrm>
          <a:prstGeom prst="rect">
            <a:avLst/>
          </a:prstGeom>
          <a:noFill/>
        </p:spPr>
        <p:txBody>
          <a:bodyPr wrap="square" rtlCol="0">
            <a:spAutoFit/>
          </a:bodyPr>
          <a:lstStyle/>
          <a:p>
            <a:r>
              <a:rPr lang="it-IT" sz="1600" b="1" dirty="0">
                <a:latin typeface="Aharoni" panose="02010803020104030203" pitchFamily="2" charset="-79"/>
                <a:cs typeface="Aharoni" panose="02010803020104030203" pitchFamily="2" charset="-79"/>
              </a:rPr>
              <a:t>Nel gergo di internet, un fake (dall'inglese per "falso", "posticcio") è un utente che falsifica in modo significativo la propria identità</a:t>
            </a:r>
          </a:p>
        </p:txBody>
      </p:sp>
      <p:sp>
        <p:nvSpPr>
          <p:cNvPr id="10" name="Rettangolo 9"/>
          <p:cNvSpPr/>
          <p:nvPr/>
        </p:nvSpPr>
        <p:spPr>
          <a:xfrm>
            <a:off x="262977" y="1234202"/>
            <a:ext cx="1561261" cy="923330"/>
          </a:xfrm>
          <a:prstGeom prst="rect">
            <a:avLst/>
          </a:prstGeom>
          <a:noFill/>
        </p:spPr>
        <p:txBody>
          <a:bodyPr wrap="none" lIns="91440" tIns="45720" rIns="91440" bIns="45720">
            <a:spAutoFit/>
          </a:bodyPr>
          <a:lstStyle/>
          <a:p>
            <a:pPr algn="ctr"/>
            <a:r>
              <a:rPr lang="it-IT"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FAKE</a:t>
            </a:r>
          </a:p>
        </p:txBody>
      </p:sp>
      <p:sp>
        <p:nvSpPr>
          <p:cNvPr id="11" name="Rettangolo 10"/>
          <p:cNvSpPr/>
          <p:nvPr/>
        </p:nvSpPr>
        <p:spPr>
          <a:xfrm>
            <a:off x="2507630" y="1234202"/>
            <a:ext cx="3047309" cy="923330"/>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BANNARE</a:t>
            </a:r>
          </a:p>
        </p:txBody>
      </p:sp>
      <p:sp>
        <p:nvSpPr>
          <p:cNvPr id="12" name="Rettangolo 11"/>
          <p:cNvSpPr/>
          <p:nvPr/>
        </p:nvSpPr>
        <p:spPr>
          <a:xfrm>
            <a:off x="5759505" y="1451153"/>
            <a:ext cx="3265254" cy="646331"/>
          </a:xfrm>
          <a:prstGeom prst="rect">
            <a:avLst/>
          </a:prstGeom>
          <a:noFill/>
        </p:spPr>
        <p:txBody>
          <a:bodyPr wrap="none" lIns="91440" tIns="45720" rIns="91440" bIns="45720">
            <a:spAutoFit/>
          </a:bodyPr>
          <a:lstStyle/>
          <a:p>
            <a:pPr algn="ctr"/>
            <a:r>
              <a:rPr lang="it-IT" sz="36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CYBERSTALKING</a:t>
            </a:r>
          </a:p>
        </p:txBody>
      </p:sp>
      <p:sp>
        <p:nvSpPr>
          <p:cNvPr id="13" name="CasellaDiTesto 12"/>
          <p:cNvSpPr txBox="1"/>
          <p:nvPr/>
        </p:nvSpPr>
        <p:spPr>
          <a:xfrm>
            <a:off x="2508998" y="2067939"/>
            <a:ext cx="3250507" cy="3785652"/>
          </a:xfrm>
          <a:prstGeom prst="rect">
            <a:avLst/>
          </a:prstGeom>
          <a:noFill/>
        </p:spPr>
        <p:txBody>
          <a:bodyPr wrap="square" rtlCol="0">
            <a:spAutoFit/>
          </a:bodyPr>
          <a:lstStyle/>
          <a:p>
            <a:r>
              <a:rPr lang="it-IT" sz="1600" b="1" dirty="0">
                <a:latin typeface="Aharoni" panose="02010803020104030203" pitchFamily="2" charset="-79"/>
                <a:cs typeface="Aharoni" panose="02010803020104030203" pitchFamily="2" charset="-79"/>
              </a:rPr>
              <a:t>Il termine ban (derivato dalla lingua inglese, in italiano è traducibile con "bandire" o "interdire") viene utilizzato per riferirsi ad una serie di atti che consente di vietare l'accesso e/o l'interazione con gli altri ad un determinato utente tramite il suo username, IP o indirizzo email.</a:t>
            </a:r>
          </a:p>
          <a:p>
            <a:r>
              <a:rPr lang="it-IT" sz="1600" b="1" dirty="0">
                <a:latin typeface="Aharoni" panose="02010803020104030203" pitchFamily="2" charset="-79"/>
                <a:cs typeface="Aharoni" panose="02010803020104030203" pitchFamily="2" charset="-79"/>
              </a:rPr>
              <a:t>Viene utilizzato nella terminologia delle comunità virtuali di Internet (inclusi forum, chat, guest book, giochi online.)</a:t>
            </a:r>
          </a:p>
        </p:txBody>
      </p:sp>
      <p:sp>
        <p:nvSpPr>
          <p:cNvPr id="14" name="CasellaDiTesto 13"/>
          <p:cNvSpPr txBox="1"/>
          <p:nvPr/>
        </p:nvSpPr>
        <p:spPr>
          <a:xfrm>
            <a:off x="5977661" y="2067939"/>
            <a:ext cx="2769133" cy="3293209"/>
          </a:xfrm>
          <a:prstGeom prst="rect">
            <a:avLst/>
          </a:prstGeom>
          <a:noFill/>
        </p:spPr>
        <p:txBody>
          <a:bodyPr wrap="square" rtlCol="0">
            <a:spAutoFit/>
          </a:bodyPr>
          <a:lstStyle/>
          <a:p>
            <a:r>
              <a:rPr lang="it-IT" sz="1600" b="1" dirty="0" err="1">
                <a:latin typeface="Aharoni" panose="02010803020104030203" pitchFamily="2" charset="-79"/>
                <a:cs typeface="Aharoni" panose="02010803020104030203" pitchFamily="2" charset="-79"/>
              </a:rPr>
              <a:t>Stalking</a:t>
            </a:r>
            <a:r>
              <a:rPr lang="it-IT" sz="1600" b="1" dirty="0">
                <a:latin typeface="Aharoni" panose="02010803020104030203" pitchFamily="2" charset="-79"/>
                <a:cs typeface="Aharoni" panose="02010803020104030203" pitchFamily="2" charset="-79"/>
              </a:rPr>
              <a:t> è un termine di origine inglese utilizzato in italiano per indicare una serie di atteggiamenti tenuti da un individuo, detto </a:t>
            </a:r>
            <a:r>
              <a:rPr lang="it-IT" sz="1600" b="1" dirty="0" err="1">
                <a:latin typeface="Aharoni" panose="02010803020104030203" pitchFamily="2" charset="-79"/>
                <a:cs typeface="Aharoni" panose="02010803020104030203" pitchFamily="2" charset="-79"/>
              </a:rPr>
              <a:t>stalker</a:t>
            </a:r>
            <a:r>
              <a:rPr lang="it-IT" sz="1600" b="1" dirty="0">
                <a:latin typeface="Aharoni" panose="02010803020104030203" pitchFamily="2" charset="-79"/>
                <a:cs typeface="Aharoni" panose="02010803020104030203" pitchFamily="2" charset="-79"/>
              </a:rPr>
              <a:t>, che affliggono un'altra persona, perseguitandola, generandole stati di paura e ansia, arrivando persino a compromettere lo svolgimento della normale vita quotidiana.</a:t>
            </a:r>
          </a:p>
        </p:txBody>
      </p:sp>
    </p:spTree>
    <p:extLst>
      <p:ext uri="{BB962C8B-B14F-4D97-AF65-F5344CB8AC3E}">
        <p14:creationId xmlns:p14="http://schemas.microsoft.com/office/powerpoint/2010/main" val="4015242398"/>
      </p:ext>
    </p:extLst>
  </p:cSld>
  <p:clrMapOvr>
    <a:masterClrMapping/>
  </p:clrMapOvr>
  <p:transition>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slideplayer.it/3/956722/slides/slide_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357166"/>
            <a:ext cx="8143932" cy="61125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CasellaDiTesto 5"/>
          <p:cNvSpPr txBox="1"/>
          <p:nvPr/>
        </p:nvSpPr>
        <p:spPr>
          <a:xfrm>
            <a:off x="2500298" y="1000108"/>
            <a:ext cx="4071966" cy="369332"/>
          </a:xfrm>
          <a:prstGeom prst="rect">
            <a:avLst/>
          </a:prstGeom>
          <a:solidFill>
            <a:schemeClr val="bg1"/>
          </a:solidFill>
        </p:spPr>
        <p:txBody>
          <a:bodyPr wrap="square" rtlCol="0">
            <a:spAutoFit/>
          </a:bodyPr>
          <a:lstStyle/>
          <a:p>
            <a:endParaRPr lang="it-IT" dirty="0"/>
          </a:p>
        </p:txBody>
      </p:sp>
      <p:sp>
        <p:nvSpPr>
          <p:cNvPr id="7" name="CasellaDiTesto 6"/>
          <p:cNvSpPr txBox="1"/>
          <p:nvPr/>
        </p:nvSpPr>
        <p:spPr>
          <a:xfrm>
            <a:off x="2786050" y="1428736"/>
            <a:ext cx="3357586" cy="369332"/>
          </a:xfrm>
          <a:prstGeom prst="rect">
            <a:avLst/>
          </a:prstGeom>
          <a:solidFill>
            <a:schemeClr val="bg1"/>
          </a:solidFill>
        </p:spPr>
        <p:txBody>
          <a:bodyPr wrap="square" rtlCol="0">
            <a:spAutoFit/>
          </a:bodyPr>
          <a:lstStyle/>
          <a:p>
            <a:endParaRPr lang="it-IT" dirty="0"/>
          </a:p>
        </p:txBody>
      </p:sp>
      <p:sp>
        <p:nvSpPr>
          <p:cNvPr id="8" name="CasellaDiTesto 7"/>
          <p:cNvSpPr txBox="1"/>
          <p:nvPr/>
        </p:nvSpPr>
        <p:spPr>
          <a:xfrm>
            <a:off x="3071802" y="1785926"/>
            <a:ext cx="785818" cy="369332"/>
          </a:xfrm>
          <a:prstGeom prst="rect">
            <a:avLst/>
          </a:prstGeom>
          <a:solidFill>
            <a:schemeClr val="bg1"/>
          </a:solidFill>
        </p:spPr>
        <p:txBody>
          <a:bodyPr wrap="square" rtlCol="0">
            <a:spAutoFit/>
          </a:bodyPr>
          <a:lstStyle/>
          <a:p>
            <a:endParaRPr lang="it-IT"/>
          </a:p>
        </p:txBody>
      </p:sp>
      <p:sp>
        <p:nvSpPr>
          <p:cNvPr id="9" name="CasellaDiTesto 8"/>
          <p:cNvSpPr txBox="1"/>
          <p:nvPr/>
        </p:nvSpPr>
        <p:spPr>
          <a:xfrm>
            <a:off x="2071670" y="1000108"/>
            <a:ext cx="4857784" cy="646331"/>
          </a:xfrm>
          <a:prstGeom prst="rect">
            <a:avLst/>
          </a:prstGeom>
          <a:noFill/>
        </p:spPr>
        <p:txBody>
          <a:bodyPr wrap="square" rtlCol="0">
            <a:spAutoFit/>
          </a:bodyPr>
          <a:lstStyle/>
          <a:p>
            <a:pPr algn="ctr"/>
            <a:r>
              <a:rPr lang="it-IT" dirty="0">
                <a:latin typeface="Bernard MT Condensed" pitchFamily="18" charset="0"/>
              </a:rPr>
              <a:t>DIRITTI E DOVERI DEI CITTADINI </a:t>
            </a:r>
          </a:p>
          <a:p>
            <a:pPr algn="ctr"/>
            <a:r>
              <a:rPr lang="it-IT" dirty="0">
                <a:latin typeface="Bernard MT Condensed" pitchFamily="18" charset="0"/>
              </a:rPr>
              <a:t>RAPPORTI CIVILI (ART</a:t>
            </a:r>
            <a:r>
              <a:rPr lang="it-IT" dirty="0" err="1">
                <a:latin typeface="Bernard MT Condensed" pitchFamily="18" charset="0"/>
              </a:rPr>
              <a:t>.21 Costituzione</a:t>
            </a:r>
            <a:r>
              <a:rPr lang="it-IT" dirty="0">
                <a:latin typeface="Bernard MT Condensed" pitchFamily="18" charset="0"/>
              </a:rPr>
              <a:t> Italiana)</a:t>
            </a:r>
          </a:p>
        </p:txBody>
      </p:sp>
      <p:sp>
        <p:nvSpPr>
          <p:cNvPr id="10" name="CasellaDiTesto 9"/>
          <p:cNvSpPr txBox="1"/>
          <p:nvPr/>
        </p:nvSpPr>
        <p:spPr>
          <a:xfrm>
            <a:off x="2000232" y="2071678"/>
            <a:ext cx="5000660" cy="369332"/>
          </a:xfrm>
          <a:prstGeom prst="rect">
            <a:avLst/>
          </a:prstGeom>
          <a:solidFill>
            <a:schemeClr val="bg1"/>
          </a:solidFill>
        </p:spPr>
        <p:txBody>
          <a:bodyPr wrap="square" rtlCol="0">
            <a:spAutoFit/>
          </a:bodyPr>
          <a:lstStyle/>
          <a:p>
            <a:endParaRPr lang="it-IT"/>
          </a:p>
        </p:txBody>
      </p:sp>
      <p:sp>
        <p:nvSpPr>
          <p:cNvPr id="11" name="CasellaDiTesto 10"/>
          <p:cNvSpPr txBox="1"/>
          <p:nvPr/>
        </p:nvSpPr>
        <p:spPr>
          <a:xfrm>
            <a:off x="2000232" y="2143116"/>
            <a:ext cx="1214446" cy="369332"/>
          </a:xfrm>
          <a:prstGeom prst="rect">
            <a:avLst/>
          </a:prstGeom>
          <a:solidFill>
            <a:schemeClr val="bg1"/>
          </a:solidFill>
        </p:spPr>
        <p:txBody>
          <a:bodyPr wrap="square" rtlCol="0">
            <a:spAutoFit/>
          </a:bodyPr>
          <a:lstStyle/>
          <a:p>
            <a:endParaRPr lang="it-IT"/>
          </a:p>
        </p:txBody>
      </p:sp>
      <p:sp>
        <p:nvSpPr>
          <p:cNvPr id="12" name="CasellaDiTesto 11"/>
          <p:cNvSpPr txBox="1"/>
          <p:nvPr/>
        </p:nvSpPr>
        <p:spPr>
          <a:xfrm>
            <a:off x="2214546" y="2428868"/>
            <a:ext cx="285752" cy="369332"/>
          </a:xfrm>
          <a:prstGeom prst="rect">
            <a:avLst/>
          </a:prstGeom>
          <a:noFill/>
        </p:spPr>
        <p:txBody>
          <a:bodyPr wrap="square" rtlCol="0">
            <a:spAutoFit/>
          </a:bodyPr>
          <a:lstStyle/>
          <a:p>
            <a:endParaRPr lang="it-IT" dirty="0"/>
          </a:p>
        </p:txBody>
      </p:sp>
      <p:sp>
        <p:nvSpPr>
          <p:cNvPr id="13" name="CasellaDiTesto 12"/>
          <p:cNvSpPr txBox="1"/>
          <p:nvPr/>
        </p:nvSpPr>
        <p:spPr>
          <a:xfrm>
            <a:off x="2214546" y="2357430"/>
            <a:ext cx="285752" cy="369332"/>
          </a:xfrm>
          <a:prstGeom prst="rect">
            <a:avLst/>
          </a:prstGeom>
          <a:solidFill>
            <a:schemeClr val="bg1"/>
          </a:solidFill>
        </p:spPr>
        <p:txBody>
          <a:bodyPr wrap="square" rtlCol="0">
            <a:spAutoFit/>
          </a:bodyPr>
          <a:lstStyle/>
          <a:p>
            <a:endParaRPr lang="it-IT" dirty="0"/>
          </a:p>
        </p:txBody>
      </p:sp>
    </p:spTree>
  </p:cSld>
  <p:clrMapOvr>
    <a:masterClrMapping/>
  </p:clrMapOvr>
  <p:transition>
    <p:blind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0"/>
            <a:ext cx="7772400" cy="1470025"/>
          </a:xfrm>
        </p:spPr>
        <p:txBody>
          <a:bodyPr>
            <a:normAutofit/>
          </a:bodyPr>
          <a:lstStyle/>
          <a:p>
            <a:r>
              <a:rPr lang="it-IT" sz="3200" dirty="0">
                <a:solidFill>
                  <a:srgbClr val="2E6EBC"/>
                </a:solidFill>
              </a:rPr>
              <a:t>LE 7 REGOLE PER RISPETTARE L’AMBIENTE</a:t>
            </a:r>
          </a:p>
        </p:txBody>
      </p:sp>
      <p:sp>
        <p:nvSpPr>
          <p:cNvPr id="3" name="Sottotitolo 2"/>
          <p:cNvSpPr>
            <a:spLocks noGrp="1"/>
          </p:cNvSpPr>
          <p:nvPr>
            <p:ph type="subTitle" idx="1"/>
          </p:nvPr>
        </p:nvSpPr>
        <p:spPr>
          <a:xfrm>
            <a:off x="1571604" y="6858000"/>
            <a:ext cx="285752" cy="638164"/>
          </a:xfrm>
        </p:spPr>
        <p:txBody>
          <a:bodyPr/>
          <a:lstStyle/>
          <a:p>
            <a:endParaRPr lang="it-IT" dirty="0"/>
          </a:p>
        </p:txBody>
      </p:sp>
      <p:sp>
        <p:nvSpPr>
          <p:cNvPr id="7" name="Rettangolo 6"/>
          <p:cNvSpPr/>
          <p:nvPr/>
        </p:nvSpPr>
        <p:spPr>
          <a:xfrm>
            <a:off x="214282" y="642918"/>
            <a:ext cx="2286016" cy="164307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solidFill>
                  <a:srgbClr val="002060"/>
                </a:solidFill>
              </a:rPr>
              <a:t>1. Non sprecare l’acqua. L’oro blu è un bene prezioso che non ci sarà per sempre in      abbondanza per tutti.</a:t>
            </a:r>
          </a:p>
        </p:txBody>
      </p:sp>
      <p:sp>
        <p:nvSpPr>
          <p:cNvPr id="9" name="Rettangolo 8"/>
          <p:cNvSpPr/>
          <p:nvPr/>
        </p:nvSpPr>
        <p:spPr>
          <a:xfrm>
            <a:off x="6643702" y="642918"/>
            <a:ext cx="2143140" cy="14287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t-IT" dirty="0">
                <a:solidFill>
                  <a:srgbClr val="002060"/>
                </a:solidFill>
              </a:rPr>
              <a:t>2. Fare la raccolta differenziata e non abbandonare rifiuti di qualsiasi tipo per strada.</a:t>
            </a:r>
          </a:p>
        </p:txBody>
      </p:sp>
      <p:pic>
        <p:nvPicPr>
          <p:cNvPr id="1028" name="Picture 4" descr="C:\Users\classe42\Desktop\l43-terra-compleanno-130422100036_bi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86050" y="1571612"/>
            <a:ext cx="3482027" cy="2428892"/>
          </a:xfrm>
          <a:prstGeom prst="rect">
            <a:avLst/>
          </a:prstGeom>
          <a:noFill/>
        </p:spPr>
      </p:pic>
      <p:sp>
        <p:nvSpPr>
          <p:cNvPr id="12" name="Rettangolo 11"/>
          <p:cNvSpPr/>
          <p:nvPr/>
        </p:nvSpPr>
        <p:spPr>
          <a:xfrm>
            <a:off x="357158" y="2500306"/>
            <a:ext cx="2000264" cy="17859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t-IT" dirty="0">
                <a:solidFill>
                  <a:srgbClr val="002060"/>
                </a:solidFill>
              </a:rPr>
              <a:t>3. Costruire case ecologiche. Meglio se di legno, poiché sono eco-compatibili e sicure in caso di terremoti</a:t>
            </a:r>
          </a:p>
        </p:txBody>
      </p:sp>
      <p:sp>
        <p:nvSpPr>
          <p:cNvPr id="13" name="Rettangolo 12"/>
          <p:cNvSpPr/>
          <p:nvPr/>
        </p:nvSpPr>
        <p:spPr>
          <a:xfrm>
            <a:off x="6715140" y="2357430"/>
            <a:ext cx="2000264" cy="19288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t-IT" dirty="0">
                <a:solidFill>
                  <a:srgbClr val="002060"/>
                </a:solidFill>
              </a:rPr>
              <a:t>4. Creare energia pulita, abbandonando il nucleare e le fonti fossili, colpevoli delle emissioni di gas serra nell’aria.</a:t>
            </a:r>
          </a:p>
        </p:txBody>
      </p:sp>
      <p:sp>
        <p:nvSpPr>
          <p:cNvPr id="14" name="Rettangolo 13"/>
          <p:cNvSpPr/>
          <p:nvPr/>
        </p:nvSpPr>
        <p:spPr>
          <a:xfrm>
            <a:off x="500034" y="4500570"/>
            <a:ext cx="2286016" cy="22145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t-IT" dirty="0">
                <a:solidFill>
                  <a:srgbClr val="002060"/>
                </a:solidFill>
              </a:rPr>
              <a:t>5. Aderire allo sviluppo di una mobilità sostenibile, acquistando auto elettriche e utilizzando la bicicletta per i piccoli spostamenti.</a:t>
            </a:r>
          </a:p>
        </p:txBody>
      </p:sp>
      <p:sp>
        <p:nvSpPr>
          <p:cNvPr id="15" name="Rettangolo 14"/>
          <p:cNvSpPr/>
          <p:nvPr/>
        </p:nvSpPr>
        <p:spPr>
          <a:xfrm>
            <a:off x="3357554" y="4143380"/>
            <a:ext cx="2286016" cy="25717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solidFill>
                  <a:srgbClr val="002060"/>
                </a:solidFill>
              </a:rPr>
              <a:t>6. Combattere la deforestazione.   Tagliare gli alberi significa avere meno ossigeno nell’aria e più CO</a:t>
            </a:r>
            <a:r>
              <a:rPr lang="it-IT" sz="1200" dirty="0">
                <a:solidFill>
                  <a:srgbClr val="002060"/>
                </a:solidFill>
              </a:rPr>
              <a:t>2</a:t>
            </a:r>
            <a:r>
              <a:rPr lang="it-IT" dirty="0">
                <a:solidFill>
                  <a:srgbClr val="002060"/>
                </a:solidFill>
              </a:rPr>
              <a:t>, significa alterare gli equilibri della natura, cioè distruggere il pianeta.</a:t>
            </a:r>
          </a:p>
        </p:txBody>
      </p:sp>
      <p:sp>
        <p:nvSpPr>
          <p:cNvPr id="16" name="Rettangolo 15"/>
          <p:cNvSpPr/>
          <p:nvPr/>
        </p:nvSpPr>
        <p:spPr>
          <a:xfrm>
            <a:off x="6143636" y="4643446"/>
            <a:ext cx="2714644" cy="17145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t-IT" dirty="0">
                <a:solidFill>
                  <a:srgbClr val="002060"/>
                </a:solidFill>
              </a:rPr>
              <a:t>7. Rispettare la fauna: ogni piccolo animale è indispensabile per l’equilibrio del ciclo della vita.</a:t>
            </a:r>
          </a:p>
        </p:txBody>
      </p:sp>
    </p:spTree>
  </p:cSld>
  <p:clrMapOvr>
    <a:masterClrMapping/>
  </p:clrMapOvr>
  <p:transition>
    <p:randomBar dir="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259</TotalTime>
  <Words>2149</Words>
  <Application>Microsoft Office PowerPoint</Application>
  <PresentationFormat>Presentazione su schermo (4:3)</PresentationFormat>
  <Paragraphs>132</Paragraphs>
  <Slides>22</Slides>
  <Notes>3</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22</vt:i4>
      </vt:variant>
    </vt:vector>
  </HeadingPairs>
  <TitlesOfParts>
    <vt:vector size="35" baseType="lpstr">
      <vt:lpstr>Aharoni</vt:lpstr>
      <vt:lpstr>Algerian</vt:lpstr>
      <vt:lpstr>Arial</vt:lpstr>
      <vt:lpstr>Berlin Sans FB</vt:lpstr>
      <vt:lpstr>Berlin Sans FB Demi</vt:lpstr>
      <vt:lpstr>Bernard MT Condensed</vt:lpstr>
      <vt:lpstr>Calibri</vt:lpstr>
      <vt:lpstr>Franklin Gothic Book</vt:lpstr>
      <vt:lpstr>Franklin Gothic Medium</vt:lpstr>
      <vt:lpstr>Times New Roman</vt:lpstr>
      <vt:lpstr>Wingdings</vt:lpstr>
      <vt:lpstr>Wingdings 2</vt:lpstr>
      <vt:lpstr>Terra</vt:lpstr>
      <vt:lpstr>Presentazione standard di PowerPoint</vt:lpstr>
      <vt:lpstr>IL CODICE DI HAMMURABI</vt:lpstr>
      <vt:lpstr>Presentazione standard di PowerPoint</vt:lpstr>
      <vt:lpstr>LE REGOLE SCOLASTICHE</vt:lpstr>
      <vt:lpstr>Presentazione standard di PowerPoint</vt:lpstr>
      <vt:lpstr>Presentazione standard di PowerPoint</vt:lpstr>
      <vt:lpstr>Presentazione standard di PowerPoint</vt:lpstr>
      <vt:lpstr>Presentazione standard di PowerPoint</vt:lpstr>
      <vt:lpstr>LE 7 REGOLE PER RISPETTARE L’AMBIENTE</vt:lpstr>
      <vt:lpstr>Come ridurre l’EFFETTO SERRA </vt:lpstr>
      <vt:lpstr>Presentazione standard di PowerPoint</vt:lpstr>
      <vt:lpstr>ALCOLICI</vt:lpstr>
      <vt:lpstr>PULIZIA</vt:lpstr>
      <vt:lpstr>Presentazione standard di PowerPoint</vt:lpstr>
      <vt:lpstr>PIRAMIDE AMBIENTALE</vt:lpstr>
      <vt:lpstr>PIRAMIDE  ALIMENTARE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fisica</dc:creator>
  <cp:lastModifiedBy>Rosario Martinico</cp:lastModifiedBy>
  <cp:revision>40</cp:revision>
  <dcterms:created xsi:type="dcterms:W3CDTF">2016-12-17T08:05:29Z</dcterms:created>
  <dcterms:modified xsi:type="dcterms:W3CDTF">2017-07-26T15:48:35Z</dcterms:modified>
</cp:coreProperties>
</file>