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97" r:id="rId2"/>
    <p:sldId id="299" r:id="rId3"/>
    <p:sldId id="300" r:id="rId4"/>
    <p:sldId id="256" r:id="rId5"/>
    <p:sldId id="257" r:id="rId6"/>
    <p:sldId id="265" r:id="rId7"/>
    <p:sldId id="259" r:id="rId8"/>
    <p:sldId id="263"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81"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8"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80" autoAdjust="0"/>
  </p:normalViewPr>
  <p:slideViewPr>
    <p:cSldViewPr>
      <p:cViewPr varScale="1">
        <p:scale>
          <a:sx n="110" d="100"/>
          <a:sy n="110" d="100"/>
        </p:scale>
        <p:origin x="16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1AB80-5042-4DDD-BF35-8932C9D4B5D9}" type="doc">
      <dgm:prSet loTypeId="urn:microsoft.com/office/officeart/2005/8/layout/vList2" loCatId="list" qsTypeId="urn:microsoft.com/office/officeart/2005/8/quickstyle/3d8" qsCatId="3D" csTypeId="urn:microsoft.com/office/officeart/2005/8/colors/accent1_2" csCatId="accent1" phldr="1"/>
      <dgm:spPr/>
      <dgm:t>
        <a:bodyPr/>
        <a:lstStyle/>
        <a:p>
          <a:endParaRPr lang="it-IT"/>
        </a:p>
      </dgm:t>
    </dgm:pt>
    <dgm:pt modelId="{8D351EA9-3C0D-41B5-A74B-9673C206AEBD}">
      <dgm:prSet phldrT="[Testo]" custT="1"/>
      <dgm:spPr/>
      <dgm:t>
        <a:bodyPr/>
        <a:lstStyle/>
        <a:p>
          <a:r>
            <a:rPr lang="it-IT" sz="3200" b="1" dirty="0" smtClean="0"/>
            <a:t>Viene rilasciata da apposite associazioni rabbiniche</a:t>
          </a:r>
          <a:endParaRPr lang="it-IT" sz="3200" b="1" dirty="0"/>
        </a:p>
      </dgm:t>
    </dgm:pt>
    <dgm:pt modelId="{7AAEF56A-0972-4665-AD2F-523C24D63F03}" type="parTrans" cxnId="{CE391A6E-8329-4D01-B1A7-09AE4D0078F9}">
      <dgm:prSet/>
      <dgm:spPr/>
      <dgm:t>
        <a:bodyPr/>
        <a:lstStyle/>
        <a:p>
          <a:endParaRPr lang="it-IT"/>
        </a:p>
      </dgm:t>
    </dgm:pt>
    <dgm:pt modelId="{1F107E0B-C8F2-42B9-82B9-D4A672F27836}" type="sibTrans" cxnId="{CE391A6E-8329-4D01-B1A7-09AE4D0078F9}">
      <dgm:prSet/>
      <dgm:spPr/>
      <dgm:t>
        <a:bodyPr/>
        <a:lstStyle/>
        <a:p>
          <a:endParaRPr lang="it-IT"/>
        </a:p>
      </dgm:t>
    </dgm:pt>
    <dgm:pt modelId="{872AF527-DDD4-436B-825C-2D28E4321E57}" type="pres">
      <dgm:prSet presAssocID="{2A51AB80-5042-4DDD-BF35-8932C9D4B5D9}" presName="linear" presStyleCnt="0">
        <dgm:presLayoutVars>
          <dgm:animLvl val="lvl"/>
          <dgm:resizeHandles val="exact"/>
        </dgm:presLayoutVars>
      </dgm:prSet>
      <dgm:spPr/>
      <dgm:t>
        <a:bodyPr/>
        <a:lstStyle/>
        <a:p>
          <a:endParaRPr lang="it-IT"/>
        </a:p>
      </dgm:t>
    </dgm:pt>
    <dgm:pt modelId="{624D7F6A-815D-4D3A-9040-94A374F83B30}" type="pres">
      <dgm:prSet presAssocID="{8D351EA9-3C0D-41B5-A74B-9673C206AEBD}" presName="parentText" presStyleLbl="node1" presStyleIdx="0" presStyleCnt="1">
        <dgm:presLayoutVars>
          <dgm:chMax val="0"/>
          <dgm:bulletEnabled val="1"/>
        </dgm:presLayoutVars>
      </dgm:prSet>
      <dgm:spPr/>
      <dgm:t>
        <a:bodyPr/>
        <a:lstStyle/>
        <a:p>
          <a:endParaRPr lang="it-IT"/>
        </a:p>
      </dgm:t>
    </dgm:pt>
  </dgm:ptLst>
  <dgm:cxnLst>
    <dgm:cxn modelId="{CE391A6E-8329-4D01-B1A7-09AE4D0078F9}" srcId="{2A51AB80-5042-4DDD-BF35-8932C9D4B5D9}" destId="{8D351EA9-3C0D-41B5-A74B-9673C206AEBD}" srcOrd="0" destOrd="0" parTransId="{7AAEF56A-0972-4665-AD2F-523C24D63F03}" sibTransId="{1F107E0B-C8F2-42B9-82B9-D4A672F27836}"/>
    <dgm:cxn modelId="{C9AB31B0-7056-4441-A5B7-A11525BDC771}" type="presOf" srcId="{2A51AB80-5042-4DDD-BF35-8932C9D4B5D9}" destId="{872AF527-DDD4-436B-825C-2D28E4321E57}" srcOrd="0" destOrd="0" presId="urn:microsoft.com/office/officeart/2005/8/layout/vList2"/>
    <dgm:cxn modelId="{106D4275-20A7-497E-BC6F-B60B8F7A2123}" type="presOf" srcId="{8D351EA9-3C0D-41B5-A74B-9673C206AEBD}" destId="{624D7F6A-815D-4D3A-9040-94A374F83B30}" srcOrd="0" destOrd="0" presId="urn:microsoft.com/office/officeart/2005/8/layout/vList2"/>
    <dgm:cxn modelId="{6E043517-B220-4FCF-B954-1C0F92C6EE49}" type="presParOf" srcId="{872AF527-DDD4-436B-825C-2D28E4321E57}" destId="{624D7F6A-815D-4D3A-9040-94A374F83B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7F6A-815D-4D3A-9040-94A374F83B30}">
      <dsp:nvSpPr>
        <dsp:cNvPr id="0" name=""/>
        <dsp:cNvSpPr/>
      </dsp:nvSpPr>
      <dsp:spPr>
        <a:xfrm>
          <a:off x="0" y="713202"/>
          <a:ext cx="6643734" cy="1216800"/>
        </a:xfrm>
        <a:prstGeom prst="round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b="1" kern="1200" dirty="0" smtClean="0"/>
            <a:t>Viene rilasciata da apposite associazioni rabbiniche</a:t>
          </a:r>
          <a:endParaRPr lang="it-IT" sz="3200" b="1" kern="1200" dirty="0"/>
        </a:p>
      </dsp:txBody>
      <dsp:txXfrm>
        <a:off x="59399" y="772601"/>
        <a:ext cx="652493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93A1F-8023-4C5A-BF2F-11A206A10E15}" type="datetimeFigureOut">
              <a:rPr lang="it-IT" smtClean="0"/>
              <a:pPr/>
              <a:t>04/08/2017</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C4206-43FE-4710-BC75-A18287F64A5E}" type="slidenum">
              <a:rPr lang="it-IT" smtClean="0"/>
              <a:pPr/>
              <a:t>‹N›</a:t>
            </a:fld>
            <a:endParaRPr lang="it-IT" dirty="0"/>
          </a:p>
        </p:txBody>
      </p:sp>
    </p:spTree>
    <p:extLst>
      <p:ext uri="{BB962C8B-B14F-4D97-AF65-F5344CB8AC3E}">
        <p14:creationId xmlns:p14="http://schemas.microsoft.com/office/powerpoint/2010/main" val="388506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olo 28"/>
          <p:cNvSpPr>
            <a:spLocks noGrp="1"/>
          </p:cNvSpPr>
          <p:nvPr>
            <p:ph type="ctrTitle"/>
          </p:nvPr>
        </p:nvSpPr>
        <p:spPr>
          <a:xfrm>
            <a:off x="381000" y="4853413"/>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2" name="Segnaposto piè di pagina 1"/>
          <p:cNvSpPr>
            <a:spLocks noGrp="1"/>
          </p:cNvSpPr>
          <p:nvPr>
            <p:ph type="ftr" sz="quarter" idx="11"/>
          </p:nvPr>
        </p:nvSpPr>
        <p:spPr/>
        <p:txBody>
          <a:bodyPr/>
          <a:lstStyle/>
          <a:p>
            <a:endParaRPr lang="it-IT" dirty="0"/>
          </a:p>
        </p:txBody>
      </p:sp>
      <p:sp>
        <p:nvSpPr>
          <p:cNvPr id="15" name="Segnaposto numero diapositiva 14"/>
          <p:cNvSpPr>
            <a:spLocks noGrp="1"/>
          </p:cNvSpPr>
          <p:nvPr>
            <p:ph type="sldNum" sz="quarter" idx="12"/>
          </p:nvPr>
        </p:nvSpPr>
        <p:spPr>
          <a:xfrm>
            <a:off x="8229600" y="6473952"/>
            <a:ext cx="758952" cy="246888"/>
          </a:xfrm>
        </p:spPr>
        <p:txBody>
          <a:bodyPr/>
          <a:lstStyle/>
          <a:p>
            <a:fld id="{E7A41E1B-4F70-4964-A407-84C68BE8251C}"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8"/>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8"/>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19" name="Segnaposto piè di pagina 18"/>
          <p:cNvSpPr>
            <a:spLocks noGrp="1"/>
          </p:cNvSpPr>
          <p:nvPr>
            <p:ph type="ftr" sz="quarter" idx="11"/>
          </p:nvPr>
        </p:nvSpPr>
        <p:spPr>
          <a:xfrm>
            <a:off x="3581400" y="76202"/>
            <a:ext cx="2895600" cy="288925"/>
          </a:xfrm>
        </p:spPr>
        <p:txBody>
          <a:bodyPr/>
          <a:lstStyle/>
          <a:p>
            <a:endParaRPr lang="it-IT" dirty="0"/>
          </a:p>
        </p:txBody>
      </p:sp>
      <p:sp>
        <p:nvSpPr>
          <p:cNvPr id="16" name="Segnaposto numero diapositiva 15"/>
          <p:cNvSpPr>
            <a:spLocks noGrp="1"/>
          </p:cNvSpPr>
          <p:nvPr>
            <p:ph type="sldNum" sz="quarter" idx="12"/>
          </p:nvPr>
        </p:nvSpPr>
        <p:spPr>
          <a:xfrm>
            <a:off x="8229600" y="6473952"/>
            <a:ext cx="758952" cy="246888"/>
          </a:xfrm>
        </p:spPr>
        <p:txBody>
          <a:bodyPr/>
          <a:lstStyle/>
          <a:p>
            <a:fld id="{E7A41E1B-4F70-4964-A407-84C68BE8251C}"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11" name="Segnaposto piè di pagina 10"/>
          <p:cNvSpPr>
            <a:spLocks noGrp="1"/>
          </p:cNvSpPr>
          <p:nvPr>
            <p:ph type="ftr" sz="quarter" idx="11"/>
          </p:nvPr>
        </p:nvSpPr>
        <p:spPr/>
        <p:txBody>
          <a:bodyPr/>
          <a:lstStyle/>
          <a:p>
            <a:endParaRPr lang="it-IT" dirty="0"/>
          </a:p>
        </p:txBody>
      </p:sp>
      <p:sp>
        <p:nvSpPr>
          <p:cNvPr id="16" name="Segnaposto numero diapositiva 15"/>
          <p:cNvSpPr>
            <a:spLocks noGrp="1"/>
          </p:cNvSpPr>
          <p:nvPr>
            <p:ph type="sldNum" sz="quarter" idx="12"/>
          </p:nvPr>
        </p:nvSpPr>
        <p:spPr/>
        <p:txBody>
          <a:bodyPr/>
          <a:lstStyle/>
          <a:p>
            <a:fld id="{E7A41E1B-4F70-4964-A407-84C68BE8251C}" type="slidenum">
              <a:rPr lang="it-IT" smtClean="0"/>
              <a:pPr/>
              <a:t>‹N›</a:t>
            </a:fld>
            <a:endParaRPr lang="it-IT" dirty="0"/>
          </a:p>
        </p:txBody>
      </p:sp>
      <p:sp>
        <p:nvSpPr>
          <p:cNvPr id="8" name="Titolo 7"/>
          <p:cNvSpPr>
            <a:spLocks noGrp="1"/>
          </p:cNvSpPr>
          <p:nvPr>
            <p:ph type="title"/>
          </p:nvPr>
        </p:nvSpPr>
        <p:spPr>
          <a:xfrm>
            <a:off x="180475" y="2947087"/>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10" name="Segnaposto piè di pagina 9"/>
          <p:cNvSpPr>
            <a:spLocks noGrp="1"/>
          </p:cNvSpPr>
          <p:nvPr>
            <p:ph type="ftr" sz="quarter" idx="11"/>
          </p:nvPr>
        </p:nvSpPr>
        <p:spPr/>
        <p:txBody>
          <a:bodyPr/>
          <a:lstStyle/>
          <a:p>
            <a:endParaRPr lang="it-IT" dirty="0"/>
          </a:p>
        </p:txBody>
      </p:sp>
      <p:sp>
        <p:nvSpPr>
          <p:cNvPr id="31" name="Segnaposto numero diapositiva 30"/>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5"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8229600" y="6477000"/>
            <a:ext cx="762000" cy="246888"/>
          </a:xfrm>
        </p:spPr>
        <p:txBody>
          <a:bodyPr/>
          <a:lstStyle/>
          <a:p>
            <a:fld id="{E7A41E1B-4F70-4964-A407-84C68BE8251C}" type="slidenum">
              <a:rPr lang="it-IT" smtClean="0"/>
              <a:pPr/>
              <a:t>‹N›</a:t>
            </a:fld>
            <a:endParaRPr lang="it-IT" dirty="0"/>
          </a:p>
        </p:txBody>
      </p:sp>
      <p:sp>
        <p:nvSpPr>
          <p:cNvPr id="11" name="Connettore 1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21" name="Segnaposto piè di pagina 20"/>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24" name="Segnaposto piè di pagina 23"/>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29" name="Segnaposto piè di pagina 28"/>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dirty="0"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7F49D355-16BD-4E45-BD9A-5EA878CF7CBD}" type="datetimeFigureOut">
              <a:rPr lang="it-IT" smtClean="0"/>
              <a:pPr/>
              <a:t>04/08/2017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31" name="Segnaposto numero diapositiva 30"/>
          <p:cNvSpPr>
            <a:spLocks noGrp="1"/>
          </p:cNvSpPr>
          <p:nvPr>
            <p:ph type="sldNum" sz="quarter" idx="12"/>
          </p:nvPr>
        </p:nvSpPr>
        <p:spPr/>
        <p:txBody>
          <a:bodyPr/>
          <a:lstStyle/>
          <a:p>
            <a:fld id="{E7A41E1B-4F70-4964-A407-84C68BE8251C}" type="slidenum">
              <a:rPr lang="it-IT" smtClean="0"/>
              <a:pPr/>
              <a:t>‹N›</a:t>
            </a:fld>
            <a:endParaRPr lang="it-IT" dirty="0"/>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Segnaposto testo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F49D355-16BD-4E45-BD9A-5EA878CF7CBD}" type="datetimeFigureOut">
              <a:rPr lang="it-IT" smtClean="0"/>
              <a:pPr/>
              <a:t>04/08/2017</a:t>
            </a:fld>
            <a:endParaRPr lang="it-IT" dirty="0"/>
          </a:p>
        </p:txBody>
      </p:sp>
      <p:sp>
        <p:nvSpPr>
          <p:cNvPr id="28" name="Segnaposto piè di pagina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dirty="0"/>
          </a:p>
        </p:txBody>
      </p:sp>
      <p:sp>
        <p:nvSpPr>
          <p:cNvPr id="5" name="Segnaposto numero diapositiva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7A41E1B-4F70-4964-A407-84C68BE8251C}" type="slidenum">
              <a:rPr lang="it-IT" smtClean="0"/>
              <a:pPr/>
              <a:t>‹N›</a:t>
            </a:fld>
            <a:endParaRPr lang="it-IT" dirty="0"/>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nettore 1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467544" y="3212976"/>
            <a:ext cx="8458200" cy="1222375"/>
          </a:xfrm>
        </p:spPr>
        <p:txBody>
          <a:bodyPr/>
          <a:lstStyle/>
          <a:p>
            <a:r>
              <a:rPr lang="it-IT" dirty="0" smtClean="0"/>
              <a:t>IL VOLTO E LO SGUARDO DELL’ALTRO: “MIO FRATELLO RINCORRE I DINOSAURI”</a:t>
            </a:r>
            <a:endParaRPr lang="it-IT" dirty="0"/>
          </a:p>
        </p:txBody>
      </p:sp>
      <p:sp>
        <p:nvSpPr>
          <p:cNvPr id="5" name="Sottotitolo 4"/>
          <p:cNvSpPr>
            <a:spLocks noGrp="1"/>
          </p:cNvSpPr>
          <p:nvPr>
            <p:ph type="subTitle" idx="1"/>
          </p:nvPr>
        </p:nvSpPr>
        <p:spPr>
          <a:xfrm>
            <a:off x="251520" y="4725144"/>
            <a:ext cx="8458200" cy="914400"/>
          </a:xfrm>
        </p:spPr>
        <p:txBody>
          <a:bodyPr/>
          <a:lstStyle/>
          <a:p>
            <a:r>
              <a:rPr lang="it-IT" dirty="0" smtClean="0"/>
              <a:t>Comprendere e riconoscere la diversità come valore aggiunto</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357291" y="1857364"/>
            <a:ext cx="61206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u="sng" dirty="0" smtClean="0"/>
              <a:t>Prodotti della pesca</a:t>
            </a:r>
            <a:endParaRPr lang="it-IT" sz="2400" b="1" u="sng" dirty="0"/>
          </a:p>
        </p:txBody>
      </p:sp>
      <p:sp>
        <p:nvSpPr>
          <p:cNvPr id="3" name="Rettangolo arrotondato 2"/>
          <p:cNvSpPr/>
          <p:nvPr/>
        </p:nvSpPr>
        <p:spPr>
          <a:xfrm>
            <a:off x="827584" y="2564904"/>
            <a:ext cx="72008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u="sng" dirty="0" smtClean="0"/>
              <a:t>Il pesce per essere kosher deve aver pinne e squame facili da rimuovere </a:t>
            </a:r>
            <a:endParaRPr lang="it-IT" b="1" u="sng" dirty="0"/>
          </a:p>
        </p:txBody>
      </p:sp>
      <p:sp>
        <p:nvSpPr>
          <p:cNvPr id="5" name="Rettangolo arrotondato 4"/>
          <p:cNvSpPr/>
          <p:nvPr/>
        </p:nvSpPr>
        <p:spPr>
          <a:xfrm>
            <a:off x="826268" y="3429000"/>
            <a:ext cx="316835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Sono kosher: salmone, trota, cernia, nasello, sogliola</a:t>
            </a:r>
            <a:endParaRPr lang="it-IT" dirty="0"/>
          </a:p>
        </p:txBody>
      </p:sp>
      <p:sp>
        <p:nvSpPr>
          <p:cNvPr id="6" name="Rettangolo arrotondato 5"/>
          <p:cNvSpPr/>
          <p:nvPr/>
        </p:nvSpPr>
        <p:spPr>
          <a:xfrm>
            <a:off x="4644009" y="3429000"/>
            <a:ext cx="316835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Non sono kosher: storione, pesce spada, pesce gatto, mammiferi acquatici ,crostacei e molluschi</a:t>
            </a:r>
            <a:endParaRPr lang="it-IT" dirty="0"/>
          </a:p>
        </p:txBody>
      </p:sp>
      <p:sp>
        <p:nvSpPr>
          <p:cNvPr id="7" name="Rettangolo arrotondato 6"/>
          <p:cNvSpPr/>
          <p:nvPr/>
        </p:nvSpPr>
        <p:spPr>
          <a:xfrm>
            <a:off x="214282" y="142852"/>
            <a:ext cx="3312368"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Tra i volatili sono kosher quelli tipicamente da cortile: pollo</a:t>
            </a:r>
            <a:r>
              <a:rPr lang="it-IT" dirty="0"/>
              <a:t>, anatra, </a:t>
            </a:r>
            <a:r>
              <a:rPr lang="it-IT" dirty="0" smtClean="0"/>
              <a:t>tacchino, </a:t>
            </a:r>
            <a:r>
              <a:rPr lang="it-IT" dirty="0"/>
              <a:t>piccione, </a:t>
            </a:r>
            <a:r>
              <a:rPr lang="it-IT" dirty="0" smtClean="0"/>
              <a:t>fagiano  (è vietata la selvaggina da piuma)</a:t>
            </a:r>
            <a:endParaRPr lang="it-IT" dirty="0"/>
          </a:p>
        </p:txBody>
      </p:sp>
      <p:sp>
        <p:nvSpPr>
          <p:cNvPr id="8" name="Rettangolo arrotondato 7"/>
          <p:cNvSpPr/>
          <p:nvPr/>
        </p:nvSpPr>
        <p:spPr>
          <a:xfrm>
            <a:off x="4286248" y="500042"/>
            <a:ext cx="33123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a:t>
            </a:r>
            <a:r>
              <a:rPr lang="it-IT" dirty="0" smtClean="0"/>
              <a:t>ettili e insetti non sono kosher (sono permesse le cavallette)</a:t>
            </a:r>
            <a:endParaRPr lang="it-IT" dirty="0"/>
          </a:p>
        </p:txBody>
      </p:sp>
      <p:sp>
        <p:nvSpPr>
          <p:cNvPr id="9" name="Freccia bidirezionale orizzontale 8"/>
          <p:cNvSpPr/>
          <p:nvPr/>
        </p:nvSpPr>
        <p:spPr>
          <a:xfrm>
            <a:off x="2214547" y="5214950"/>
            <a:ext cx="4143404"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89131076"/>
      </p:ext>
    </p:extLst>
  </p:cSld>
  <p:clrMapOvr>
    <a:masterClrMapping/>
  </p:clrMapOvr>
  <p:transition advTm="8000">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642938" y="428625"/>
            <a:ext cx="2428875"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a:t>Latte Kosher</a:t>
            </a:r>
          </a:p>
        </p:txBody>
      </p:sp>
      <p:sp>
        <p:nvSpPr>
          <p:cNvPr id="6" name="Freccia a destra 5"/>
          <p:cNvSpPr/>
          <p:nvPr/>
        </p:nvSpPr>
        <p:spPr>
          <a:xfrm>
            <a:off x="3429001" y="642938"/>
            <a:ext cx="1000125"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7" name="Rettangolo arrotondato 6"/>
          <p:cNvSpPr/>
          <p:nvPr/>
        </p:nvSpPr>
        <p:spPr>
          <a:xfrm>
            <a:off x="4786314" y="428625"/>
            <a:ext cx="3786187"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a:t>Solamente se da animali Kosher</a:t>
            </a:r>
          </a:p>
        </p:txBody>
      </p:sp>
      <p:sp>
        <p:nvSpPr>
          <p:cNvPr id="8" name="Rettangolo arrotondato 7"/>
          <p:cNvSpPr/>
          <p:nvPr/>
        </p:nvSpPr>
        <p:spPr>
          <a:xfrm>
            <a:off x="642938" y="1857377"/>
            <a:ext cx="242887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a:t>Formaggi Kosher</a:t>
            </a:r>
          </a:p>
        </p:txBody>
      </p:sp>
      <p:sp>
        <p:nvSpPr>
          <p:cNvPr id="9" name="Freccia a destra 8"/>
          <p:cNvSpPr/>
          <p:nvPr/>
        </p:nvSpPr>
        <p:spPr>
          <a:xfrm>
            <a:off x="3357563" y="3000377"/>
            <a:ext cx="1000125"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0" name="Rettangolo arrotondato 9"/>
          <p:cNvSpPr/>
          <p:nvPr/>
        </p:nvSpPr>
        <p:spPr>
          <a:xfrm>
            <a:off x="4786314" y="1857377"/>
            <a:ext cx="3786187"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a:t>Solamente con caglio Kosher</a:t>
            </a:r>
          </a:p>
        </p:txBody>
      </p:sp>
      <p:sp>
        <p:nvSpPr>
          <p:cNvPr id="11" name="Rettangolo arrotondato 10"/>
          <p:cNvSpPr/>
          <p:nvPr/>
        </p:nvSpPr>
        <p:spPr>
          <a:xfrm>
            <a:off x="642938" y="3000377"/>
            <a:ext cx="2428875"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a:t>Vini Kosher</a:t>
            </a:r>
          </a:p>
        </p:txBody>
      </p:sp>
      <p:sp>
        <p:nvSpPr>
          <p:cNvPr id="12" name="Rettangolo arrotondato 11"/>
          <p:cNvSpPr/>
          <p:nvPr/>
        </p:nvSpPr>
        <p:spPr>
          <a:xfrm>
            <a:off x="4786314" y="2571750"/>
            <a:ext cx="3786187" cy="1857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a:t>Deve essere prodotto nel rispetto di rigorose regole:  divieto di raccogliere i grappoli i primi 3 anni; lavorazione effettuata unicamente da ebrei; etc</a:t>
            </a:r>
          </a:p>
        </p:txBody>
      </p:sp>
      <p:sp>
        <p:nvSpPr>
          <p:cNvPr id="13" name="Freccia a destra 12"/>
          <p:cNvSpPr/>
          <p:nvPr/>
        </p:nvSpPr>
        <p:spPr>
          <a:xfrm>
            <a:off x="3357563" y="1857377"/>
            <a:ext cx="1000125"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4" name="Rettangolo arrotondato 13"/>
          <p:cNvSpPr/>
          <p:nvPr/>
        </p:nvSpPr>
        <p:spPr>
          <a:xfrm>
            <a:off x="714376" y="5214940"/>
            <a:ext cx="2428875" cy="642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a:t>Macellazione rituale</a:t>
            </a:r>
          </a:p>
        </p:txBody>
      </p:sp>
      <p:sp>
        <p:nvSpPr>
          <p:cNvPr id="15" name="Freccia a destra 14"/>
          <p:cNvSpPr/>
          <p:nvPr/>
        </p:nvSpPr>
        <p:spPr>
          <a:xfrm>
            <a:off x="3429001" y="5357813"/>
            <a:ext cx="1000125"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6" name="Rettangolo arrotondato 15"/>
          <p:cNvSpPr/>
          <p:nvPr/>
        </p:nvSpPr>
        <p:spPr>
          <a:xfrm>
            <a:off x="4786314" y="4714877"/>
            <a:ext cx="3786187" cy="1857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a:t>La macellazione di animali terrestri e uccelli deve rispettare norme ben precise e deve condotta da un macellaio esperto (</a:t>
            </a:r>
            <a:r>
              <a:rPr lang="it-IT" sz="2000" b="1" i="1" dirty="0"/>
              <a:t>shochet</a:t>
            </a:r>
            <a:r>
              <a:rPr lang="it-IT" sz="2000" b="1" dirty="0"/>
              <a:t>)</a:t>
            </a:r>
          </a:p>
        </p:txBody>
      </p:sp>
    </p:spTree>
  </p:cSld>
  <p:clrMapOvr>
    <a:masterClrMapping/>
  </p:clrMapOvr>
  <p:transition advTm="8000">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it-IT" dirty="0" smtClean="0"/>
              <a:t>La Certificazione Kosher</a:t>
            </a:r>
          </a:p>
        </p:txBody>
      </p:sp>
      <p:graphicFrame>
        <p:nvGraphicFramePr>
          <p:cNvPr id="4" name="Diagramma 3"/>
          <p:cNvGraphicFramePr/>
          <p:nvPr/>
        </p:nvGraphicFramePr>
        <p:xfrm>
          <a:off x="1428728" y="2000240"/>
          <a:ext cx="6643734"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4000">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LE REGOLE ALIMENTARI NELL’ISLAM</a:t>
            </a:r>
            <a:endParaRPr lang="it-IT" dirty="0"/>
          </a:p>
        </p:txBody>
      </p:sp>
      <p:sp>
        <p:nvSpPr>
          <p:cNvPr id="3" name="Segnaposto contenuto 2"/>
          <p:cNvSpPr>
            <a:spLocks noGrp="1"/>
          </p:cNvSpPr>
          <p:nvPr>
            <p:ph idx="1"/>
          </p:nvPr>
        </p:nvSpPr>
        <p:spPr>
          <a:xfrm>
            <a:off x="457200" y="1600200"/>
            <a:ext cx="7467600" cy="2614618"/>
          </a:xfrm>
        </p:spPr>
        <p:txBody>
          <a:bodyPr>
            <a:normAutofit/>
          </a:bodyPr>
          <a:lstStyle/>
          <a:p>
            <a:pPr>
              <a:buNone/>
            </a:pPr>
            <a:r>
              <a:rPr lang="it-IT" dirty="0" smtClean="0"/>
              <a:t>	</a:t>
            </a:r>
            <a:r>
              <a:rPr lang="it-IT" sz="1800" dirty="0" smtClean="0"/>
              <a:t>Nell’islam le norme alimentari si ispirano al libro sacro del </a:t>
            </a:r>
            <a:r>
              <a:rPr lang="it-IT" sz="1800" b="1" dirty="0" smtClean="0"/>
              <a:t>corano</a:t>
            </a:r>
            <a:r>
              <a:rPr lang="it-IT" sz="1800" dirty="0" smtClean="0"/>
              <a:t>. </a:t>
            </a:r>
          </a:p>
          <a:p>
            <a:pPr>
              <a:buNone/>
            </a:pPr>
            <a:r>
              <a:rPr lang="it-IT" sz="1800" dirty="0" smtClean="0"/>
              <a:t>	Gli alimenti si suddividono in:</a:t>
            </a:r>
          </a:p>
          <a:p>
            <a:r>
              <a:rPr lang="it-IT" sz="1800" dirty="0" smtClean="0"/>
              <a:t>HALAL: alimenti permessi (mucca, pecora, capra, cammello etc..)</a:t>
            </a:r>
          </a:p>
          <a:p>
            <a:r>
              <a:rPr lang="it-IT" sz="1800" dirty="0" smtClean="0"/>
              <a:t>HARAM: alimenti proibiti (maiale, coniglio, aquila,falco etc..)</a:t>
            </a:r>
          </a:p>
          <a:p>
            <a:pPr>
              <a:buNone/>
            </a:pPr>
            <a:r>
              <a:rPr lang="it-IT" sz="1800" dirty="0" smtClean="0"/>
              <a:t>	Nel caso di pericolo di morte per fame, qualunque cibo può essere utilizzato per salvarsi.</a:t>
            </a:r>
          </a:p>
          <a:p>
            <a:pPr>
              <a:buNone/>
            </a:pPr>
            <a:endParaRPr lang="it-IT" dirty="0" smtClean="0"/>
          </a:p>
        </p:txBody>
      </p:sp>
      <p:sp>
        <p:nvSpPr>
          <p:cNvPr id="4" name="Rettangolo arrotondato 3"/>
          <p:cNvSpPr/>
          <p:nvPr/>
        </p:nvSpPr>
        <p:spPr>
          <a:xfrm>
            <a:off x="500034" y="4143380"/>
            <a:ext cx="7929618" cy="857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Sono </a:t>
            </a:r>
            <a:r>
              <a:rPr lang="it-IT" b="1" dirty="0" smtClean="0">
                <a:solidFill>
                  <a:schemeClr val="tx1"/>
                </a:solidFill>
              </a:rPr>
              <a:t>ammessi tutti i vegetali</a:t>
            </a:r>
            <a:r>
              <a:rPr lang="it-IT" dirty="0" smtClean="0">
                <a:solidFill>
                  <a:schemeClr val="tx1"/>
                </a:solidFill>
              </a:rPr>
              <a:t>, salvo il caso in cui diano ebbrezza (da qui il divieto di consumare vino e birra)</a:t>
            </a:r>
            <a:endParaRPr lang="it-IT" dirty="0">
              <a:solidFill>
                <a:schemeClr val="tx1"/>
              </a:solidFill>
            </a:endParaRPr>
          </a:p>
        </p:txBody>
      </p:sp>
      <p:sp>
        <p:nvSpPr>
          <p:cNvPr id="5" name="Rettangolo arrotondato 4"/>
          <p:cNvSpPr/>
          <p:nvPr/>
        </p:nvSpPr>
        <p:spPr>
          <a:xfrm>
            <a:off x="428596" y="5286388"/>
            <a:ext cx="7929618" cy="857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Selavaggina</a:t>
            </a:r>
            <a:r>
              <a:rPr lang="it-IT" dirty="0" smtClean="0">
                <a:solidFill>
                  <a:schemeClr val="tx1"/>
                </a:solidFill>
              </a:rPr>
              <a:t>: lecita solamente se</a:t>
            </a:r>
          </a:p>
          <a:p>
            <a:pPr algn="ctr"/>
            <a:r>
              <a:rPr lang="it-IT" dirty="0" smtClean="0">
                <a:solidFill>
                  <a:schemeClr val="tx1"/>
                </a:solidFill>
              </a:rPr>
              <a:t>- cacciatore musulmano  - pronuncia la formula “tasmiyyah” mentre spara  - se la preda viene presa viva va dissanguata ritualmente</a:t>
            </a:r>
            <a:endParaRPr lang="it-IT" dirty="0">
              <a:solidFill>
                <a:schemeClr val="tx1"/>
              </a:solidFill>
            </a:endParaRPr>
          </a:p>
        </p:txBody>
      </p:sp>
    </p:spTree>
  </p:cSld>
  <p:clrMapOvr>
    <a:masterClrMapping/>
  </p:clrMapOvr>
  <p:transition advTm="12000">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868346"/>
          </a:xfrm>
        </p:spPr>
        <p:txBody>
          <a:bodyPr/>
          <a:lstStyle/>
          <a:p>
            <a:r>
              <a:rPr lang="it-IT" dirty="0" smtClean="0"/>
              <a:t>CARNI HALAL</a:t>
            </a:r>
            <a:endParaRPr lang="it-IT" dirty="0"/>
          </a:p>
        </p:txBody>
      </p:sp>
      <p:sp>
        <p:nvSpPr>
          <p:cNvPr id="3" name="Segnaposto contenuto 2"/>
          <p:cNvSpPr>
            <a:spLocks noGrp="1"/>
          </p:cNvSpPr>
          <p:nvPr>
            <p:ph idx="1"/>
          </p:nvPr>
        </p:nvSpPr>
        <p:spPr>
          <a:xfrm>
            <a:off x="428596" y="857232"/>
            <a:ext cx="8229600" cy="3829064"/>
          </a:xfrm>
        </p:spPr>
        <p:txBody>
          <a:bodyPr>
            <a:normAutofit fontScale="70000" lnSpcReduction="20000"/>
          </a:bodyPr>
          <a:lstStyle/>
          <a:p>
            <a:pPr>
              <a:buNone/>
            </a:pPr>
            <a:r>
              <a:rPr lang="it-IT" dirty="0" smtClean="0"/>
              <a:t>Le carni per essere considerate Halal devono sottostare ai seguenti requisiti: </a:t>
            </a:r>
          </a:p>
          <a:p>
            <a:r>
              <a:rPr lang="it-IT" dirty="0" smtClean="0"/>
              <a:t>Gli animali al momento della macellazione devono essere vivi, non devono soffrire inutilmente e la macellazione deve essere eseguita con un coltello affilato;</a:t>
            </a:r>
          </a:p>
          <a:p>
            <a:r>
              <a:rPr lang="it-IT" dirty="0" smtClean="0"/>
              <a:t>Poiché il sangue sia considerato haram dovrà essere completamente eliminato dalla carcassa;</a:t>
            </a:r>
          </a:p>
          <a:p>
            <a:r>
              <a:rPr lang="it-IT" dirty="0" smtClean="0"/>
              <a:t>La carne deve essere manipolata con la massima cura per evitare la contaminazione crociata con i prodotti haram.</a:t>
            </a:r>
          </a:p>
          <a:p>
            <a:pPr>
              <a:buNone/>
            </a:pPr>
            <a:r>
              <a:rPr lang="it-IT" dirty="0" smtClean="0"/>
              <a:t>In assenza di macelleria islamica, al musulmano è consentito acquistare la carne da un macellaio ebreo.</a:t>
            </a:r>
          </a:p>
        </p:txBody>
      </p:sp>
      <p:sp>
        <p:nvSpPr>
          <p:cNvPr id="4" name="Titolo 1"/>
          <p:cNvSpPr txBox="1">
            <a:spLocks/>
          </p:cNvSpPr>
          <p:nvPr/>
        </p:nvSpPr>
        <p:spPr>
          <a:xfrm>
            <a:off x="357158" y="4786322"/>
            <a:ext cx="8229600" cy="8683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L’ALCOOL</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egnaposto contenuto 2"/>
          <p:cNvSpPr txBox="1">
            <a:spLocks/>
          </p:cNvSpPr>
          <p:nvPr/>
        </p:nvSpPr>
        <p:spPr>
          <a:xfrm>
            <a:off x="357158" y="5643578"/>
            <a:ext cx="8229600" cy="8572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it-IT" sz="2500" dirty="0" smtClean="0"/>
              <a:t>L’islam vieta in modo assoluto e senza deroghe il consumo di bevande alcoliche.</a:t>
            </a:r>
            <a:endParaRPr lang="it-IT" sz="2500" dirty="0"/>
          </a:p>
        </p:txBody>
      </p:sp>
    </p:spTree>
  </p:cSld>
  <p:clrMapOvr>
    <a:masterClrMapping/>
  </p:clrMapOvr>
  <p:transition advTm="12000">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0" indent="0">
              <a:buNone/>
            </a:pPr>
            <a:r>
              <a:rPr lang="it-IT" dirty="0" smtClean="0"/>
              <a:t>L’ISLAM A TAVOLA</a:t>
            </a:r>
            <a:endParaRPr lang="it-IT" dirty="0"/>
          </a:p>
        </p:txBody>
      </p:sp>
      <p:sp>
        <p:nvSpPr>
          <p:cNvPr id="3" name="Segnaposto contenuto 2"/>
          <p:cNvSpPr>
            <a:spLocks noGrp="1"/>
          </p:cNvSpPr>
          <p:nvPr>
            <p:ph idx="1"/>
          </p:nvPr>
        </p:nvSpPr>
        <p:spPr>
          <a:xfrm>
            <a:off x="1142976" y="1643050"/>
            <a:ext cx="6400800" cy="3474720"/>
          </a:xfrm>
          <a:prstGeom prst="rect">
            <a:avLst/>
          </a:prstGeom>
        </p:spPr>
        <p:txBody>
          <a:bodyPr>
            <a:normAutofit fontScale="77500" lnSpcReduction="20000"/>
          </a:bodyPr>
          <a:lstStyle/>
          <a:p>
            <a:pPr marL="45720" indent="0">
              <a:buNone/>
            </a:pPr>
            <a:r>
              <a:rPr lang="it-IT" dirty="0" smtClean="0"/>
              <a:t>Ci </a:t>
            </a:r>
            <a:r>
              <a:rPr lang="it-IT" sz="2300" dirty="0" smtClean="0"/>
              <a:t>sono delle regole di comportamento che i musulmani devono rispettare; ad esempio:</a:t>
            </a:r>
          </a:p>
          <a:p>
            <a:pPr>
              <a:buFont typeface="Arial" panose="020B0604020202020204" pitchFamily="34" charset="0"/>
              <a:buChar char="•"/>
            </a:pPr>
            <a:r>
              <a:rPr lang="it-IT" sz="2300" dirty="0" smtClean="0"/>
              <a:t>Lavarsi le mani prima di mangiare</a:t>
            </a:r>
          </a:p>
          <a:p>
            <a:pPr>
              <a:buFont typeface="Arial" panose="020B0604020202020204" pitchFamily="34" charset="0"/>
              <a:buChar char="•"/>
            </a:pPr>
            <a:r>
              <a:rPr lang="it-IT" sz="2300" dirty="0" smtClean="0"/>
              <a:t>Lavarsi le mani dopo mangiato e asciugare con una salvietta</a:t>
            </a:r>
          </a:p>
          <a:p>
            <a:pPr>
              <a:buFont typeface="Arial" panose="020B0604020202020204" pitchFamily="34" charset="0"/>
              <a:buChar char="•"/>
            </a:pPr>
            <a:r>
              <a:rPr lang="it-IT" sz="2300" dirty="0" smtClean="0"/>
              <a:t>Pronunciare il nome di Allah prima di mangiare e dopo aver mangiato</a:t>
            </a:r>
          </a:p>
          <a:p>
            <a:pPr>
              <a:buFont typeface="Arial" panose="020B0604020202020204" pitchFamily="34" charset="0"/>
              <a:buChar char="•"/>
            </a:pPr>
            <a:r>
              <a:rPr lang="it-IT" sz="2300" dirty="0" smtClean="0"/>
              <a:t>L’ospite deve essere il primo a mangiare mentre il padrone deve essere l’ultimo a terminare</a:t>
            </a:r>
          </a:p>
          <a:p>
            <a:pPr>
              <a:buFont typeface="Arial" panose="020B0604020202020204" pitchFamily="34" charset="0"/>
              <a:buChar char="•"/>
            </a:pPr>
            <a:r>
              <a:rPr lang="it-IT" sz="2300" dirty="0" smtClean="0"/>
              <a:t>Devono usare la mano destra per mangiare</a:t>
            </a:r>
          </a:p>
          <a:p>
            <a:pPr>
              <a:buFont typeface="Arial" panose="020B0604020202020204" pitchFamily="34" charset="0"/>
              <a:buChar char="•"/>
            </a:pPr>
            <a:r>
              <a:rPr lang="it-IT" sz="2300" dirty="0" smtClean="0"/>
              <a:t>Prendere piccoli bocconi senza riempirsi la bocca e masticare accuratamente</a:t>
            </a:r>
          </a:p>
          <a:p>
            <a:pPr>
              <a:buFont typeface="Arial" panose="020B0604020202020204" pitchFamily="34" charset="0"/>
              <a:buChar char="•"/>
            </a:pPr>
            <a:r>
              <a:rPr lang="it-IT" sz="2300" dirty="0" smtClean="0"/>
              <a:t>Raccogliere il cibo nella tovaglia e mangiarli</a:t>
            </a:r>
          </a:p>
          <a:p>
            <a:pPr>
              <a:buFont typeface="Arial" panose="020B0604020202020204" pitchFamily="34" charset="0"/>
              <a:buChar char="•"/>
            </a:pPr>
            <a:r>
              <a:rPr lang="it-IT" sz="2300" dirty="0" smtClean="0"/>
              <a:t>Mangiare un pizzico di sale prima e dopo il pasto.</a:t>
            </a:r>
            <a:endParaRPr lang="it-IT" sz="2300" dirty="0"/>
          </a:p>
        </p:txBody>
      </p:sp>
    </p:spTree>
    <p:extLst>
      <p:ext uri="{BB962C8B-B14F-4D97-AF65-F5344CB8AC3E}">
        <p14:creationId xmlns:p14="http://schemas.microsoft.com/office/powerpoint/2010/main" val="2410488934"/>
      </p:ext>
    </p:extLst>
  </p:cSld>
  <p:clrMapOvr>
    <a:masterClrMapping/>
  </p:clrMapOvr>
  <p:transition advTm="12000">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0" indent="0">
              <a:buNone/>
            </a:pPr>
            <a:r>
              <a:rPr lang="it-IT" dirty="0" smtClean="0"/>
              <a:t>IL RAMADAM</a:t>
            </a:r>
            <a:endParaRPr lang="it-IT" dirty="0"/>
          </a:p>
        </p:txBody>
      </p:sp>
      <p:sp>
        <p:nvSpPr>
          <p:cNvPr id="3" name="Segnaposto contenuto 2"/>
          <p:cNvSpPr>
            <a:spLocks noGrp="1"/>
          </p:cNvSpPr>
          <p:nvPr>
            <p:ph idx="1"/>
          </p:nvPr>
        </p:nvSpPr>
        <p:spPr>
          <a:xfrm>
            <a:off x="1285852" y="1500174"/>
            <a:ext cx="6400800" cy="3474720"/>
          </a:xfrm>
          <a:prstGeom prst="rect">
            <a:avLst/>
          </a:prstGeom>
        </p:spPr>
        <p:txBody>
          <a:bodyPr>
            <a:normAutofit fontScale="70000" lnSpcReduction="20000"/>
          </a:bodyPr>
          <a:lstStyle/>
          <a:p>
            <a:pPr marL="45720" indent="0">
              <a:buFont typeface="Wingdings" pitchFamily="2" charset="2"/>
              <a:buChar char="Ø"/>
            </a:pPr>
            <a:r>
              <a:rPr lang="it-IT" dirty="0" smtClean="0"/>
              <a:t>Il </a:t>
            </a:r>
            <a:r>
              <a:rPr lang="it-IT" dirty="0"/>
              <a:t>R</a:t>
            </a:r>
            <a:r>
              <a:rPr lang="it-IT" dirty="0" smtClean="0"/>
              <a:t>amadam è il mese dedicato alla preghiera e alla carità.</a:t>
            </a:r>
          </a:p>
          <a:p>
            <a:pPr marL="45720" indent="0">
              <a:buNone/>
            </a:pPr>
            <a:endParaRPr lang="it-IT" dirty="0" smtClean="0"/>
          </a:p>
          <a:p>
            <a:pPr marL="45720" indent="0">
              <a:buFont typeface="Wingdings" pitchFamily="2" charset="2"/>
              <a:buChar char="Ø"/>
            </a:pPr>
            <a:r>
              <a:rPr lang="it-IT" dirty="0" smtClean="0"/>
              <a:t>29-30 gg l’anno, secondo il calendario lunare islamico.</a:t>
            </a:r>
          </a:p>
          <a:p>
            <a:pPr marL="45720" indent="0">
              <a:buFont typeface="Wingdings" pitchFamily="2" charset="2"/>
              <a:buChar char="Ø"/>
            </a:pPr>
            <a:endParaRPr lang="it-IT" dirty="0" smtClean="0"/>
          </a:p>
          <a:p>
            <a:pPr marL="45720" indent="0">
              <a:buFont typeface="Wingdings" pitchFamily="2" charset="2"/>
              <a:buChar char="Ø"/>
            </a:pPr>
            <a:r>
              <a:rPr lang="it-IT" dirty="0" smtClean="0"/>
              <a:t>Astensione dall’alba al tramonto dal bere, mangiare e fumare.</a:t>
            </a:r>
          </a:p>
          <a:p>
            <a:pPr marL="45720" indent="0">
              <a:buNone/>
            </a:pPr>
            <a:endParaRPr lang="it-IT" dirty="0" smtClean="0"/>
          </a:p>
          <a:p>
            <a:pPr marL="45720" indent="0">
              <a:buFont typeface="Wingdings" pitchFamily="2" charset="2"/>
              <a:buChar char="Ø"/>
            </a:pPr>
            <a:r>
              <a:rPr lang="it-IT" dirty="0" smtClean="0"/>
              <a:t>Digiuno islamico: NO penitenza – SI purificazione. </a:t>
            </a:r>
            <a:endParaRPr lang="it-IT" dirty="0"/>
          </a:p>
        </p:txBody>
      </p:sp>
    </p:spTree>
    <p:extLst>
      <p:ext uri="{BB962C8B-B14F-4D97-AF65-F5344CB8AC3E}">
        <p14:creationId xmlns:p14="http://schemas.microsoft.com/office/powerpoint/2010/main" val="3254240109"/>
      </p:ext>
    </p:extLst>
  </p:cSld>
  <p:clrMapOvr>
    <a:masterClrMapping/>
  </p:clrMapOvr>
  <p:transition spd="med" advTm="7000">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Palmira</a:t>
            </a:r>
            <a:r>
              <a:rPr lang="it-IT" dirty="0" smtClean="0"/>
              <a:t> prima e dopo l’</a:t>
            </a:r>
            <a:r>
              <a:rPr lang="it-IT" dirty="0" err="1" smtClean="0"/>
              <a:t>isis</a:t>
            </a:r>
            <a:endParaRPr lang="it-IT" dirty="0"/>
          </a:p>
        </p:txBody>
      </p:sp>
      <p:sp>
        <p:nvSpPr>
          <p:cNvPr id="3" name="Sottotitolo 2"/>
          <p:cNvSpPr>
            <a:spLocks noGrp="1"/>
          </p:cNvSpPr>
          <p:nvPr>
            <p:ph type="subTitle" idx="1"/>
          </p:nvPr>
        </p:nvSpPr>
        <p:spPr/>
        <p:txBody>
          <a:bodyPr>
            <a:normAutofit fontScale="25000" lnSpcReduction="20000"/>
          </a:bodyPr>
          <a:lstStyle/>
          <a:p>
            <a:r>
              <a:rPr lang="it-IT" sz="6400" dirty="0" smtClean="0">
                <a:solidFill>
                  <a:schemeClr val="bg1">
                    <a:lumMod val="50000"/>
                  </a:schemeClr>
                </a:solidFill>
              </a:rPr>
              <a:t>Tra ieri e oggi le agenzie fotografiche hanno diffuso le prime  foto del sito archeologico della città di </a:t>
            </a:r>
            <a:r>
              <a:rPr lang="it-IT" sz="6400" dirty="0" err="1" smtClean="0">
                <a:solidFill>
                  <a:schemeClr val="bg1">
                    <a:lumMod val="50000"/>
                  </a:schemeClr>
                </a:solidFill>
              </a:rPr>
              <a:t>Palmira</a:t>
            </a:r>
            <a:r>
              <a:rPr lang="it-IT" sz="6400" dirty="0" smtClean="0">
                <a:solidFill>
                  <a:schemeClr val="bg1">
                    <a:lumMod val="50000"/>
                  </a:schemeClr>
                </a:solidFill>
              </a:rPr>
              <a:t>. </a:t>
            </a:r>
            <a:r>
              <a:rPr lang="it-IT" sz="6400" dirty="0" err="1" smtClean="0">
                <a:solidFill>
                  <a:schemeClr val="bg1">
                    <a:lumMod val="50000"/>
                  </a:schemeClr>
                </a:solidFill>
              </a:rPr>
              <a:t>Palmira</a:t>
            </a:r>
            <a:r>
              <a:rPr lang="it-IT" sz="6400" dirty="0" smtClean="0">
                <a:solidFill>
                  <a:schemeClr val="bg1">
                    <a:lumMod val="50000"/>
                  </a:schemeClr>
                </a:solidFill>
              </a:rPr>
              <a:t> che sin dall’ antichità è famosa per i suoi templi religiosi e altre strutture grandiose , rimasta sotto il controllo dello stato islamico dal maggio del 2015 fino a pochi giorni fa . In questi mesi lo stato islamico ha diffuso diversi video che mostrano i suoi miliziani distruggere alcuni dei monumenti più  importanti della città vecchia.</a:t>
            </a:r>
          </a:p>
          <a:p>
            <a:r>
              <a:rPr lang="it-IT" sz="6400" dirty="0" smtClean="0">
                <a:solidFill>
                  <a:schemeClr val="bg1">
                    <a:lumMod val="50000"/>
                  </a:schemeClr>
                </a:solidFill>
              </a:rPr>
              <a:t>Secondo </a:t>
            </a:r>
            <a:r>
              <a:rPr lang="it-IT" sz="6400" dirty="0" err="1" smtClean="0">
                <a:solidFill>
                  <a:schemeClr val="bg1">
                    <a:lumMod val="50000"/>
                  </a:schemeClr>
                </a:solidFill>
              </a:rPr>
              <a:t>Maamoun</a:t>
            </a:r>
            <a:r>
              <a:rPr lang="it-IT" sz="6400" dirty="0" smtClean="0">
                <a:solidFill>
                  <a:schemeClr val="bg1">
                    <a:lumMod val="50000"/>
                  </a:schemeClr>
                </a:solidFill>
              </a:rPr>
              <a:t>  </a:t>
            </a:r>
            <a:r>
              <a:rPr lang="it-IT" sz="6400" dirty="0" err="1" smtClean="0">
                <a:solidFill>
                  <a:schemeClr val="bg1">
                    <a:lumMod val="50000"/>
                  </a:schemeClr>
                </a:solidFill>
              </a:rPr>
              <a:t>Abdulkarim</a:t>
            </a:r>
            <a:r>
              <a:rPr lang="it-IT" sz="6400" dirty="0" smtClean="0">
                <a:solidFill>
                  <a:schemeClr val="bg1">
                    <a:lumMod val="50000"/>
                  </a:schemeClr>
                </a:solidFill>
              </a:rPr>
              <a:t>, il  direttore generale per i siti archeologici del governo siriano </a:t>
            </a:r>
            <a:r>
              <a:rPr lang="it-IT" dirty="0" smtClean="0">
                <a:solidFill>
                  <a:schemeClr val="bg1">
                    <a:lumMod val="50000"/>
                  </a:schemeClr>
                </a:solidFill>
              </a:rPr>
              <a:t>.      </a:t>
            </a:r>
            <a:endParaRPr lang="it-IT" dirty="0">
              <a:solidFill>
                <a:schemeClr val="bg1">
                  <a:lumMod val="50000"/>
                </a:schemeClr>
              </a:solidFill>
            </a:endParaRPr>
          </a:p>
        </p:txBody>
      </p:sp>
      <p:pic>
        <p:nvPicPr>
          <p:cNvPr id="1026" name="Picture 2" descr="C:\Users\Docente\Desktop\palmira.jpg"/>
          <p:cNvPicPr>
            <a:picLocks noChangeAspect="1" noChangeArrowheads="1"/>
          </p:cNvPicPr>
          <p:nvPr/>
        </p:nvPicPr>
        <p:blipFill>
          <a:blip r:embed="rId2" cstate="print"/>
          <a:srcRect/>
          <a:stretch>
            <a:fillRect/>
          </a:stretch>
        </p:blipFill>
        <p:spPr bwMode="auto">
          <a:xfrm>
            <a:off x="0" y="-531440"/>
            <a:ext cx="9144000" cy="37719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908720"/>
            <a:ext cx="8219256" cy="4369672"/>
          </a:xfrm>
        </p:spPr>
        <p:txBody>
          <a:bodyPr numCol="1">
            <a:normAutofit/>
          </a:bodyPr>
          <a:lstStyle/>
          <a:p>
            <a:pPr algn="just">
              <a:buNone/>
            </a:pPr>
            <a:r>
              <a:rPr lang="it-IT" sz="1400" dirty="0" err="1" smtClean="0"/>
              <a:t>Palmira</a:t>
            </a:r>
            <a:r>
              <a:rPr lang="it-IT" sz="1400" dirty="0" smtClean="0"/>
              <a:t> è un sito dichiarato Patrimonio dell’ Umanità dall’Unesco  e la città è stato  uno dei più  </a:t>
            </a:r>
          </a:p>
          <a:p>
            <a:pPr algn="just">
              <a:buNone/>
            </a:pPr>
            <a:r>
              <a:rPr lang="it-IT" sz="1400" dirty="0" smtClean="0"/>
              <a:t>Importanti  centri culturali del mondo antico.  </a:t>
            </a:r>
          </a:p>
          <a:p>
            <a:pPr algn="just">
              <a:buNone/>
            </a:pPr>
            <a:r>
              <a:rPr lang="it-IT" sz="1400" dirty="0" err="1" smtClean="0"/>
              <a:t>Palmira</a:t>
            </a:r>
            <a:r>
              <a:rPr lang="it-IT" sz="1400" dirty="0" smtClean="0"/>
              <a:t> fu un’ importante  nodo commerciale già sotto  il controllo  della dinastia  </a:t>
            </a:r>
            <a:r>
              <a:rPr lang="it-IT" sz="1400" dirty="0" err="1" smtClean="0"/>
              <a:t>Seleucide</a:t>
            </a:r>
            <a:r>
              <a:rPr lang="it-IT" sz="1400" dirty="0" smtClean="0"/>
              <a:t>  nel 323 </a:t>
            </a:r>
          </a:p>
          <a:p>
            <a:pPr algn="just">
              <a:buNone/>
            </a:pPr>
            <a:r>
              <a:rPr lang="it-IT" sz="1400" dirty="0" err="1" smtClean="0"/>
              <a:t>a.C</a:t>
            </a:r>
            <a:r>
              <a:rPr lang="it-IT" sz="1400" dirty="0" smtClean="0"/>
              <a:t> .:  </a:t>
            </a:r>
            <a:r>
              <a:rPr lang="it-IT" sz="1400" dirty="0" err="1" smtClean="0"/>
              <a:t>Palmira</a:t>
            </a:r>
            <a:r>
              <a:rPr lang="it-IT" sz="1400" dirty="0" smtClean="0"/>
              <a:t> divenne indipendente e </a:t>
            </a:r>
            <a:r>
              <a:rPr lang="it-IT" sz="1400" dirty="0" err="1" smtClean="0"/>
              <a:t>svilippò</a:t>
            </a:r>
            <a:r>
              <a:rPr lang="it-IT" sz="1400" dirty="0" smtClean="0"/>
              <a:t>  un proprio  dialetto  semitico  e un proprio  alfabeto .</a:t>
            </a:r>
          </a:p>
          <a:p>
            <a:pPr algn="just">
              <a:buNone/>
            </a:pPr>
            <a:r>
              <a:rPr lang="it-IT" sz="1400" dirty="0" smtClean="0"/>
              <a:t> Gli edifici più importanti  di </a:t>
            </a:r>
            <a:r>
              <a:rPr lang="it-IT" sz="1400" dirty="0" err="1" smtClean="0"/>
              <a:t>Palmira</a:t>
            </a:r>
            <a:r>
              <a:rPr lang="it-IT" sz="1400" dirty="0" smtClean="0"/>
              <a:t>   furono costruiti quasi interamente dai romani  e  dai loro</a:t>
            </a:r>
          </a:p>
          <a:p>
            <a:pPr algn="just">
              <a:buNone/>
            </a:pPr>
            <a:r>
              <a:rPr lang="it-IT" sz="1400" dirty="0" smtClean="0"/>
              <a:t>alleati   tra il primo e il terzo secolo d.C. :  tra le altre cose i romani convertirono l’antichissimo  santuario  di </a:t>
            </a:r>
            <a:r>
              <a:rPr lang="it-IT" sz="1400" dirty="0" err="1" smtClean="0"/>
              <a:t>Baal</a:t>
            </a:r>
            <a:r>
              <a:rPr lang="it-IT" sz="1400" dirty="0" smtClean="0"/>
              <a:t>  nel tempio di Giove ,  la divinità  romana più simile  a </a:t>
            </a:r>
            <a:r>
              <a:rPr lang="it-IT" sz="1400" dirty="0" err="1" smtClean="0"/>
              <a:t>Baal</a:t>
            </a:r>
            <a:r>
              <a:rPr lang="it-IT" sz="1400" dirty="0" smtClean="0"/>
              <a:t> . Prima della conquista da parte dello stato islamico , due dei templi meglio conservati  di </a:t>
            </a:r>
            <a:r>
              <a:rPr lang="it-IT" sz="1400" dirty="0" err="1" smtClean="0"/>
              <a:t>Palmira</a:t>
            </a:r>
            <a:r>
              <a:rPr lang="it-IT" sz="1400" dirty="0" smtClean="0"/>
              <a:t> erano quello di </a:t>
            </a:r>
            <a:r>
              <a:rPr lang="it-IT" sz="1400" dirty="0" err="1" smtClean="0"/>
              <a:t>Baal</a:t>
            </a:r>
            <a:r>
              <a:rPr lang="it-IT" sz="1400" dirty="0" smtClean="0"/>
              <a:t> costruito nel 32 d.C. e di cui ancora era conservata la parte centrale e il colonnato esterno  e quello di </a:t>
            </a:r>
            <a:r>
              <a:rPr lang="it-IT" sz="1400" dirty="0" err="1" smtClean="0"/>
              <a:t>Baalshamin</a:t>
            </a:r>
            <a:r>
              <a:rPr lang="it-IT" sz="1400" dirty="0" smtClean="0"/>
              <a:t>  , risalente  a un secolo  più tardi , più piccolo ma generalmente meglio conservato.</a:t>
            </a:r>
          </a:p>
          <a:p>
            <a:pPr>
              <a:buNone/>
            </a:pPr>
            <a:endParaRPr lang="it-IT" sz="1400" dirty="0" smtClean="0"/>
          </a:p>
          <a:p>
            <a:pPr>
              <a:buNone/>
            </a:pPr>
            <a:r>
              <a:rPr lang="it-IT" sz="1400" dirty="0" smtClean="0"/>
              <a:t>Il  tempio  di </a:t>
            </a:r>
            <a:r>
              <a:rPr lang="it-IT" sz="1400" dirty="0" err="1" smtClean="0"/>
              <a:t>Baal</a:t>
            </a:r>
            <a:r>
              <a:rPr lang="it-IT" sz="1400" dirty="0" smtClean="0"/>
              <a:t> del 1980 (Ansa).                                                        Il tempio di </a:t>
            </a:r>
            <a:r>
              <a:rPr lang="it-IT" sz="1400" dirty="0" err="1" smtClean="0"/>
              <a:t>Baal</a:t>
            </a:r>
            <a:r>
              <a:rPr lang="it-IT" sz="1400" dirty="0" smtClean="0"/>
              <a:t>  del 2016 </a:t>
            </a:r>
          </a:p>
        </p:txBody>
      </p:sp>
      <p:pic>
        <p:nvPicPr>
          <p:cNvPr id="4" name="Immagine 3" descr="baal.jpg"/>
          <p:cNvPicPr>
            <a:picLocks noChangeAspect="1"/>
          </p:cNvPicPr>
          <p:nvPr/>
        </p:nvPicPr>
        <p:blipFill>
          <a:blip r:embed="rId2" cstate="print"/>
          <a:stretch>
            <a:fillRect/>
          </a:stretch>
        </p:blipFill>
        <p:spPr>
          <a:xfrm>
            <a:off x="611561" y="4005064"/>
            <a:ext cx="3838273" cy="2088232"/>
          </a:xfrm>
          <a:prstGeom prst="rect">
            <a:avLst/>
          </a:prstGeom>
        </p:spPr>
      </p:pic>
      <p:pic>
        <p:nvPicPr>
          <p:cNvPr id="5" name="Immagine 4" descr="booooooooo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9" y="4077072"/>
            <a:ext cx="3168352" cy="25530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just">
              <a:buNone/>
            </a:pPr>
            <a:r>
              <a:rPr lang="it-IT" sz="1600" dirty="0" smtClean="0"/>
              <a:t> L’ISIS  ha anche distrutto un altro importante edificio antico della città vecchia:  l’ Arco di Trionfo, chiamato  anche Arco  di Settimio  Severo dal nome dell’imperatore romano sotto il  cui regno fu costruito, a cavallo fra il secondo e il terzo secolo d.C. La struttura dell’arco , </a:t>
            </a:r>
            <a:r>
              <a:rPr lang="it-IT" sz="1600" dirty="0" err="1" smtClean="0"/>
              <a:t>benchè</a:t>
            </a:r>
            <a:r>
              <a:rPr lang="it-IT" sz="1600" dirty="0" smtClean="0"/>
              <a:t>  parzialmente crollata , era ancora visibile prima lo Stato Islamico lo distruggesse nell’ottobre del 2015 </a:t>
            </a:r>
          </a:p>
          <a:p>
            <a:pPr>
              <a:buNone/>
            </a:pPr>
            <a:endParaRPr lang="it-IT" sz="1200" dirty="0" smtClean="0"/>
          </a:p>
          <a:p>
            <a:pPr>
              <a:buNone/>
            </a:pPr>
            <a:endParaRPr lang="it-IT" sz="1200" dirty="0" smtClean="0"/>
          </a:p>
          <a:p>
            <a:pPr>
              <a:buNone/>
            </a:pPr>
            <a:r>
              <a:rPr lang="it-IT" sz="1200" dirty="0" smtClean="0"/>
              <a:t> </a:t>
            </a:r>
            <a:endParaRPr lang="it-IT" sz="1600" dirty="0" smtClean="0"/>
          </a:p>
          <a:p>
            <a:pPr>
              <a:buNone/>
            </a:pPr>
            <a:r>
              <a:rPr lang="it-IT" sz="1600" dirty="0" smtClean="0"/>
              <a:t> Arco del Trionfo nel luglio 2014                                                                           L’arco del trionfo </a:t>
            </a:r>
            <a:endParaRPr lang="it-IT" sz="1600" dirty="0"/>
          </a:p>
        </p:txBody>
      </p:sp>
      <p:pic>
        <p:nvPicPr>
          <p:cNvPr id="4" name="Immagine 3" descr="trionfo.jpg"/>
          <p:cNvPicPr>
            <a:picLocks noChangeAspect="1"/>
          </p:cNvPicPr>
          <p:nvPr/>
        </p:nvPicPr>
        <p:blipFill>
          <a:blip r:embed="rId2" cstate="print"/>
          <a:stretch>
            <a:fillRect/>
          </a:stretch>
        </p:blipFill>
        <p:spPr>
          <a:xfrm>
            <a:off x="467544" y="4149080"/>
            <a:ext cx="3600400" cy="2304256"/>
          </a:xfrm>
          <a:prstGeom prst="rect">
            <a:avLst/>
          </a:prstGeom>
        </p:spPr>
      </p:pic>
      <p:pic>
        <p:nvPicPr>
          <p:cNvPr id="5" name="Immagine 4" descr="bell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7984" y="4221088"/>
            <a:ext cx="4139952" cy="245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Mio fratello rincorre i dinosauri</a:t>
            </a:r>
            <a:endParaRPr lang="it-IT" dirty="0"/>
          </a:p>
        </p:txBody>
      </p:sp>
      <p:sp>
        <p:nvSpPr>
          <p:cNvPr id="3" name="Segnaposto contenuto 2"/>
          <p:cNvSpPr>
            <a:spLocks noGrp="1"/>
          </p:cNvSpPr>
          <p:nvPr>
            <p:ph idx="1"/>
          </p:nvPr>
        </p:nvSpPr>
        <p:spPr/>
        <p:txBody>
          <a:bodyPr>
            <a:normAutofit fontScale="25000" lnSpcReduction="20000"/>
          </a:bodyPr>
          <a:lstStyle/>
          <a:p>
            <a:pPr fontAlgn="base">
              <a:buNone/>
            </a:pPr>
            <a:r>
              <a:rPr lang="it-IT" sz="7400" dirty="0" smtClean="0"/>
              <a:t>Giacomo ha cinque anni e due sorelle, una maggiore e una minore, quando </a:t>
            </a:r>
            <a:r>
              <a:rPr lang="it-IT" sz="7400" b="1" i="1" dirty="0" smtClean="0"/>
              <a:t>riceve dai genitori una notizia grandiosa</a:t>
            </a:r>
            <a:r>
              <a:rPr lang="it-IT" sz="7400" dirty="0" smtClean="0"/>
              <a:t>: avrà un </a:t>
            </a:r>
            <a:r>
              <a:rPr lang="it-IT" sz="7400" i="1" dirty="0" smtClean="0"/>
              <a:t>fratellino,</a:t>
            </a:r>
            <a:r>
              <a:rPr lang="it-IT" sz="7400" dirty="0" smtClean="0"/>
              <a:t> un maschietto, finalmente, per pareggiare i conti con le femmine e votare in modo democratico. </a:t>
            </a:r>
            <a:r>
              <a:rPr lang="it-IT" sz="7400" b="1" dirty="0" smtClean="0"/>
              <a:t>Tre maschi e tre femmine in casa</a:t>
            </a:r>
            <a:r>
              <a:rPr lang="it-IT" sz="7400" dirty="0" smtClean="0"/>
              <a:t>. Per Giacomo è una festa il giorno in cui i genitori gli rivelano la notizia dell’arrivo del fratellino; inizia ad immaginarsi avventure incredibili: gli insegnerà ad arrampicare sugli alberi, a gareggiare in bicicletta, ad avere successo con le ragazze e un sacco di altre cose. Giacomo gli compra un </a:t>
            </a:r>
            <a:r>
              <a:rPr lang="it-IT" sz="7400" b="1" dirty="0" smtClean="0"/>
              <a:t>ghepardo</a:t>
            </a:r>
            <a:r>
              <a:rPr lang="it-IT" sz="7400" dirty="0" smtClean="0"/>
              <a:t> di peluche, usando tutti i suoi risparmi, perché è così che immagina il fratellino: veloce e combattivo come un ghepardo.</a:t>
            </a:r>
          </a:p>
          <a:p>
            <a:pPr algn="just" fontAlgn="base">
              <a:buNone/>
            </a:pPr>
            <a:r>
              <a:rPr lang="it-IT" sz="7400" dirty="0" smtClean="0"/>
              <a:t>Poi, un giorno i genitori comunicano ai bambini un’altra notizia: </a:t>
            </a:r>
            <a:r>
              <a:rPr lang="it-IT" sz="7400" b="1" i="1" dirty="0" smtClean="0"/>
              <a:t>Giovanni,</a:t>
            </a:r>
            <a:r>
              <a:rPr lang="it-IT" sz="7400" dirty="0" smtClean="0"/>
              <a:t> perché così si chiamerà il fratellino, </a:t>
            </a:r>
            <a:r>
              <a:rPr lang="it-IT" sz="7400" i="1" dirty="0" smtClean="0"/>
              <a:t>sarà un bambino speciale</a:t>
            </a:r>
            <a:r>
              <a:rPr lang="it-IT" sz="7400" dirty="0" smtClean="0"/>
              <a:t>. Per Giacomo speciale significa avere super poteri e quindi sarà davvero veloce e agile come un ghepardo. Il giorno in cui Giovanni nasce, Giacomo è un po’ stranito: non assomiglia agli altri bambini che ha visto finora; </a:t>
            </a:r>
            <a:r>
              <a:rPr lang="it-IT" sz="7400" b="1" dirty="0" smtClean="0"/>
              <a:t>Giovanni ha gli occhi a mandorla</a:t>
            </a:r>
            <a:r>
              <a:rPr lang="it-IT" sz="7400" dirty="0" smtClean="0"/>
              <a:t>, come i cinesi, ha una membrana sottile che unisce le dita dei piedi e ha la nuca piatta. </a:t>
            </a:r>
            <a:r>
              <a:rPr lang="it-IT" sz="7400" b="1" i="1" dirty="0" smtClean="0"/>
              <a:t>Non è di questo pianeta</a:t>
            </a:r>
            <a:r>
              <a:rPr lang="it-IT" sz="7400" dirty="0" smtClean="0"/>
              <a:t>, è la conclusione del bambino.</a:t>
            </a:r>
          </a:p>
          <a:p>
            <a:pPr>
              <a:buNone/>
            </a:pP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just">
              <a:buNone/>
            </a:pPr>
            <a:r>
              <a:rPr lang="it-IT" sz="1400" dirty="0" smtClean="0"/>
              <a:t>Ci sono anche buone notizie : </a:t>
            </a:r>
            <a:r>
              <a:rPr lang="it-IT" sz="1400" dirty="0" err="1" smtClean="0"/>
              <a:t>Abdulkarim</a:t>
            </a:r>
            <a:r>
              <a:rPr lang="it-IT" sz="1400" dirty="0" smtClean="0"/>
              <a:t>, il direttore generale per i siti archeologici del governo siriano , ha spiegato che buona parte delle rovine incluso l’agora , il teatro romano e le mura della cittadella sono solo leggermente danneggiate. E la notizia migliore , ha continuato </a:t>
            </a:r>
            <a:r>
              <a:rPr lang="it-IT" sz="1400" dirty="0" err="1" smtClean="0"/>
              <a:t>Abdulkarim</a:t>
            </a:r>
            <a:r>
              <a:rPr lang="it-IT" sz="1400" dirty="0" smtClean="0"/>
              <a:t>, riguarda la statua del  Leone di Al – lat  distrutta dall’ISIS a giugno del 2015. I suoi pezzi rotti possono essere rimessi insieme: non abbiamo perso questa statua grandiosa.  Un giornalista AFP entrato a </a:t>
            </a:r>
            <a:r>
              <a:rPr lang="it-IT" sz="1400" dirty="0" err="1" smtClean="0"/>
              <a:t>Palmira</a:t>
            </a:r>
            <a:r>
              <a:rPr lang="it-IT" sz="1400" dirty="0" smtClean="0"/>
              <a:t> e a fatto inoltre notare che i pezzi del tempio di </a:t>
            </a:r>
            <a:r>
              <a:rPr lang="it-IT" sz="1400" dirty="0" err="1" smtClean="0"/>
              <a:t>Baal</a:t>
            </a:r>
            <a:r>
              <a:rPr lang="it-IT" sz="1400" dirty="0" smtClean="0"/>
              <a:t>  si trovano ancora sul posto della loro esplosione .</a:t>
            </a:r>
          </a:p>
          <a:p>
            <a:pPr>
              <a:buNone/>
            </a:pPr>
            <a:endParaRPr lang="it-IT" sz="1200" dirty="0" smtClean="0"/>
          </a:p>
          <a:p>
            <a:pPr>
              <a:buNone/>
            </a:pPr>
            <a:endParaRPr lang="it-IT" sz="1200" dirty="0" smtClean="0"/>
          </a:p>
          <a:p>
            <a:pPr>
              <a:buNone/>
            </a:pPr>
            <a:r>
              <a:rPr lang="it-IT" sz="1600" dirty="0" smtClean="0"/>
              <a:t>Il teatro romano del 2014.</a:t>
            </a:r>
          </a:p>
        </p:txBody>
      </p:sp>
      <p:pic>
        <p:nvPicPr>
          <p:cNvPr id="4" name="Immagine 3" descr="teatr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5" y="4149080"/>
            <a:ext cx="5040560" cy="20814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556794"/>
            <a:ext cx="8229600" cy="4525963"/>
          </a:xfrm>
        </p:spPr>
        <p:txBody>
          <a:bodyPr>
            <a:noAutofit/>
          </a:bodyPr>
          <a:lstStyle/>
          <a:p>
            <a:pPr>
              <a:buNone/>
            </a:pPr>
            <a:r>
              <a:rPr lang="it-IT" sz="6000" dirty="0" smtClean="0">
                <a:latin typeface="Aharoni" pitchFamily="2" charset="-79"/>
                <a:cs typeface="Aharoni" pitchFamily="2" charset="-79"/>
              </a:rPr>
              <a:t>‘’Cucina non è mangiare. E’ molto, molto di più. Cucina è poesia e soprattutto INTEGRAZIONE’’.</a:t>
            </a:r>
            <a:endParaRPr lang="it-IT" sz="60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800" dirty="0" smtClean="0">
                <a:solidFill>
                  <a:srgbClr val="00B0F0"/>
                </a:solidFill>
              </a:rPr>
              <a:t>LA PIRAMIDE TRANSCULTURALE</a:t>
            </a:r>
            <a:endParaRPr lang="it-IT" sz="2800" dirty="0">
              <a:solidFill>
                <a:srgbClr val="00B0F0"/>
              </a:solidFill>
            </a:endParaRPr>
          </a:p>
        </p:txBody>
      </p:sp>
      <p:sp>
        <p:nvSpPr>
          <p:cNvPr id="4" name="Segnaposto testo 3"/>
          <p:cNvSpPr>
            <a:spLocks noGrp="1"/>
          </p:cNvSpPr>
          <p:nvPr>
            <p:ph type="body" idx="2"/>
          </p:nvPr>
        </p:nvSpPr>
        <p:spPr/>
        <p:txBody>
          <a:bodyPr/>
          <a:lstStyle/>
          <a:p>
            <a:endParaRPr lang="en-US" dirty="0" smtClean="0"/>
          </a:p>
          <a:p>
            <a:endParaRPr lang="it-IT" dirty="0"/>
          </a:p>
        </p:txBody>
      </p:sp>
      <p:pic>
        <p:nvPicPr>
          <p:cNvPr id="8" name="Segnaposto contenuto 7" descr="piramide-alimentare-transculturale_HD-2.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635896" y="692696"/>
            <a:ext cx="5111750" cy="4752528"/>
          </a:xfrm>
        </p:spPr>
      </p:pic>
      <p:sp>
        <p:nvSpPr>
          <p:cNvPr id="7" name="Rettangolo 6"/>
          <p:cNvSpPr/>
          <p:nvPr/>
        </p:nvSpPr>
        <p:spPr>
          <a:xfrm>
            <a:off x="467544" y="1052737"/>
            <a:ext cx="3024336" cy="4524315"/>
          </a:xfrm>
          <a:prstGeom prst="rect">
            <a:avLst/>
          </a:prstGeom>
        </p:spPr>
        <p:txBody>
          <a:bodyPr wrap="square">
            <a:spAutoFit/>
          </a:bodyPr>
          <a:lstStyle/>
          <a:p>
            <a:r>
              <a:rPr lang="it-IT" sz="2400" dirty="0" smtClean="0"/>
              <a:t>In Italia vivono circa un milione di minori stranieri regolari pari al 10% della popolazione minorile . Costruiamo una società aperta ai bambini di tutte le etnie.,dobbiamo rispettarne le tradizioni e i costumi di provenienza”.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556792"/>
          </a:xfrm>
        </p:spPr>
        <p:txBody>
          <a:bodyPr>
            <a:normAutofit fontScale="90000"/>
          </a:bodyPr>
          <a:lstStyle/>
          <a:p>
            <a:r>
              <a:rPr lang="en-US" dirty="0" err="1" smtClean="0">
                <a:solidFill>
                  <a:srgbClr val="FF0000"/>
                </a:solidFill>
              </a:rPr>
              <a:t>Alimenti</a:t>
            </a:r>
            <a:r>
              <a:rPr lang="en-US" dirty="0" smtClean="0">
                <a:solidFill>
                  <a:srgbClr val="FF0000"/>
                </a:solidFill>
              </a:rPr>
              <a:t> </a:t>
            </a:r>
            <a:r>
              <a:rPr lang="en-US" dirty="0" err="1" smtClean="0">
                <a:solidFill>
                  <a:srgbClr val="FF0000"/>
                </a:solidFill>
              </a:rPr>
              <a:t>multiculturali</a:t>
            </a:r>
            <a:r>
              <a:rPr lang="en-US" dirty="0" smtClean="0">
                <a:solidFill>
                  <a:srgbClr val="FF0000"/>
                </a:solidFill>
              </a:rPr>
              <a:t>:</a:t>
            </a:r>
            <a:br>
              <a:rPr lang="en-US" dirty="0" smtClean="0">
                <a:solidFill>
                  <a:srgbClr val="FF0000"/>
                </a:solidFill>
              </a:rPr>
            </a:br>
            <a:r>
              <a:rPr lang="en-US" dirty="0" err="1" smtClean="0">
                <a:solidFill>
                  <a:srgbClr val="FF0000"/>
                </a:solidFill>
              </a:rPr>
              <a:t>Regioni</a:t>
            </a:r>
            <a:r>
              <a:rPr lang="en-US" dirty="0" smtClean="0">
                <a:solidFill>
                  <a:srgbClr val="FF0000"/>
                </a:solidFill>
              </a:rPr>
              <a:t> </a:t>
            </a:r>
            <a:r>
              <a:rPr lang="en-US" dirty="0" err="1" smtClean="0">
                <a:solidFill>
                  <a:srgbClr val="FF0000"/>
                </a:solidFill>
              </a:rPr>
              <a:t>Africane</a:t>
            </a:r>
            <a:r>
              <a:rPr lang="en-US" dirty="0" smtClean="0"/>
              <a:t/>
            </a:r>
            <a:br>
              <a:rPr lang="en-US" dirty="0" smtClean="0"/>
            </a:br>
            <a:endParaRPr lang="it-IT" dirty="0"/>
          </a:p>
        </p:txBody>
      </p:sp>
      <p:pic>
        <p:nvPicPr>
          <p:cNvPr id="1028" name="Picture 4" descr="F:\UDA 2L DEFINITIVA\2c0febc8aba85710ccd0719a819af71f.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1484784"/>
            <a:ext cx="4536504" cy="5112568"/>
          </a:xfrm>
          <a:prstGeom prst="rect">
            <a:avLst/>
          </a:prstGeom>
          <a:noFill/>
        </p:spPr>
      </p:pic>
      <p:pic>
        <p:nvPicPr>
          <p:cNvPr id="1029" name="Picture 5" descr="F:\UDA 2L DEFINITIVA\mango-africano_640x480.jpg"/>
          <p:cNvPicPr>
            <a:picLocks noChangeAspect="1" noChangeArrowheads="1"/>
          </p:cNvPicPr>
          <p:nvPr/>
        </p:nvPicPr>
        <p:blipFill>
          <a:blip r:embed="rId3" cstate="print"/>
          <a:srcRect/>
          <a:stretch>
            <a:fillRect/>
          </a:stretch>
        </p:blipFill>
        <p:spPr bwMode="auto">
          <a:xfrm>
            <a:off x="4716016" y="1484784"/>
            <a:ext cx="4427984" cy="51125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DA 2L DEFINITIVA\guava_640x480.jpg"/>
          <p:cNvPicPr>
            <a:picLocks noChangeAspect="1" noChangeArrowheads="1"/>
          </p:cNvPicPr>
          <p:nvPr/>
        </p:nvPicPr>
        <p:blipFill>
          <a:blip r:embed="rId2" cstate="print"/>
          <a:srcRect/>
          <a:stretch>
            <a:fillRect/>
          </a:stretch>
        </p:blipFill>
        <p:spPr bwMode="auto">
          <a:xfrm>
            <a:off x="1524000" y="1143000"/>
            <a:ext cx="6096000" cy="4572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Regioni Asiatiche</a:t>
            </a:r>
            <a:endParaRPr lang="it-IT" dirty="0">
              <a:solidFill>
                <a:srgbClr val="FF0000"/>
              </a:solidFill>
            </a:endParaRPr>
          </a:p>
        </p:txBody>
      </p:sp>
      <p:pic>
        <p:nvPicPr>
          <p:cNvPr id="1026" name="Picture 2" descr="F:\UDA 2L DEFINITIVA\Grano-saraceno-poster21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9513" y="2132856"/>
            <a:ext cx="3600400" cy="4320480"/>
          </a:xfrm>
          <a:prstGeom prst="rect">
            <a:avLst/>
          </a:prstGeom>
          <a:noFill/>
        </p:spPr>
      </p:pic>
      <p:pic>
        <p:nvPicPr>
          <p:cNvPr id="1027" name="Picture 3" descr="F:\UDA 2L DEFINITIVA\miglio-cereale_640x4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9913" y="2204864"/>
            <a:ext cx="5256584" cy="424847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DA 2L DEFINITIVA\litchi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1124744"/>
            <a:ext cx="6480720" cy="56166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Regioni Sud America</a:t>
            </a:r>
            <a:endParaRPr lang="it-IT" dirty="0">
              <a:solidFill>
                <a:srgbClr val="FF0000"/>
              </a:solidFill>
            </a:endParaRPr>
          </a:p>
        </p:txBody>
      </p:sp>
      <p:pic>
        <p:nvPicPr>
          <p:cNvPr id="3074" name="Picture 2" descr="F:\UDA 2L DEFINITIVA\quinoa_640x480.jpg"/>
          <p:cNvPicPr>
            <a:picLocks noGrp="1" noChangeAspect="1" noChangeArrowheads="1"/>
          </p:cNvPicPr>
          <p:nvPr>
            <p:ph idx="1"/>
          </p:nvPr>
        </p:nvPicPr>
        <p:blipFill>
          <a:blip r:embed="rId2" cstate="print"/>
          <a:srcRect/>
          <a:stretch>
            <a:fillRect/>
          </a:stretch>
        </p:blipFill>
        <p:spPr bwMode="auto">
          <a:xfrm>
            <a:off x="251520" y="1844824"/>
            <a:ext cx="4680520" cy="4824536"/>
          </a:xfrm>
          <a:prstGeom prst="rect">
            <a:avLst/>
          </a:prstGeom>
          <a:noFill/>
        </p:spPr>
      </p:pic>
      <p:pic>
        <p:nvPicPr>
          <p:cNvPr id="3075" name="Picture 3" descr="F:\UDA 2L DEFINITIVA\download.jpg"/>
          <p:cNvPicPr>
            <a:picLocks noChangeAspect="1" noChangeArrowheads="1"/>
          </p:cNvPicPr>
          <p:nvPr/>
        </p:nvPicPr>
        <p:blipFill>
          <a:blip r:embed="rId3" cstate="print"/>
          <a:srcRect/>
          <a:stretch>
            <a:fillRect/>
          </a:stretch>
        </p:blipFill>
        <p:spPr bwMode="auto">
          <a:xfrm>
            <a:off x="4860033" y="1988840"/>
            <a:ext cx="3960440" cy="439248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UDA 2L DEFINITIVA\guava_640x480.jpg"/>
          <p:cNvPicPr>
            <a:picLocks noChangeAspect="1" noChangeArrowheads="1"/>
          </p:cNvPicPr>
          <p:nvPr/>
        </p:nvPicPr>
        <p:blipFill>
          <a:blip r:embed="rId2" cstate="print"/>
          <a:srcRect/>
          <a:stretch>
            <a:fillRect/>
          </a:stretch>
        </p:blipFill>
        <p:spPr bwMode="auto">
          <a:xfrm>
            <a:off x="827585" y="620688"/>
            <a:ext cx="7056784" cy="576064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Regione Mediterranee</a:t>
            </a:r>
            <a:endParaRPr lang="it-IT" dirty="0">
              <a:solidFill>
                <a:srgbClr val="FF0000"/>
              </a:solidFill>
            </a:endParaRPr>
          </a:p>
        </p:txBody>
      </p:sp>
      <p:pic>
        <p:nvPicPr>
          <p:cNvPr id="4" name="Segnaposto contenuto 3" descr="arancia.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04800" y="2783681"/>
            <a:ext cx="4191000" cy="2357438"/>
          </a:xfrm>
        </p:spPr>
      </p:pic>
      <p:pic>
        <p:nvPicPr>
          <p:cNvPr id="6" name="Segnaposto contenuto 5" descr="49102large.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2839107"/>
            <a:ext cx="4343400" cy="224658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a:buNone/>
            </a:pPr>
            <a:r>
              <a:rPr lang="it-IT" dirty="0" smtClean="0"/>
              <a:t>Con il trascorrere del tempo, Giacomo si rende conto che Giovanni può essere tutto eccetto che un supereroe. Non ha nessun super potere e nemmeno l’agilità del ghepardo. Quando scopre esattamente il motivo, il fatto che Giovanni abbia la </a:t>
            </a:r>
            <a:r>
              <a:rPr lang="it-IT" i="1" dirty="0" smtClean="0"/>
              <a:t>Sindrome di Down</a:t>
            </a:r>
            <a:r>
              <a:rPr lang="it-IT" dirty="0" smtClean="0"/>
              <a:t>, Giacomo ci resta molto male e dovrà passare ancora molto tempo, ancora molti anni prima ch</a:t>
            </a:r>
            <a:r>
              <a:rPr lang="it-IT" i="1" dirty="0" smtClean="0"/>
              <a:t>e arrivi a capire quanto sia fenomenale suo fratello</a:t>
            </a:r>
            <a:r>
              <a:rPr lang="it-IT" dirty="0" smtClean="0"/>
              <a:t>, quello un po’ strano che rincorre i dinosauri</a:t>
            </a: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48539" y="1206030"/>
            <a:ext cx="7595461" cy="649275"/>
          </a:xfrm>
        </p:spPr>
        <p:txBody>
          <a:bodyPr>
            <a:noAutofit/>
          </a:bodyPr>
          <a:lstStyle/>
          <a:p>
            <a:pPr algn="ctr"/>
            <a:r>
              <a:rPr lang="it-IT" sz="2400" b="1" dirty="0"/>
              <a:t/>
            </a:r>
            <a:br>
              <a:rPr lang="it-IT" sz="2400" b="1" dirty="0"/>
            </a:br>
            <a:r>
              <a:rPr lang="it-IT" sz="2400" b="1" dirty="0"/>
              <a:t/>
            </a:r>
            <a:br>
              <a:rPr lang="it-IT" sz="2400" b="1" dirty="0"/>
            </a:br>
            <a:r>
              <a:rPr lang="it-IT" sz="2400" b="1" dirty="0"/>
              <a:t/>
            </a:r>
            <a:br>
              <a:rPr lang="it-IT" sz="2400" b="1" dirty="0"/>
            </a:br>
            <a:r>
              <a:rPr lang="it-IT" sz="2400" b="1" dirty="0"/>
              <a:t/>
            </a:r>
            <a:br>
              <a:rPr lang="it-IT" sz="2400" b="1" dirty="0"/>
            </a:br>
            <a:r>
              <a:rPr lang="it-IT" sz="2400" b="1" dirty="0"/>
              <a:t/>
            </a:r>
            <a:br>
              <a:rPr lang="it-IT" sz="2400" b="1" dirty="0"/>
            </a:br>
            <a:r>
              <a:rPr lang="it-IT" sz="2400" b="1" dirty="0"/>
              <a:t/>
            </a:r>
            <a:br>
              <a:rPr lang="it-IT" sz="2400" b="1" dirty="0"/>
            </a:br>
            <a:r>
              <a:rPr lang="it-IT" sz="2400" b="1" dirty="0"/>
              <a:t/>
            </a:r>
            <a:br>
              <a:rPr lang="it-IT" sz="2400" b="1" dirty="0"/>
            </a:br>
            <a:r>
              <a:rPr lang="it-IT" sz="2400" b="1" dirty="0"/>
              <a:t/>
            </a:r>
            <a:br>
              <a:rPr lang="it-IT" sz="2400" b="1" dirty="0"/>
            </a:br>
            <a:r>
              <a:rPr lang="it-IT" sz="2400" b="1" dirty="0"/>
              <a:t/>
            </a:r>
            <a:br>
              <a:rPr lang="it-IT" sz="2400" b="1" dirty="0"/>
            </a:br>
            <a:r>
              <a:rPr lang="it-IT" sz="2400" b="1" dirty="0"/>
              <a:t/>
            </a:r>
            <a:br>
              <a:rPr lang="it-IT" sz="2400" b="1" dirty="0"/>
            </a:br>
            <a:endParaRPr lang="it-IT" sz="2400" b="1" dirty="0"/>
          </a:p>
        </p:txBody>
      </p:sp>
      <p:sp>
        <p:nvSpPr>
          <p:cNvPr id="4" name="Rettangolo 3"/>
          <p:cNvSpPr/>
          <p:nvPr/>
        </p:nvSpPr>
        <p:spPr>
          <a:xfrm>
            <a:off x="168965" y="2160104"/>
            <a:ext cx="4552122" cy="21203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it-IT" sz="1600" b="1" dirty="0">
                <a:latin typeface="Times New Roman" panose="02020603050405020304" pitchFamily="18" charset="0"/>
                <a:cs typeface="Times New Roman" panose="02020603050405020304" pitchFamily="18" charset="0"/>
              </a:rPr>
              <a:t>Tutti i cittadini hanno pari dignità sociale e sono eguali davanti alla legge, senza distinzione di sesso, di razza, di lingua, di religione, di opinioni politiche, di condizioni personali e sociali. E’ compito della Repubblica rimuovere gli ostacoli di ordine economico e sociale, che, limitando di fatto la libertà e l’eguaglianza dei cittadini, impediscono il pieno sviluppo della persona umana e l’effettiva partecipazione di tutti i lavoratori all’organizzazione politica, economica e sociale del Paese.</a:t>
            </a:r>
            <a:endParaRPr lang="it-IT" dirty="0"/>
          </a:p>
        </p:txBody>
      </p:sp>
      <p:sp>
        <p:nvSpPr>
          <p:cNvPr id="5" name="Rettangolo 4"/>
          <p:cNvSpPr/>
          <p:nvPr/>
        </p:nvSpPr>
        <p:spPr>
          <a:xfrm>
            <a:off x="1759226" y="728870"/>
            <a:ext cx="6261652" cy="112643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it-IT" sz="2400" b="1" dirty="0"/>
              <a:t>Costituzione della Repubblica italiana </a:t>
            </a:r>
          </a:p>
          <a:p>
            <a:pPr algn="ctr"/>
            <a:r>
              <a:rPr lang="it-IT" sz="4000" b="1" dirty="0"/>
              <a:t>Art. 3 </a:t>
            </a:r>
          </a:p>
        </p:txBody>
      </p:sp>
      <p:sp>
        <p:nvSpPr>
          <p:cNvPr id="6" name="Rettangolo 5"/>
          <p:cNvSpPr/>
          <p:nvPr/>
        </p:nvSpPr>
        <p:spPr>
          <a:xfrm>
            <a:off x="6182139" y="1683026"/>
            <a:ext cx="1709531" cy="3074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it-IT" sz="1600" b="1" dirty="0" smtClean="0">
              <a:latin typeface="Times New Roman" panose="02020603050405020304" pitchFamily="18" charset="0"/>
              <a:cs typeface="Times New Roman" panose="02020603050405020304" pitchFamily="18" charset="0"/>
            </a:endParaRPr>
          </a:p>
          <a:p>
            <a:endParaRPr lang="it-IT" sz="1600" b="1" dirty="0" smtClean="0">
              <a:latin typeface="Times New Roman" panose="02020603050405020304" pitchFamily="18" charset="0"/>
              <a:cs typeface="Times New Roman" panose="02020603050405020304" pitchFamily="18" charset="0"/>
            </a:endParaRPr>
          </a:p>
          <a:p>
            <a:r>
              <a:rPr lang="it-IT" sz="1600" b="1" dirty="0" smtClean="0">
                <a:latin typeface="Times New Roman" panose="02020603050405020304" pitchFamily="18" charset="0"/>
                <a:cs typeface="Times New Roman" panose="02020603050405020304" pitchFamily="18" charset="0"/>
              </a:rPr>
              <a:t>la </a:t>
            </a:r>
            <a:r>
              <a:rPr lang="it-IT" sz="1600" b="1" dirty="0">
                <a:latin typeface="Times New Roman" panose="02020603050405020304" pitchFamily="18" charset="0"/>
                <a:cs typeface="Times New Roman" panose="02020603050405020304" pitchFamily="18" charset="0"/>
              </a:rPr>
              <a:t>Repubblica è chiamata a svolgere un ruolo politicamente attivo per promuovere un’uguaglianza sostanziale, creando le condizioni necessarie per consentire a tutti di sviluppare la propria personalità e di realizzare le proprie </a:t>
            </a:r>
            <a:r>
              <a:rPr lang="it-IT" sz="1600" b="1" dirty="0" smtClean="0">
                <a:latin typeface="Times New Roman" panose="02020603050405020304" pitchFamily="18" charset="0"/>
                <a:cs typeface="Times New Roman" panose="02020603050405020304" pitchFamily="18" charset="0"/>
              </a:rPr>
              <a:t>aspirazioni</a:t>
            </a:r>
            <a:endParaRPr lang="it-IT"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5"/>
                                        </p:tgtEl>
                                        <p:attrNameLst>
                                          <p:attrName>style.color</p:attrName>
                                        </p:attrNameLst>
                                      </p:cBhvr>
                                      <p:to>
                                        <a:schemeClr val="bg1"/>
                                      </p:to>
                                    </p:animClr>
                                    <p:animClr clrSpc="rgb" dir="cw">
                                      <p:cBhvr>
                                        <p:cTn id="14" dur="250" autoRev="1" fill="remove"/>
                                        <p:tgtEl>
                                          <p:spTgt spid="5"/>
                                        </p:tgtEl>
                                        <p:attrNameLst>
                                          <p:attrName>fillcolor</p:attrName>
                                        </p:attrNameLst>
                                      </p:cBhvr>
                                      <p:to>
                                        <a:schemeClr val="bg1"/>
                                      </p:to>
                                    </p:animClr>
                                    <p:set>
                                      <p:cBhvr>
                                        <p:cTn id="15" dur="250" autoRev="1" fill="remove"/>
                                        <p:tgtEl>
                                          <p:spTgt spid="5"/>
                                        </p:tgtEl>
                                        <p:attrNameLst>
                                          <p:attrName>fill.type</p:attrName>
                                        </p:attrNameLst>
                                      </p:cBhvr>
                                      <p:to>
                                        <p:strVal val="solid"/>
                                      </p:to>
                                    </p:set>
                                    <p:set>
                                      <p:cBhvr>
                                        <p:cTn id="16" dur="250" autoRev="1" fill="remove"/>
                                        <p:tgtEl>
                                          <p:spTgt spid="5"/>
                                        </p:tgtEl>
                                        <p:attrNameLst>
                                          <p:attrName>fill.on</p:attrName>
                                        </p:attrNameLst>
                                      </p:cBhvr>
                                      <p:to>
                                        <p:strVal val="true"/>
                                      </p:to>
                                    </p:set>
                                  </p:childTnLst>
                                </p:cTn>
                              </p:par>
                              <p:par>
                                <p:cTn id="17" presetID="26"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par>
                          <p:cTn id="33" fill="hold">
                            <p:stCondLst>
                              <p:cond delay="2000"/>
                            </p:stCondLst>
                            <p:childTnLst>
                              <p:par>
                                <p:cTn id="34" presetID="26"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STRUCTURE D’ UN REPAS FRANCAIS</a:t>
            </a:r>
            <a:endParaRPr lang="it-IT" dirty="0"/>
          </a:p>
        </p:txBody>
      </p:sp>
      <p:pic>
        <p:nvPicPr>
          <p:cNvPr id="7" name="Segnaposto contenuto 6" descr="osso buco.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34389" y="1554163"/>
            <a:ext cx="3027621" cy="4525962"/>
          </a:xfrm>
        </p:spPr>
      </p:pic>
      <p:sp>
        <p:nvSpPr>
          <p:cNvPr id="4" name="Sottotitolo 2"/>
          <p:cNvSpPr txBox="1">
            <a:spLocks/>
          </p:cNvSpPr>
          <p:nvPr/>
        </p:nvSpPr>
        <p:spPr>
          <a:xfrm>
            <a:off x="4191000" y="4221088"/>
            <a:ext cx="4953000" cy="1752600"/>
          </a:xfrm>
          <a:prstGeom prst="rect">
            <a:avLst/>
          </a:prstGeom>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it-IT" sz="2400" b="0" i="0" u="none" strike="noStrike" kern="1200" cap="none" spc="0" normalizeH="0" baseline="0" noProof="0" dirty="0" smtClean="0">
              <a:ln>
                <a:noFill/>
              </a:ln>
              <a:solidFill>
                <a:schemeClr val="tx2"/>
              </a:solidFill>
              <a:effectLst/>
              <a:uLnTx/>
              <a:uFillTx/>
              <a:latin typeface="+mn-lt"/>
              <a:ea typeface="+mn-ea"/>
              <a:cs typeface="+mn-cs"/>
            </a:endParaRPr>
          </a:p>
          <a:p>
            <a:pPr marL="521208" marR="0" lvl="0" indent="-457200" algn="l" defTabSz="914400" rtl="0" eaLnBrk="1" fontAlgn="auto" latinLnBrk="0" hangingPunct="1">
              <a:lnSpc>
                <a:spcPct val="100000"/>
              </a:lnSpc>
              <a:spcBef>
                <a:spcPts val="300"/>
              </a:spcBef>
              <a:spcAft>
                <a:spcPts val="0"/>
              </a:spcAft>
              <a:buClr>
                <a:schemeClr val="accent3"/>
              </a:buClr>
              <a:buSzTx/>
              <a:buFont typeface="Georgia"/>
              <a:buAutoNum type="arabicParenR"/>
              <a:tabLst/>
              <a:defRPr/>
            </a:pPr>
            <a:endParaRPr kumimoji="0" lang="it-IT"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spd="slow" advTm="6000">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Un </a:t>
            </a:r>
            <a:r>
              <a:rPr lang="it-IT" dirty="0" err="1" smtClean="0"/>
              <a:t>repas</a:t>
            </a:r>
            <a:r>
              <a:rPr lang="it-IT" dirty="0" smtClean="0"/>
              <a:t> </a:t>
            </a:r>
            <a:r>
              <a:rPr lang="it-IT" dirty="0" err="1" smtClean="0"/>
              <a:t>francais</a:t>
            </a:r>
            <a:r>
              <a:rPr lang="it-IT" dirty="0" smtClean="0"/>
              <a:t> </a:t>
            </a:r>
            <a:r>
              <a:rPr lang="it-IT" dirty="0" err="1" smtClean="0"/>
              <a:t>typique</a:t>
            </a:r>
            <a:r>
              <a:rPr lang="it-IT" dirty="0" smtClean="0"/>
              <a:t> </a:t>
            </a:r>
            <a:r>
              <a:rPr lang="it-IT" dirty="0" err="1" smtClean="0"/>
              <a:t>comprend</a:t>
            </a:r>
            <a:r>
              <a:rPr lang="it-IT" dirty="0" smtClean="0"/>
              <a:t>:</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1)</a:t>
            </a:r>
            <a:r>
              <a:rPr lang="it-IT" dirty="0" err="1" smtClean="0"/>
              <a:t>entrèe</a:t>
            </a:r>
            <a:r>
              <a:rPr lang="it-IT" dirty="0" smtClean="0"/>
              <a:t>;</a:t>
            </a:r>
          </a:p>
          <a:p>
            <a:pPr>
              <a:buNone/>
            </a:pPr>
            <a:r>
              <a:rPr lang="it-IT" dirty="0" smtClean="0"/>
              <a:t>2)</a:t>
            </a:r>
            <a:r>
              <a:rPr lang="it-IT" dirty="0" err="1" smtClean="0"/>
              <a:t>Plat</a:t>
            </a:r>
            <a:r>
              <a:rPr lang="it-IT" dirty="0" smtClean="0"/>
              <a:t> </a:t>
            </a:r>
            <a:r>
              <a:rPr lang="it-IT" dirty="0" err="1" smtClean="0"/>
              <a:t>principal</a:t>
            </a:r>
            <a:r>
              <a:rPr lang="it-IT" dirty="0" smtClean="0"/>
              <a:t>;</a:t>
            </a:r>
          </a:p>
          <a:p>
            <a:pPr>
              <a:buNone/>
            </a:pPr>
            <a:r>
              <a:rPr lang="it-IT" dirty="0" smtClean="0"/>
              <a:t>3) </a:t>
            </a:r>
            <a:r>
              <a:rPr lang="it-IT" dirty="0" err="1" smtClean="0"/>
              <a:t>Fromage</a:t>
            </a:r>
            <a:r>
              <a:rPr lang="it-IT" dirty="0" smtClean="0"/>
              <a:t>;</a:t>
            </a:r>
          </a:p>
          <a:p>
            <a:pPr>
              <a:buNone/>
            </a:pPr>
            <a:r>
              <a:rPr lang="it-IT" dirty="0" smtClean="0"/>
              <a:t>4) dessert;</a:t>
            </a:r>
          </a:p>
          <a:p>
            <a:pPr>
              <a:buNone/>
            </a:pPr>
            <a:endParaRPr lang="it-IT" dirty="0" smtClean="0"/>
          </a:p>
          <a:p>
            <a:r>
              <a:rPr lang="it-IT" dirty="0" smtClean="0"/>
              <a:t>  l’ </a:t>
            </a:r>
            <a:r>
              <a:rPr lang="it-IT" dirty="0" err="1" smtClean="0"/>
              <a:t>entrèe</a:t>
            </a:r>
            <a:r>
              <a:rPr lang="it-IT" dirty="0" smtClean="0"/>
              <a:t> : n‘est </a:t>
            </a:r>
            <a:r>
              <a:rPr lang="it-IT" dirty="0" err="1" smtClean="0"/>
              <a:t>pas</a:t>
            </a:r>
            <a:r>
              <a:rPr lang="it-IT" dirty="0" smtClean="0"/>
              <a:t> </a:t>
            </a:r>
            <a:r>
              <a:rPr lang="it-IT" dirty="0" err="1" smtClean="0"/>
              <a:t>rèservèe</a:t>
            </a:r>
            <a:r>
              <a:rPr lang="it-IT" dirty="0" smtClean="0"/>
              <a:t> </a:t>
            </a:r>
            <a:r>
              <a:rPr lang="it-IT" dirty="0" err="1" smtClean="0"/>
              <a:t>aux</a:t>
            </a:r>
            <a:r>
              <a:rPr lang="it-IT" dirty="0" smtClean="0"/>
              <a:t> </a:t>
            </a:r>
            <a:r>
              <a:rPr lang="it-IT" dirty="0" err="1" smtClean="0"/>
              <a:t>repas</a:t>
            </a:r>
            <a:r>
              <a:rPr lang="it-IT" dirty="0" smtClean="0"/>
              <a:t> de </a:t>
            </a:r>
            <a:r>
              <a:rPr lang="it-IT" dirty="0" err="1" smtClean="0"/>
              <a:t>fete</a:t>
            </a:r>
            <a:r>
              <a:rPr lang="it-IT" dirty="0" smtClean="0"/>
              <a:t>.</a:t>
            </a:r>
          </a:p>
          <a:p>
            <a:r>
              <a:rPr lang="it-IT" dirty="0" err="1" smtClean="0"/>
              <a:t>Les</a:t>
            </a:r>
            <a:r>
              <a:rPr lang="it-IT" dirty="0" smtClean="0"/>
              <a:t> </a:t>
            </a:r>
            <a:r>
              <a:rPr lang="it-IT" dirty="0" err="1" smtClean="0"/>
              <a:t>pates</a:t>
            </a:r>
            <a:r>
              <a:rPr lang="it-IT" dirty="0" smtClean="0"/>
              <a:t> </a:t>
            </a:r>
            <a:r>
              <a:rPr lang="it-IT" dirty="0" err="1" smtClean="0"/>
              <a:t>peuvent</a:t>
            </a:r>
            <a:r>
              <a:rPr lang="it-IT" dirty="0" smtClean="0"/>
              <a:t> servir de </a:t>
            </a:r>
            <a:r>
              <a:rPr lang="it-IT" dirty="0" err="1" smtClean="0"/>
              <a:t>garniture</a:t>
            </a:r>
            <a:r>
              <a:rPr lang="it-IT" dirty="0" smtClean="0"/>
              <a:t>.</a:t>
            </a:r>
          </a:p>
          <a:p>
            <a:r>
              <a:rPr lang="it-IT" dirty="0" smtClean="0"/>
              <a:t>Un </a:t>
            </a:r>
            <a:r>
              <a:rPr lang="it-IT" dirty="0" err="1" smtClean="0"/>
              <a:t>repas</a:t>
            </a:r>
            <a:r>
              <a:rPr lang="it-IT" dirty="0" smtClean="0"/>
              <a:t> </a:t>
            </a:r>
            <a:r>
              <a:rPr lang="it-IT" dirty="0" err="1" smtClean="0"/>
              <a:t>typique</a:t>
            </a:r>
            <a:r>
              <a:rPr lang="it-IT" dirty="0" smtClean="0"/>
              <a:t> </a:t>
            </a:r>
            <a:r>
              <a:rPr lang="it-IT" dirty="0" err="1" smtClean="0"/>
              <a:t>français</a:t>
            </a:r>
            <a:r>
              <a:rPr lang="it-IT" dirty="0" smtClean="0"/>
              <a:t> se termine </a:t>
            </a:r>
            <a:r>
              <a:rPr lang="it-IT" dirty="0" err="1" smtClean="0"/>
              <a:t>souvent</a:t>
            </a:r>
            <a:r>
              <a:rPr lang="it-IT" dirty="0" smtClean="0"/>
              <a:t> par un </a:t>
            </a:r>
            <a:r>
              <a:rPr lang="it-IT" dirty="0" err="1" smtClean="0"/>
              <a:t>fromage</a:t>
            </a:r>
            <a:r>
              <a:rPr lang="it-IT" dirty="0" smtClean="0"/>
              <a:t>. </a:t>
            </a:r>
          </a:p>
          <a:p>
            <a:endParaRPr lang="it-IT" dirty="0" smtClean="0"/>
          </a:p>
          <a:p>
            <a:pPr>
              <a:buNone/>
            </a:pPr>
            <a:endParaRPr lang="it-IT" dirty="0" smtClean="0"/>
          </a:p>
        </p:txBody>
      </p:sp>
    </p:spTree>
  </p:cSld>
  <p:clrMapOvr>
    <a:masterClrMapping/>
  </p:clrMapOvr>
  <p:transition spd="slow" advTm="120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smtClean="0"/>
              <a:t>PLAT PRINCIPAL</a:t>
            </a:r>
            <a:endParaRPr lang="it-IT" dirty="0"/>
          </a:p>
        </p:txBody>
      </p:sp>
      <p:sp>
        <p:nvSpPr>
          <p:cNvPr id="5" name="Segnaposto testo 4"/>
          <p:cNvSpPr>
            <a:spLocks noGrp="1"/>
          </p:cNvSpPr>
          <p:nvPr>
            <p:ph type="body" idx="1"/>
          </p:nvPr>
        </p:nvSpPr>
        <p:spPr/>
        <p:txBody>
          <a:bodyPr/>
          <a:lstStyle/>
          <a:p>
            <a:endParaRPr lang="it-IT" dirty="0"/>
          </a:p>
        </p:txBody>
      </p:sp>
      <p:sp>
        <p:nvSpPr>
          <p:cNvPr id="7" name="Segnaposto testo 6"/>
          <p:cNvSpPr>
            <a:spLocks noGrp="1"/>
          </p:cNvSpPr>
          <p:nvPr>
            <p:ph type="body" sz="half" idx="3"/>
          </p:nvPr>
        </p:nvSpPr>
        <p:spPr/>
        <p:txBody>
          <a:bodyPr/>
          <a:lstStyle/>
          <a:p>
            <a:pPr algn="ctr"/>
            <a:r>
              <a:rPr lang="it-IT" dirty="0" smtClean="0"/>
              <a:t>DESSERT</a:t>
            </a:r>
            <a:endParaRPr lang="it-IT" dirty="0"/>
          </a:p>
        </p:txBody>
      </p:sp>
      <p:pic>
        <p:nvPicPr>
          <p:cNvPr id="9" name="Segnaposto contenuto 8" descr="slide_2.jpg"/>
          <p:cNvPicPr>
            <a:picLocks noGrp="1" noChangeAspect="1"/>
          </p:cNvPicPr>
          <p:nvPr>
            <p:ph sz="quarter" idx="2"/>
          </p:nvPr>
        </p:nvPicPr>
        <p:blipFill>
          <a:blip r:embed="rId2" cstate="email">
            <a:extLst>
              <a:ext uri="{28A0092B-C50C-407E-A947-70E740481C1C}">
                <a14:useLocalDpi xmlns:a14="http://schemas.microsoft.com/office/drawing/2010/main"/>
              </a:ext>
            </a:extLst>
          </a:blip>
          <a:stretch>
            <a:fillRect/>
          </a:stretch>
        </p:blipFill>
        <p:spPr>
          <a:xfrm>
            <a:off x="251520" y="692696"/>
            <a:ext cx="4041775" cy="3600400"/>
          </a:xfrm>
        </p:spPr>
      </p:pic>
      <p:pic>
        <p:nvPicPr>
          <p:cNvPr id="10" name="Segnaposto contenuto 9" descr="mud-pie-chocolat.jpg"/>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4572000" y="1412776"/>
            <a:ext cx="4041775" cy="2691822"/>
          </a:xfrm>
        </p:spPr>
      </p:pic>
    </p:spTree>
  </p:cSld>
  <p:clrMapOvr>
    <a:masterClrMapping/>
  </p:clrMapOvr>
  <p:transition advTm="7000">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plateau de </a:t>
            </a:r>
            <a:r>
              <a:rPr lang="it-IT" dirty="0" err="1" smtClean="0"/>
              <a:t>fromage</a:t>
            </a:r>
            <a:endParaRPr lang="it-IT" dirty="0"/>
          </a:p>
        </p:txBody>
      </p:sp>
      <p:sp>
        <p:nvSpPr>
          <p:cNvPr id="3" name="Segnaposto contenuto 2"/>
          <p:cNvSpPr>
            <a:spLocks noGrp="1"/>
          </p:cNvSpPr>
          <p:nvPr>
            <p:ph sz="half" idx="1"/>
          </p:nvPr>
        </p:nvSpPr>
        <p:spPr/>
        <p:txBody>
          <a:bodyPr>
            <a:normAutofit fontScale="85000" lnSpcReduction="20000"/>
          </a:bodyPr>
          <a:lstStyle/>
          <a:p>
            <a:pPr algn="just">
              <a:buNone/>
            </a:pPr>
            <a:r>
              <a:rPr lang="it-IT" dirty="0" smtClean="0"/>
              <a:t>En France,il est d’</a:t>
            </a:r>
            <a:r>
              <a:rPr lang="it-IT" dirty="0" err="1" smtClean="0"/>
              <a:t>usage</a:t>
            </a:r>
            <a:r>
              <a:rPr lang="it-IT" dirty="0" smtClean="0"/>
              <a:t> de </a:t>
            </a:r>
            <a:r>
              <a:rPr lang="it-IT" dirty="0" err="1" smtClean="0"/>
              <a:t>proposer</a:t>
            </a:r>
            <a:r>
              <a:rPr lang="it-IT" dirty="0" smtClean="0"/>
              <a:t> </a:t>
            </a:r>
            <a:r>
              <a:rPr lang="it-IT" dirty="0" err="1" smtClean="0"/>
              <a:t>du</a:t>
            </a:r>
            <a:r>
              <a:rPr lang="it-IT" dirty="0" smtClean="0"/>
              <a:t> </a:t>
            </a:r>
            <a:r>
              <a:rPr lang="it-IT" dirty="0" err="1" smtClean="0"/>
              <a:t>fromage</a:t>
            </a:r>
            <a:r>
              <a:rPr lang="it-IT" dirty="0" smtClean="0"/>
              <a:t> à la fin d’un </a:t>
            </a:r>
            <a:r>
              <a:rPr lang="it-IT" dirty="0" err="1" smtClean="0"/>
              <a:t>repas</a:t>
            </a:r>
            <a:r>
              <a:rPr lang="it-IT" dirty="0" smtClean="0"/>
              <a:t>.</a:t>
            </a:r>
          </a:p>
          <a:p>
            <a:pPr algn="just"/>
            <a:r>
              <a:rPr lang="it-IT" dirty="0" err="1" smtClean="0"/>
              <a:t>Fromage</a:t>
            </a:r>
            <a:r>
              <a:rPr lang="it-IT" dirty="0" smtClean="0"/>
              <a:t> à base de </a:t>
            </a:r>
            <a:r>
              <a:rPr lang="it-IT" dirty="0" err="1" smtClean="0"/>
              <a:t>differents</a:t>
            </a:r>
            <a:r>
              <a:rPr lang="it-IT" dirty="0" smtClean="0"/>
              <a:t> </a:t>
            </a:r>
            <a:r>
              <a:rPr lang="it-IT" dirty="0" err="1" smtClean="0"/>
              <a:t>laits</a:t>
            </a:r>
            <a:r>
              <a:rPr lang="it-IT" dirty="0" smtClean="0"/>
              <a:t>:</a:t>
            </a:r>
            <a:r>
              <a:rPr lang="it-IT" dirty="0" err="1" smtClean="0"/>
              <a:t>vache</a:t>
            </a:r>
            <a:r>
              <a:rPr lang="it-IT" dirty="0" smtClean="0"/>
              <a:t>, </a:t>
            </a:r>
            <a:r>
              <a:rPr lang="it-IT" dirty="0" err="1" smtClean="0"/>
              <a:t>chevre</a:t>
            </a:r>
            <a:r>
              <a:rPr lang="it-IT" dirty="0" smtClean="0"/>
              <a:t>,</a:t>
            </a:r>
            <a:r>
              <a:rPr lang="it-IT" dirty="0" err="1" smtClean="0"/>
              <a:t>brebis</a:t>
            </a:r>
            <a:r>
              <a:rPr lang="it-IT" dirty="0" smtClean="0"/>
              <a:t>.</a:t>
            </a:r>
          </a:p>
          <a:p>
            <a:pPr algn="just"/>
            <a:r>
              <a:rPr lang="it-IT" dirty="0" err="1" smtClean="0"/>
              <a:t>Fromages</a:t>
            </a:r>
            <a:r>
              <a:rPr lang="it-IT" dirty="0" smtClean="0"/>
              <a:t> à </a:t>
            </a:r>
            <a:r>
              <a:rPr lang="it-IT" dirty="0" err="1" smtClean="0"/>
              <a:t>pates</a:t>
            </a:r>
            <a:r>
              <a:rPr lang="it-IT" dirty="0" smtClean="0"/>
              <a:t> </a:t>
            </a:r>
            <a:r>
              <a:rPr lang="it-IT" dirty="0" err="1" smtClean="0"/>
              <a:t>differents</a:t>
            </a:r>
            <a:r>
              <a:rPr lang="it-IT" dirty="0" smtClean="0"/>
              <a:t>.</a:t>
            </a:r>
          </a:p>
          <a:p>
            <a:pPr algn="just">
              <a:buNone/>
            </a:pPr>
            <a:endParaRPr lang="it-IT" dirty="0" smtClean="0"/>
          </a:p>
          <a:p>
            <a:pPr algn="just">
              <a:buNone/>
            </a:pPr>
            <a:r>
              <a:rPr lang="it-IT" dirty="0" err="1" smtClean="0"/>
              <a:t>Les</a:t>
            </a:r>
            <a:r>
              <a:rPr lang="it-IT" dirty="0" smtClean="0"/>
              <a:t> </a:t>
            </a:r>
            <a:r>
              <a:rPr lang="it-IT" dirty="0" err="1" smtClean="0"/>
              <a:t>fromages</a:t>
            </a:r>
            <a:r>
              <a:rPr lang="it-IT" dirty="0" smtClean="0"/>
              <a:t> </a:t>
            </a:r>
            <a:r>
              <a:rPr lang="it-IT" dirty="0" err="1" smtClean="0"/>
              <a:t>peuvent</a:t>
            </a:r>
            <a:r>
              <a:rPr lang="it-IT" dirty="0" smtClean="0"/>
              <a:t> </a:t>
            </a:r>
            <a:r>
              <a:rPr lang="it-IT" dirty="0" err="1" smtClean="0"/>
              <a:t>etrè</a:t>
            </a:r>
            <a:r>
              <a:rPr lang="it-IT" dirty="0" smtClean="0"/>
              <a:t> </a:t>
            </a:r>
            <a:r>
              <a:rPr lang="it-IT" dirty="0" err="1" smtClean="0"/>
              <a:t>servis</a:t>
            </a:r>
            <a:r>
              <a:rPr lang="it-IT" dirty="0" smtClean="0"/>
              <a:t> </a:t>
            </a:r>
            <a:r>
              <a:rPr lang="it-IT" dirty="0" err="1" smtClean="0"/>
              <a:t>sur</a:t>
            </a:r>
            <a:r>
              <a:rPr lang="it-IT" dirty="0" smtClean="0"/>
              <a:t> un plateau, le </a:t>
            </a:r>
            <a:r>
              <a:rPr lang="it-IT" dirty="0" err="1" smtClean="0"/>
              <a:t>guèridon</a:t>
            </a:r>
            <a:r>
              <a:rPr lang="it-IT" dirty="0" smtClean="0"/>
              <a:t> </a:t>
            </a:r>
            <a:r>
              <a:rPr lang="it-IT" dirty="0" err="1" smtClean="0"/>
              <a:t>chariot</a:t>
            </a:r>
            <a:r>
              <a:rPr lang="it-IT" dirty="0" smtClean="0"/>
              <a:t>;un’</a:t>
            </a:r>
            <a:r>
              <a:rPr lang="it-IT" dirty="0" err="1" smtClean="0"/>
              <a:t>grand</a:t>
            </a:r>
            <a:r>
              <a:rPr lang="it-IT" dirty="0" smtClean="0"/>
              <a:t> </a:t>
            </a:r>
            <a:r>
              <a:rPr lang="it-IT" dirty="0" err="1" smtClean="0"/>
              <a:t>choix</a:t>
            </a:r>
            <a:r>
              <a:rPr lang="it-IT" dirty="0" smtClean="0"/>
              <a:t> de </a:t>
            </a:r>
            <a:r>
              <a:rPr lang="it-IT" dirty="0" err="1" smtClean="0"/>
              <a:t>fromages</a:t>
            </a:r>
            <a:r>
              <a:rPr lang="it-IT" dirty="0" smtClean="0"/>
              <a:t> le plateau. Il </a:t>
            </a:r>
            <a:r>
              <a:rPr lang="it-IT" dirty="0" err="1" smtClean="0"/>
              <a:t>faut</a:t>
            </a:r>
            <a:r>
              <a:rPr lang="it-IT" dirty="0" smtClean="0"/>
              <a:t> </a:t>
            </a:r>
            <a:r>
              <a:rPr lang="it-IT" dirty="0" err="1" smtClean="0"/>
              <a:t>prèvoir</a:t>
            </a:r>
            <a:r>
              <a:rPr lang="it-IT" dirty="0" smtClean="0"/>
              <a:t> </a:t>
            </a:r>
            <a:r>
              <a:rPr lang="it-IT" dirty="0" err="1" smtClean="0"/>
              <a:t>deux</a:t>
            </a:r>
            <a:r>
              <a:rPr lang="it-IT" dirty="0" smtClean="0"/>
              <a:t> </a:t>
            </a:r>
            <a:r>
              <a:rPr lang="it-IT" dirty="0" err="1" smtClean="0"/>
              <a:t>couteaux</a:t>
            </a:r>
            <a:r>
              <a:rPr lang="it-IT" dirty="0" smtClean="0"/>
              <a:t>.</a:t>
            </a:r>
          </a:p>
          <a:p>
            <a:pPr>
              <a:buNone/>
            </a:pPr>
            <a:endParaRPr lang="it-IT" dirty="0"/>
          </a:p>
        </p:txBody>
      </p:sp>
      <p:pic>
        <p:nvPicPr>
          <p:cNvPr id="6" name="Immagine 5" descr="franais-traditionnel-gastronome-de-fromage-rond-de-camembert-5506337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1484784"/>
            <a:ext cx="2952328" cy="3024337"/>
          </a:xfrm>
          <a:prstGeom prst="rect">
            <a:avLst/>
          </a:prstGeom>
        </p:spPr>
      </p:pic>
    </p:spTree>
  </p:cSld>
  <p:clrMapOvr>
    <a:masterClrMapping/>
  </p:clrMapOvr>
  <p:transition spd="slow" advTm="13000">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en-US" dirty="0" smtClean="0"/>
              <a:t>Roasted vegetables</a:t>
            </a:r>
            <a:r>
              <a:rPr lang="it-IT" dirty="0" smtClean="0"/>
              <a:t/>
            </a:r>
            <a:br>
              <a:rPr lang="it-IT" dirty="0" smtClean="0"/>
            </a:br>
            <a:endParaRPr lang="it-IT" dirty="0"/>
          </a:p>
        </p:txBody>
      </p:sp>
      <p:sp>
        <p:nvSpPr>
          <p:cNvPr id="7" name="Segnaposto testo 6"/>
          <p:cNvSpPr>
            <a:spLocks noGrp="1"/>
          </p:cNvSpPr>
          <p:nvPr>
            <p:ph type="body" idx="2"/>
          </p:nvPr>
        </p:nvSpPr>
        <p:spPr/>
        <p:txBody>
          <a:bodyPr/>
          <a:lstStyle/>
          <a:p>
            <a:endParaRPr lang="it-IT" dirty="0"/>
          </a:p>
        </p:txBody>
      </p:sp>
      <p:sp>
        <p:nvSpPr>
          <p:cNvPr id="6" name="Segnaposto contenuto 5"/>
          <p:cNvSpPr>
            <a:spLocks noGrp="1"/>
          </p:cNvSpPr>
          <p:nvPr>
            <p:ph sz="half" idx="1"/>
          </p:nvPr>
        </p:nvSpPr>
        <p:spPr/>
        <p:txBody>
          <a:bodyPr>
            <a:normAutofit fontScale="55000" lnSpcReduction="20000"/>
          </a:bodyPr>
          <a:lstStyle/>
          <a:p>
            <a:pPr>
              <a:buNone/>
            </a:pPr>
            <a:r>
              <a:rPr lang="en-US" dirty="0" smtClean="0"/>
              <a:t> </a:t>
            </a:r>
            <a:endParaRPr lang="it-IT" dirty="0" smtClean="0"/>
          </a:p>
          <a:p>
            <a:pPr algn="just">
              <a:buNone/>
            </a:pPr>
            <a:r>
              <a:rPr lang="en-US" b="1" dirty="0" smtClean="0"/>
              <a:t>Roasting</a:t>
            </a:r>
            <a:r>
              <a:rPr lang="en-US" dirty="0" smtClean="0"/>
              <a:t> is a cooking method that uses dry heat where hot air envelops the food, cooking it evenly on all sides with temperatures of at least 150 °C (~300 °F) from an open flame, oven, or other heat source. Roasting can enhance flavor through </a:t>
            </a:r>
            <a:r>
              <a:rPr lang="en-US" dirty="0" err="1" smtClean="0"/>
              <a:t>caramelization</a:t>
            </a:r>
            <a:r>
              <a:rPr lang="en-US" dirty="0" smtClean="0"/>
              <a:t> and </a:t>
            </a:r>
            <a:r>
              <a:rPr lang="en-US" dirty="0" err="1" smtClean="0"/>
              <a:t>Maillard</a:t>
            </a:r>
            <a:r>
              <a:rPr lang="en-US" dirty="0" smtClean="0"/>
              <a:t> browning on the surface of the food. Roasting uses indirect, diffused heat (as in an oven), and is suitable for slower cooking of meat in a larger, whole piece. Meats and most root and bulb vegetables can be roasted. Any piece of meat, especially red meat, that has been cooked in this fashion is called a </a:t>
            </a:r>
            <a:r>
              <a:rPr lang="en-US" b="1" dirty="0" smtClean="0"/>
              <a:t>roast</a:t>
            </a:r>
            <a:r>
              <a:rPr lang="en-US" dirty="0" smtClean="0"/>
              <a:t>. A roast joint of meat can take one, two, even three hours to cook—the resulting meat is tender. Also, meats and vegetables prepared in this way are described as "roasted", e.g., roasted chicken or roasted squash.</a:t>
            </a:r>
            <a:endParaRPr lang="it-IT" dirty="0" smtClean="0"/>
          </a:p>
          <a:p>
            <a:pPr>
              <a:buNone/>
            </a:pPr>
            <a:endParaRPr lang="it-IT" dirty="0"/>
          </a:p>
        </p:txBody>
      </p:sp>
      <p:pic>
        <p:nvPicPr>
          <p:cNvPr id="8" name="Immagine1"/>
          <p:cNvPicPr/>
          <p:nvPr/>
        </p:nvPicPr>
        <p:blipFill>
          <a:blip r:embed="rId2" cstate="print">
            <a:alphaModFix/>
            <a:lum/>
          </a:blip>
          <a:srcRect/>
          <a:stretch>
            <a:fillRect/>
          </a:stretch>
        </p:blipFill>
        <p:spPr>
          <a:xfrm>
            <a:off x="251520" y="620688"/>
            <a:ext cx="3240360" cy="223224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en-US" dirty="0" smtClean="0"/>
              <a:t>preparation</a:t>
            </a:r>
            <a:r>
              <a:rPr lang="it-IT" dirty="0" smtClean="0"/>
              <a:t/>
            </a:r>
            <a:br>
              <a:rPr lang="it-IT" dirty="0" smtClean="0"/>
            </a:br>
            <a:endParaRPr lang="it-IT" dirty="0"/>
          </a:p>
        </p:txBody>
      </p:sp>
      <p:sp>
        <p:nvSpPr>
          <p:cNvPr id="6" name="Segnaposto contenuto 5"/>
          <p:cNvSpPr>
            <a:spLocks noGrp="1"/>
          </p:cNvSpPr>
          <p:nvPr>
            <p:ph idx="1"/>
          </p:nvPr>
        </p:nvSpPr>
        <p:spPr/>
        <p:txBody>
          <a:bodyPr>
            <a:normAutofit fontScale="55000" lnSpcReduction="20000"/>
          </a:bodyPr>
          <a:lstStyle/>
          <a:p>
            <a:pPr algn="just">
              <a:buNone/>
            </a:pPr>
            <a:r>
              <a:rPr lang="en-US" dirty="0" smtClean="0"/>
              <a:t>For </a:t>
            </a:r>
            <a:r>
              <a:rPr lang="en-US" b="1" dirty="0" smtClean="0"/>
              <a:t>roasting</a:t>
            </a:r>
            <a:r>
              <a:rPr lang="en-US" dirty="0" smtClean="0"/>
              <a:t>, the food may be placed on a rack, in a roasting pan or, to ensure even application of heat, may be rotated on a spit or rotisserie. If a pan is used, the juice can be retained for use in gravy, Yorkshire pudding, etc. During oven roasting, hot air circulates around the meat, cooking all sides evenly. There are several plans for roasting meat: low-temperature cooking, high-temperature cooking, and a combination of both. Each method can be suitable, depending on the food and the tastes of the </a:t>
            </a:r>
            <a:r>
              <a:rPr lang="en-US" dirty="0" err="1" smtClean="0"/>
              <a:t>people.A</a:t>
            </a:r>
            <a:r>
              <a:rPr lang="en-US" dirty="0" smtClean="0"/>
              <a:t> low-temperature oven, 95 °C to 160 °C (200 °F to 325 °F), is best when cooking with large cuts of meat, turkey and whole </a:t>
            </a:r>
            <a:r>
              <a:rPr lang="en-US" dirty="0" err="1" smtClean="0"/>
              <a:t>chickens.This</a:t>
            </a:r>
            <a:r>
              <a:rPr lang="en-US" dirty="0" smtClean="0"/>
              <a:t> is not technically roasting temperature, but it is called slow-roasting. The benefit of slow-roasting an item is less moisture loss and a more tender product. More of the collagen that makes meat tough is dissolved in slow cooking. At true roasting temperatures, 200 °C (400 °F) or more, the water inside the muscle is lost at a high </a:t>
            </a:r>
            <a:r>
              <a:rPr lang="en-US" dirty="0" err="1" smtClean="0"/>
              <a:t>rate.Cooking</a:t>
            </a:r>
            <a:r>
              <a:rPr lang="en-US" dirty="0" smtClean="0"/>
              <a:t> at high temperatures is beneficial if the cut is tender enough—as in filet mignon or strip loin—to be finished cooking before the juices escape. A reason for high temperature roasting is to brown the outside of the food, similar to browning food in a pan before pot roasting or stewing it. Fast cooking gives more variety of flavor, because the outside is brown while the center is much less done</a:t>
            </a:r>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304800" y="188640"/>
            <a:ext cx="8686800" cy="6480720"/>
          </a:xfrm>
        </p:spPr>
        <p:txBody>
          <a:bodyPr>
            <a:normAutofit fontScale="47500" lnSpcReduction="20000"/>
          </a:bodyPr>
          <a:lstStyle/>
          <a:p>
            <a:pPr lvl="0" algn="just">
              <a:buNone/>
            </a:pPr>
            <a:r>
              <a:rPr lang="en-US" dirty="0" smtClean="0"/>
              <a:t>The combination method uses high heat just at either the beginning or the end of the cooking process, with most of the cooking at a low temperature. This method produces the golden-brown texture and crust, but maintains more of the moisture than simply cooking at a high temperature, although the product will not be as moist as low-temperature cooking the whole time. Searing and then turning down to low is also beneficial when a dark crust and caramelized flavor is desired for the finished product. Note that searing in no way prevents loss of moisture: moisture loss is simply a function of heat and time.[</a:t>
            </a:r>
            <a:r>
              <a:rPr lang="en-US" i="1" dirty="0" smtClean="0"/>
              <a:t>citation needed</a:t>
            </a:r>
            <a:r>
              <a:rPr lang="en-US" dirty="0" smtClean="0"/>
              <a:t>] The outside is brown and the rest is done fairly uniformly.</a:t>
            </a:r>
            <a:endParaRPr lang="it-IT" dirty="0" smtClean="0"/>
          </a:p>
          <a:p>
            <a:pPr algn="just">
              <a:buNone/>
            </a:pPr>
            <a:r>
              <a:rPr lang="en-US" dirty="0" smtClean="0"/>
              <a:t>In general, in either case, the meat is removed from heat before it has finished cooking and left to sit for a few minutes, while the inside cooks further from the residual heat content, known as carry over cooking.</a:t>
            </a:r>
            <a:endParaRPr lang="it-IT" dirty="0" smtClean="0"/>
          </a:p>
          <a:p>
            <a:pPr algn="just">
              <a:buNone/>
            </a:pPr>
            <a:r>
              <a:rPr lang="en-US" dirty="0" smtClean="0"/>
              <a:t>The objective in any case is to retain as much moisture as possible, while providing the texture and color. As meat cooks, the structure and especially the collagen breaks down, allowing juice to come out of the meat. So meat is juiciest at about medium rare while the juice is coming out. During roasting, meats and vegetables are frequently basted on the surface with butter, lard, or oil to reduce the loss of moisture by evaporation. In recent times, plastic oven bags have become popular for roasts. These cut cooking times and reduce the loss of moisture during roasting, but reduce flavor development from </a:t>
            </a:r>
            <a:r>
              <a:rPr lang="en-US" dirty="0" err="1" smtClean="0"/>
              <a:t>Maillard</a:t>
            </a:r>
            <a:r>
              <a:rPr lang="en-US" dirty="0" smtClean="0"/>
              <a:t> browning, somewhat more like (boiled or steamed) stew or pot roast. They are particularly popular for turkeys.</a:t>
            </a:r>
            <a:endParaRPr lang="it-IT" dirty="0" smtClean="0"/>
          </a:p>
          <a:p>
            <a:pPr algn="just">
              <a:buNone/>
            </a:pPr>
            <a:r>
              <a:rPr lang="en-US" dirty="0" smtClean="0"/>
              <a:t> </a:t>
            </a:r>
            <a:endParaRPr lang="it-IT" dirty="0" smtClean="0"/>
          </a:p>
          <a:p>
            <a:pPr algn="just">
              <a:buNone/>
            </a:pPr>
            <a:r>
              <a:rPr lang="en-US" dirty="0" err="1" smtClean="0"/>
              <a:t>Shwarma</a:t>
            </a:r>
            <a:r>
              <a:rPr lang="en-US" dirty="0" smtClean="0"/>
              <a:t> prepared on a rotating spit</a:t>
            </a:r>
            <a:endParaRPr lang="it-IT" dirty="0" smtClean="0"/>
          </a:p>
          <a:p>
            <a:pPr algn="just">
              <a:buNone/>
            </a:pPr>
            <a:r>
              <a:rPr lang="en-US" dirty="0" smtClean="0"/>
              <a:t>From vegetables, to meats and seafood, roasting can be used to cook a variety of food groups. Roasting help preserve nutrients, too.</a:t>
            </a:r>
            <a:endParaRPr lang="it-IT" dirty="0" smtClean="0"/>
          </a:p>
          <a:p>
            <a:pPr algn="just">
              <a:buNone/>
            </a:pPr>
            <a:r>
              <a:rPr lang="en-US" dirty="0" smtClean="0"/>
              <a:t>Until the late 19th century, roasting by dry heat in an oven was called </a:t>
            </a:r>
            <a:r>
              <a:rPr lang="en-US" i="1" dirty="0" smtClean="0"/>
              <a:t>baking</a:t>
            </a:r>
            <a:r>
              <a:rPr lang="en-US" dirty="0" smtClean="0"/>
              <a:t>. Roasting originally meant turning meat or a bird on a spit in front of a fire. It is one of the oldest forms of cooking known.</a:t>
            </a:r>
            <a:endParaRPr lang="it-IT" dirty="0" smtClean="0"/>
          </a:p>
          <a:p>
            <a:pPr algn="just">
              <a:buNone/>
            </a:pPr>
            <a:r>
              <a:rPr lang="en-US" dirty="0" smtClean="0"/>
              <a:t>Traditionally recognized roasting methods consist only of baking and cooking over or near an open fire. Grilling is normally not technically a roast, since a grill (gridiron) is used. Barbecuing and Smoking differ from roasting because of the lower temperature and controlled smoke application. Grilling can be considered as a low fat food preparation, as it allows any fat in the food to drip away.</a:t>
            </a:r>
            <a:endParaRPr lang="it-IT" dirty="0" smtClean="0"/>
          </a:p>
          <a:p>
            <a:pPr algn="just">
              <a:buNone/>
            </a:pPr>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disabilità-italiaccessibile.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404664"/>
            <a:ext cx="8818846" cy="568863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mtClean="0"/>
              <a:t>LE RAZZE UMANE</a:t>
            </a:r>
            <a:endParaRPr lang="it-IT" dirty="0"/>
          </a:p>
        </p:txBody>
      </p:sp>
      <p:sp>
        <p:nvSpPr>
          <p:cNvPr id="3" name="Sottotitolo 2"/>
          <p:cNvSpPr>
            <a:spLocks noGrp="1"/>
          </p:cNvSpPr>
          <p:nvPr>
            <p:ph type="subTitle" idx="1"/>
          </p:nvPr>
        </p:nvSpPr>
        <p:spPr/>
        <p:txBody>
          <a:bodyPr/>
          <a:lstStyle/>
          <a:p>
            <a:r>
              <a:rPr lang="it-IT" smtClean="0"/>
              <a:t>Le diversità connesse.</a:t>
            </a:r>
            <a:endParaRPr lang="it-IT" dirty="0"/>
          </a:p>
        </p:txBody>
      </p:sp>
      <p:pic>
        <p:nvPicPr>
          <p:cNvPr id="4098" name="Picture 2" descr="F:\uda biologia\immaggini uda razza\amicizi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9792" y="764705"/>
            <a:ext cx="3533775" cy="2625427"/>
          </a:xfrm>
          <a:prstGeom prst="rect">
            <a:avLst/>
          </a:prstGeom>
          <a:noFill/>
        </p:spPr>
      </p:pic>
    </p:spTree>
    <p:extLst>
      <p:ext uri="{BB962C8B-B14F-4D97-AF65-F5344CB8AC3E}">
        <p14:creationId xmlns:p14="http://schemas.microsoft.com/office/powerpoint/2010/main" val="3828691391"/>
      </p:ext>
    </p:extLst>
  </p:cSld>
  <p:clrMapOvr>
    <a:masterClrMapping/>
  </p:clrMapOvr>
  <p:transition advTm="3328">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86001" y="332657"/>
            <a:ext cx="4950296" cy="3970318"/>
          </a:xfrm>
          <a:prstGeom prst="rect">
            <a:avLst/>
          </a:prstGeom>
        </p:spPr>
        <p:txBody>
          <a:bodyPr wrap="square">
            <a:spAutoFit/>
          </a:bodyPr>
          <a:lstStyle/>
          <a:p>
            <a:pPr>
              <a:buFontTx/>
              <a:buChar char="-"/>
            </a:pPr>
            <a:r>
              <a:rPr lang="it-IT" altLang="it-IT" dirty="0"/>
              <a:t>Quando si attribuiscono ad un intero gruppo di persone, senza vedere le </a:t>
            </a:r>
            <a:r>
              <a:rPr lang="it-IT" altLang="it-IT" dirty="0" smtClean="0"/>
              <a:t>deferenze </a:t>
            </a:r>
            <a:r>
              <a:rPr lang="it-IT" altLang="it-IT" dirty="0"/>
              <a:t>fra individui, </a:t>
            </a:r>
            <a:r>
              <a:rPr lang="it-IT" altLang="it-IT" dirty="0" smtClean="0"/>
              <a:t>caratteristiche </a:t>
            </a:r>
            <a:r>
              <a:rPr lang="it-IT" altLang="it-IT" dirty="0"/>
              <a:t>secondo noi negative che ci permettono di identificare il gruppo stesso come un nemico a quindi di combatterlo, emarginarlo, escluderlo.</a:t>
            </a:r>
          </a:p>
          <a:p>
            <a:pPr>
              <a:buFontTx/>
              <a:buChar char="-"/>
            </a:pPr>
            <a:r>
              <a:rPr lang="it-IT" altLang="it-IT" dirty="0"/>
              <a:t> si é razzisti anche senza menzionare razze, quando ad esempio si escludono gli handicappati, degli omosessuali,le persone con disagio mentale, i poveri che non possono comprarsi le scarpe che si “devono” avere ecc, e in genere persone etichettate come diverse senza pensare a chi sono e come realmente si comportano e </a:t>
            </a:r>
            <a:r>
              <a:rPr lang="it-IT" altLang="it-IT" dirty="0" smtClean="0"/>
              <a:t>perché .</a:t>
            </a:r>
            <a:endParaRPr lang="it-IT" altLang="it-IT" dirty="0"/>
          </a:p>
        </p:txBody>
      </p:sp>
      <p:pic>
        <p:nvPicPr>
          <p:cNvPr id="8194" name="Picture 2" descr="Risultati immagini per razze uman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2199" y="4000504"/>
            <a:ext cx="2448272" cy="2715518"/>
          </a:xfrm>
          <a:prstGeom prst="rect">
            <a:avLst/>
          </a:prstGeom>
          <a:noFill/>
        </p:spPr>
      </p:pic>
    </p:spTree>
    <p:extLst>
      <p:ext uri="{BB962C8B-B14F-4D97-AF65-F5344CB8AC3E}">
        <p14:creationId xmlns:p14="http://schemas.microsoft.com/office/powerpoint/2010/main" val="3646820098"/>
      </p:ext>
    </p:extLst>
  </p:cSld>
  <p:clrMapOvr>
    <a:masterClrMapping/>
  </p:clrMapOvr>
  <p:transition advTm="10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88640"/>
            <a:ext cx="8208912" cy="4278094"/>
          </a:xfrm>
          <a:prstGeom prst="rect">
            <a:avLst/>
          </a:prstGeom>
          <a:noFill/>
        </p:spPr>
        <p:txBody>
          <a:bodyPr wrap="square" rtlCol="0">
            <a:spAutoFit/>
          </a:bodyPr>
          <a:lstStyle/>
          <a:p>
            <a:pPr>
              <a:spcBef>
                <a:spcPct val="0"/>
              </a:spcBef>
            </a:pPr>
            <a:r>
              <a:rPr lang="en-GB" altLang="it-IT" dirty="0">
                <a:latin typeface="Comic Sans MS" pitchFamily="66" charset="0"/>
              </a:rPr>
              <a:t>Il razzismo sorge generalmente in periodi di instabilità ed insicurezza economica e sociale.</a:t>
            </a:r>
          </a:p>
          <a:p>
            <a:pPr>
              <a:spcBef>
                <a:spcPct val="0"/>
              </a:spcBef>
            </a:pPr>
            <a:endParaRPr lang="en-GB" altLang="it-IT" dirty="0">
              <a:latin typeface="Comic Sans MS" pitchFamily="66" charset="0"/>
            </a:endParaRPr>
          </a:p>
          <a:p>
            <a:pPr>
              <a:spcBef>
                <a:spcPct val="0"/>
              </a:spcBef>
            </a:pPr>
            <a:r>
              <a:rPr lang="en-GB" altLang="it-IT" dirty="0">
                <a:latin typeface="Comic Sans MS" pitchFamily="66" charset="0"/>
              </a:rPr>
              <a:t>In questi casi si </a:t>
            </a:r>
            <a:r>
              <a:rPr lang="en-GB" altLang="it-IT" dirty="0" smtClean="0">
                <a:latin typeface="Comic Sans MS" pitchFamily="66" charset="0"/>
              </a:rPr>
              <a:t>intende </a:t>
            </a:r>
            <a:r>
              <a:rPr lang="en-GB" altLang="it-IT" dirty="0">
                <a:latin typeface="Comic Sans MS" pitchFamily="66" charset="0"/>
              </a:rPr>
              <a:t>ad attribuire le colpe della insicurezza a un gruppo di persone individuabile, debole, che ha e mantiene una sua identità che appare “diversa” per caratteristiche fisiche, religioni, modo di </a:t>
            </a:r>
            <a:r>
              <a:rPr lang="en-GB" altLang="it-IT" dirty="0" smtClean="0">
                <a:latin typeface="Comic Sans MS" pitchFamily="66" charset="0"/>
              </a:rPr>
              <a:t>comportarsi.</a:t>
            </a:r>
            <a:endParaRPr lang="en-GB" altLang="it-IT" dirty="0">
              <a:latin typeface="Comic Sans MS" pitchFamily="66" charset="0"/>
            </a:endParaRPr>
          </a:p>
          <a:p>
            <a:pPr>
              <a:spcBef>
                <a:spcPct val="0"/>
              </a:spcBef>
            </a:pPr>
            <a:endParaRPr lang="en-GB" altLang="it-IT" dirty="0">
              <a:latin typeface="Comic Sans MS" pitchFamily="66" charset="0"/>
            </a:endParaRPr>
          </a:p>
          <a:p>
            <a:pPr>
              <a:spcBef>
                <a:spcPct val="0"/>
              </a:spcBef>
            </a:pPr>
            <a:r>
              <a:rPr lang="en-GB" altLang="it-IT" dirty="0">
                <a:latin typeface="Comic Sans MS" pitchFamily="66" charset="0"/>
              </a:rPr>
              <a:t>Individuato il gruppo, gli si attribuiscono caratteristiche stereotipe tutte omogenee, senza differenze fra individui.</a:t>
            </a:r>
          </a:p>
          <a:p>
            <a:pPr>
              <a:spcBef>
                <a:spcPct val="0"/>
              </a:spcBef>
            </a:pPr>
            <a:endParaRPr lang="en-GB" altLang="it-IT" dirty="0">
              <a:latin typeface="Comic Sans MS" pitchFamily="66" charset="0"/>
            </a:endParaRPr>
          </a:p>
          <a:p>
            <a:pPr>
              <a:spcBef>
                <a:spcPct val="0"/>
              </a:spcBef>
            </a:pPr>
            <a:r>
              <a:rPr lang="en-GB" altLang="it-IT" dirty="0">
                <a:latin typeface="Comic Sans MS" pitchFamily="66" charset="0"/>
              </a:rPr>
              <a:t>E’ altrettanto razzista anche se diverso per gli effetti, dire che gli ebrei sono falsi e avari o che sono </a:t>
            </a:r>
            <a:r>
              <a:rPr lang="en-GB" altLang="it-IT" dirty="0" smtClean="0">
                <a:latin typeface="Comic Sans MS" pitchFamily="66" charset="0"/>
              </a:rPr>
              <a:t>intelligenti.</a:t>
            </a:r>
            <a:endParaRPr lang="en-GB" altLang="it-IT" dirty="0">
              <a:latin typeface="Comic Sans MS" pitchFamily="66" charset="0"/>
            </a:endParaRPr>
          </a:p>
          <a:p>
            <a:pPr>
              <a:spcBef>
                <a:spcPct val="0"/>
              </a:spcBef>
            </a:pPr>
            <a:endParaRPr lang="en-GB" altLang="it-IT" dirty="0">
              <a:latin typeface="Comic Sans MS" pitchFamily="66" charset="0"/>
            </a:endParaRPr>
          </a:p>
          <a:p>
            <a:pPr>
              <a:spcBef>
                <a:spcPct val="0"/>
              </a:spcBef>
            </a:pPr>
            <a:r>
              <a:rPr lang="en-GB" altLang="it-IT" dirty="0" smtClean="0">
                <a:latin typeface="Comic Sans MS" pitchFamily="66" charset="0"/>
              </a:rPr>
              <a:t>Nessun  </a:t>
            </a:r>
            <a:r>
              <a:rPr lang="en-GB" altLang="it-IT" dirty="0">
                <a:latin typeface="Comic Sans MS" pitchFamily="66" charset="0"/>
              </a:rPr>
              <a:t>popolo é tutto buono o cattivo , intelligente o stupido, avaro o </a:t>
            </a:r>
            <a:r>
              <a:rPr lang="en-GB" altLang="it-IT" dirty="0" smtClean="0">
                <a:latin typeface="Comic Sans MS" pitchFamily="66" charset="0"/>
              </a:rPr>
              <a:t>generoso</a:t>
            </a:r>
            <a:r>
              <a:rPr lang="en-GB" altLang="it-IT" dirty="0">
                <a:latin typeface="Comic Sans MS" pitchFamily="66" charset="0"/>
              </a:rPr>
              <a:t>.</a:t>
            </a:r>
            <a:r>
              <a:rPr lang="en-GB" altLang="it-IT" sz="2000" dirty="0" smtClean="0">
                <a:latin typeface="Comic Sans MS" pitchFamily="66" charset="0"/>
              </a:rPr>
              <a:t>    </a:t>
            </a:r>
            <a:endParaRPr lang="en-GB" altLang="it-IT" sz="2000" dirty="0">
              <a:latin typeface="Comic Sans MS" pitchFamily="66" charset="0"/>
            </a:endParaRPr>
          </a:p>
        </p:txBody>
      </p:sp>
      <p:pic>
        <p:nvPicPr>
          <p:cNvPr id="3074" name="Picture 2" descr="F:\uda biologia\immaggini uda razza\slide1-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3769" y="4149080"/>
            <a:ext cx="4680520" cy="2708920"/>
          </a:xfrm>
          <a:prstGeom prst="rect">
            <a:avLst/>
          </a:prstGeom>
          <a:noFill/>
        </p:spPr>
      </p:pic>
    </p:spTree>
    <p:extLst>
      <p:ext uri="{BB962C8B-B14F-4D97-AF65-F5344CB8AC3E}">
        <p14:creationId xmlns:p14="http://schemas.microsoft.com/office/powerpoint/2010/main" val="2789070653"/>
      </p:ext>
    </p:extLst>
  </p:cSld>
  <p:clrMapOvr>
    <a:masterClrMapping/>
  </p:clrMapOvr>
  <p:transition advTm="11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9" y="188640"/>
            <a:ext cx="8352928" cy="2246769"/>
          </a:xfrm>
          <a:prstGeom prst="rect">
            <a:avLst/>
          </a:prstGeom>
          <a:noFill/>
        </p:spPr>
        <p:txBody>
          <a:bodyPr wrap="square" rtlCol="0">
            <a:spAutoFit/>
          </a:bodyPr>
          <a:lstStyle/>
          <a:p>
            <a:endParaRPr lang="it-IT" altLang="it-IT" sz="2000" b="1" dirty="0"/>
          </a:p>
          <a:p>
            <a:r>
              <a:rPr lang="it-IT" altLang="it-IT" sz="2000" b="1" dirty="0" smtClean="0"/>
              <a:t>- </a:t>
            </a:r>
            <a:r>
              <a:rPr lang="it-IT" altLang="it-IT" sz="2000" b="1" u="sng" dirty="0">
                <a:solidFill>
                  <a:schemeClr val="accent3">
                    <a:lumMod val="50000"/>
                  </a:schemeClr>
                </a:solidFill>
              </a:rPr>
              <a:t>Le diverse culture quindi non devono essere tollerate o accettate ma vanno considerate come un dono senza il quale la nostra specie si estinguerebbe in poco tempo</a:t>
            </a:r>
            <a:r>
              <a:rPr lang="it-IT" altLang="it-IT" sz="2000" b="1" dirty="0">
                <a:solidFill>
                  <a:schemeClr val="accent3">
                    <a:lumMod val="50000"/>
                  </a:schemeClr>
                </a:solidFill>
              </a:rPr>
              <a:t>. Le grandi potenze del Mondo come l’Impero Romano sono rimaste tali fino a che </a:t>
            </a:r>
            <a:r>
              <a:rPr lang="it-IT" altLang="it-IT" sz="2000" b="1" u="sng" dirty="0">
                <a:solidFill>
                  <a:schemeClr val="accent3">
                    <a:lumMod val="50000"/>
                  </a:schemeClr>
                </a:solidFill>
              </a:rPr>
              <a:t>hanno permesso che i popoli sottomessi avessero una doppia identità: quella di origine e quella di “cives romani”-</a:t>
            </a:r>
            <a:r>
              <a:rPr lang="it-IT" altLang="it-IT" sz="2000" b="1" dirty="0">
                <a:solidFill>
                  <a:schemeClr val="accent3">
                    <a:lumMod val="50000"/>
                  </a:schemeClr>
                </a:solidFill>
              </a:rPr>
              <a:t> L’Impero è finito quando si è frammentato ed è </a:t>
            </a:r>
            <a:r>
              <a:rPr lang="it-IT" altLang="it-IT" sz="2000" b="1" dirty="0" smtClean="0">
                <a:solidFill>
                  <a:schemeClr val="accent3">
                    <a:lumMod val="50000"/>
                  </a:schemeClr>
                </a:solidFill>
              </a:rPr>
              <a:t>imploso-</a:t>
            </a:r>
            <a:endParaRPr lang="it-IT" dirty="0">
              <a:solidFill>
                <a:schemeClr val="accent3">
                  <a:lumMod val="50000"/>
                </a:schemeClr>
              </a:solidFill>
            </a:endParaRPr>
          </a:p>
        </p:txBody>
      </p:sp>
      <p:pic>
        <p:nvPicPr>
          <p:cNvPr id="1026" name="Picture 2" descr="F:\uda biologia\immaggini uda razza\foto razze uman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721" y="2924944"/>
            <a:ext cx="4688809" cy="3258722"/>
          </a:xfrm>
          <a:prstGeom prst="rect">
            <a:avLst/>
          </a:prstGeom>
          <a:noFill/>
        </p:spPr>
      </p:pic>
    </p:spTree>
    <p:extLst>
      <p:ext uri="{BB962C8B-B14F-4D97-AF65-F5344CB8AC3E}">
        <p14:creationId xmlns:p14="http://schemas.microsoft.com/office/powerpoint/2010/main" val="2579662099"/>
      </p:ext>
    </p:extLst>
  </p:cSld>
  <p:clrMapOvr>
    <a:masterClrMapping/>
  </p:clrMapOvr>
  <p:transition advTm="8000">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9512" y="116632"/>
            <a:ext cx="8712968" cy="4801314"/>
          </a:xfrm>
          <a:prstGeom prst="rect">
            <a:avLst/>
          </a:prstGeom>
          <a:noFill/>
        </p:spPr>
        <p:txBody>
          <a:bodyPr wrap="square" rtlCol="0">
            <a:spAutoFit/>
          </a:bodyPr>
          <a:lstStyle/>
          <a:p>
            <a:r>
              <a:rPr lang="it-IT" altLang="it-IT" b="1" dirty="0" smtClean="0"/>
              <a:t>Le </a:t>
            </a:r>
            <a:r>
              <a:rPr lang="it-IT" altLang="it-IT" b="1" dirty="0"/>
              <a:t>razze umane non esistono.</a:t>
            </a:r>
          </a:p>
          <a:p>
            <a:r>
              <a:rPr lang="it-IT" altLang="it-IT" b="1" dirty="0"/>
              <a:t>L’esistenza delle razze umane è un’astrazione derivante da una cattiva interpretazione di  piccole differenze fisiche fra persone, percepite dai nostri sensi,  erroneamente associate a differenze “psicologiche” e interpretate sulla base di pregiudizi secolariche serono a dividere in “migliori”  e “peggiori” e quindi discriminare questi ultimi (sempre i più deboli), dopo averli additati come la chiave di tutti i mali nei momenti di crisi</a:t>
            </a:r>
          </a:p>
          <a:p>
            <a:r>
              <a:rPr lang="it-IT" altLang="it-IT" b="1" dirty="0"/>
              <a:t>-L’umanità, non é fatta di grandi e piccole razze.</a:t>
            </a:r>
          </a:p>
          <a:p>
            <a:r>
              <a:rPr lang="it-IT" altLang="it-IT" b="1" dirty="0"/>
              <a:t>E’ invece, prima di tutto, una rete di persone collegate. E’ vero che gli esseri umani si aggregano in gruppi di individui, comunità locali, etnie, nazioni, civiltà; ma questo non avviene in quanto hanno gli  stessi geni  ma perchè </a:t>
            </a:r>
            <a:r>
              <a:rPr lang="it-IT" altLang="it-IT" b="1" dirty="0" smtClean="0"/>
              <a:t>condividono </a:t>
            </a:r>
            <a:r>
              <a:rPr lang="it-IT" altLang="it-IT" b="1" dirty="0"/>
              <a:t>storie di vita, ideali e religioni, costumi e comportamenti, arti e stili di vita, ovvero culture.  Le aggregazioni non sono mai rese stabili da DNA identici; al contrario, sono soggette a profondi mutamenti storici:  si formano, si trasformano, si mescolano, si frammentano e dissolvono con una rapidità incompatibile con i tempi richiesti da processi di selezione </a:t>
            </a:r>
            <a:r>
              <a:rPr lang="it-IT" altLang="it-IT" b="1" dirty="0" smtClean="0"/>
              <a:t>genetica.</a:t>
            </a:r>
            <a:endParaRPr lang="it-IT" altLang="it-IT" b="1" dirty="0"/>
          </a:p>
          <a:p>
            <a:endParaRPr lang="en-GB" altLang="it-IT" b="1" dirty="0"/>
          </a:p>
          <a:p>
            <a:endParaRPr lang="it-IT" dirty="0"/>
          </a:p>
        </p:txBody>
      </p:sp>
      <p:pic>
        <p:nvPicPr>
          <p:cNvPr id="2050" name="Picture 2" descr="F:\uda biologia\immaggini uda razza\index.jpg"/>
          <p:cNvPicPr>
            <a:picLocks noChangeAspect="1" noChangeArrowheads="1"/>
          </p:cNvPicPr>
          <p:nvPr/>
        </p:nvPicPr>
        <p:blipFill>
          <a:blip r:embed="rId2" cstate="print"/>
          <a:srcRect/>
          <a:stretch>
            <a:fillRect/>
          </a:stretch>
        </p:blipFill>
        <p:spPr bwMode="auto">
          <a:xfrm>
            <a:off x="2483769" y="4221088"/>
            <a:ext cx="3679097" cy="2448272"/>
          </a:xfrm>
          <a:prstGeom prst="rect">
            <a:avLst/>
          </a:prstGeom>
          <a:noFill/>
        </p:spPr>
      </p:pic>
    </p:spTree>
    <p:extLst>
      <p:ext uri="{BB962C8B-B14F-4D97-AF65-F5344CB8AC3E}">
        <p14:creationId xmlns:p14="http://schemas.microsoft.com/office/powerpoint/2010/main" val="4016863183"/>
      </p:ext>
    </p:extLst>
  </p:cSld>
  <p:clrMapOvr>
    <a:masterClrMapping/>
  </p:clrMapOvr>
  <p:transition advTm="20000">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1619673" y="236674"/>
            <a:ext cx="5472608" cy="1032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Le regole alimentari nella tradizione ebraica</a:t>
            </a:r>
            <a:endParaRPr lang="it-IT" sz="3600" dirty="0"/>
          </a:p>
        </p:txBody>
      </p:sp>
      <p:sp>
        <p:nvSpPr>
          <p:cNvPr id="4" name="Rettangolo arrotondato 3"/>
          <p:cNvSpPr/>
          <p:nvPr/>
        </p:nvSpPr>
        <p:spPr>
          <a:xfrm>
            <a:off x="323529" y="1556792"/>
            <a:ext cx="59046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Kashrùt: insieme delle leggi alimentari ebraiche</a:t>
            </a:r>
            <a:endParaRPr lang="it-IT" dirty="0"/>
          </a:p>
        </p:txBody>
      </p:sp>
      <p:sp>
        <p:nvSpPr>
          <p:cNvPr id="5" name="Rettangolo arrotondato 4"/>
          <p:cNvSpPr/>
          <p:nvPr/>
        </p:nvSpPr>
        <p:spPr>
          <a:xfrm>
            <a:off x="2771800" y="2333445"/>
            <a:ext cx="59046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Kosher: sono i cibi che seguono le regole della kashrùt</a:t>
            </a:r>
            <a:endParaRPr lang="it-IT" dirty="0"/>
          </a:p>
        </p:txBody>
      </p:sp>
      <p:sp>
        <p:nvSpPr>
          <p:cNvPr id="6" name="Rettangolo arrotondato 5"/>
          <p:cNvSpPr/>
          <p:nvPr/>
        </p:nvSpPr>
        <p:spPr>
          <a:xfrm>
            <a:off x="1142977" y="3214686"/>
            <a:ext cx="61206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u="sng" dirty="0" smtClean="0"/>
              <a:t>Carni Kosher</a:t>
            </a:r>
            <a:endParaRPr lang="it-IT" sz="2400" b="1" u="sng" dirty="0"/>
          </a:p>
        </p:txBody>
      </p:sp>
      <p:sp>
        <p:nvSpPr>
          <p:cNvPr id="7" name="Rettangolo arrotondato 6"/>
          <p:cNvSpPr/>
          <p:nvPr/>
        </p:nvSpPr>
        <p:spPr>
          <a:xfrm>
            <a:off x="714348" y="4000504"/>
            <a:ext cx="321471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Un mammifero deve presentare fondamentalmente 2 caratteristiche:</a:t>
            </a:r>
            <a:endParaRPr lang="it-IT" dirty="0"/>
          </a:p>
        </p:txBody>
      </p:sp>
      <p:cxnSp>
        <p:nvCxnSpPr>
          <p:cNvPr id="9" name="Connettore 2 8"/>
          <p:cNvCxnSpPr/>
          <p:nvPr/>
        </p:nvCxnSpPr>
        <p:spPr>
          <a:xfrm flipV="1">
            <a:off x="4071934" y="4357694"/>
            <a:ext cx="108012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4071934" y="4643446"/>
            <a:ext cx="108012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5357818" y="4071942"/>
            <a:ext cx="25922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Avere lo zoccolo fesso</a:t>
            </a:r>
            <a:endParaRPr lang="it-IT" dirty="0"/>
          </a:p>
        </p:txBody>
      </p:sp>
      <p:sp>
        <p:nvSpPr>
          <p:cNvPr id="13" name="Rettangolo 12"/>
          <p:cNvSpPr/>
          <p:nvPr/>
        </p:nvSpPr>
        <p:spPr>
          <a:xfrm>
            <a:off x="5357818" y="4714884"/>
            <a:ext cx="25922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Essere ruminante</a:t>
            </a:r>
            <a:endParaRPr lang="it-IT" dirty="0"/>
          </a:p>
        </p:txBody>
      </p:sp>
      <p:sp>
        <p:nvSpPr>
          <p:cNvPr id="14" name="Rettangolo arrotondato 13"/>
          <p:cNvSpPr/>
          <p:nvPr/>
        </p:nvSpPr>
        <p:spPr>
          <a:xfrm>
            <a:off x="642910" y="5500702"/>
            <a:ext cx="321471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Sono kosher: mucca, capra, pecora</a:t>
            </a:r>
            <a:endParaRPr lang="it-IT" dirty="0"/>
          </a:p>
        </p:txBody>
      </p:sp>
      <p:sp>
        <p:nvSpPr>
          <p:cNvPr id="16" name="Rettangolo arrotondato 15"/>
          <p:cNvSpPr/>
          <p:nvPr/>
        </p:nvSpPr>
        <p:spPr>
          <a:xfrm>
            <a:off x="5000628" y="5500702"/>
            <a:ext cx="316835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smtClean="0"/>
              <a:t>Non sono kosher: maiale, cammello, cavallo, coniglio</a:t>
            </a:r>
            <a:endParaRPr lang="it-IT" dirty="0"/>
          </a:p>
        </p:txBody>
      </p:sp>
    </p:spTree>
    <p:extLst>
      <p:ext uri="{BB962C8B-B14F-4D97-AF65-F5344CB8AC3E}">
        <p14:creationId xmlns:p14="http://schemas.microsoft.com/office/powerpoint/2010/main" val="3485430778"/>
      </p:ext>
    </p:extLst>
  </p:cSld>
  <p:clrMapOvr>
    <a:masterClrMapping/>
  </p:clrMapOvr>
  <p:transition advTm="8000">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228</TotalTime>
  <Words>2477</Words>
  <Application>Microsoft Office PowerPoint</Application>
  <PresentationFormat>Presentazione su schermo (4:3)</PresentationFormat>
  <Paragraphs>150</Paragraphs>
  <Slides>38</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38</vt:i4>
      </vt:variant>
    </vt:vector>
  </HeadingPairs>
  <TitlesOfParts>
    <vt:vector size="49" baseType="lpstr">
      <vt:lpstr>Aharoni</vt:lpstr>
      <vt:lpstr>Arial</vt:lpstr>
      <vt:lpstr>Calibri</vt:lpstr>
      <vt:lpstr>Comic Sans MS</vt:lpstr>
      <vt:lpstr>Franklin Gothic Book</vt:lpstr>
      <vt:lpstr>Franklin Gothic Medium</vt:lpstr>
      <vt:lpstr>Georgia</vt:lpstr>
      <vt:lpstr>Times New Roman</vt:lpstr>
      <vt:lpstr>Wingdings</vt:lpstr>
      <vt:lpstr>Wingdings 2</vt:lpstr>
      <vt:lpstr>Terra</vt:lpstr>
      <vt:lpstr>IL VOLTO E LO SGUARDO DELL’ALTRO: “MIO FRATELLO RINCORRE I DINOSAURI”</vt:lpstr>
      <vt:lpstr>Mio fratello rincorre i dinosauri</vt:lpstr>
      <vt:lpstr>Presentazione standard di PowerPoint</vt:lpstr>
      <vt:lpstr>LE RAZZE UMANE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Certificazione Kosher</vt:lpstr>
      <vt:lpstr>LE REGOLE ALIMENTARI NELL’ISLAM</vt:lpstr>
      <vt:lpstr>CARNI HALAL</vt:lpstr>
      <vt:lpstr>L’ISLAM A TAVOLA</vt:lpstr>
      <vt:lpstr>IL RAMADAM</vt:lpstr>
      <vt:lpstr>Palmira prima e dopo l’isis</vt:lpstr>
      <vt:lpstr>Presentazione standard di PowerPoint</vt:lpstr>
      <vt:lpstr>Presentazione standard di PowerPoint</vt:lpstr>
      <vt:lpstr>Presentazione standard di PowerPoint</vt:lpstr>
      <vt:lpstr>Presentazione standard di PowerPoint</vt:lpstr>
      <vt:lpstr>LA PIRAMIDE TRANSCULTURALE</vt:lpstr>
      <vt:lpstr>Alimenti multiculturali: Regioni Africane </vt:lpstr>
      <vt:lpstr>Presentazione standard di PowerPoint</vt:lpstr>
      <vt:lpstr>Regioni Asiatiche</vt:lpstr>
      <vt:lpstr>Presentazione standard di PowerPoint</vt:lpstr>
      <vt:lpstr>Regioni Sud America</vt:lpstr>
      <vt:lpstr>Presentazione standard di PowerPoint</vt:lpstr>
      <vt:lpstr>Regione Mediterranee</vt:lpstr>
      <vt:lpstr>          </vt:lpstr>
      <vt:lpstr>LA STRUCTURE D’ UN REPAS FRANCAIS</vt:lpstr>
      <vt:lpstr>Un repas francais typique comprend:</vt:lpstr>
      <vt:lpstr>PLAT PRINCIPAL</vt:lpstr>
      <vt:lpstr>Le plateau de fromage</vt:lpstr>
      <vt:lpstr>Roasted vegetables </vt:lpstr>
      <vt:lpstr>preparation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RAZZE UMANE .</dc:title>
  <dc:creator>Francesca Olga Asta</dc:creator>
  <cp:lastModifiedBy>rosario</cp:lastModifiedBy>
  <cp:revision>61</cp:revision>
  <dcterms:created xsi:type="dcterms:W3CDTF">2016-11-20T16:22:22Z</dcterms:created>
  <dcterms:modified xsi:type="dcterms:W3CDTF">2017-08-04T16:23:56Z</dcterms:modified>
</cp:coreProperties>
</file>