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77" r:id="rId3"/>
    <p:sldId id="271" r:id="rId4"/>
    <p:sldId id="278" r:id="rId5"/>
    <p:sldId id="378" r:id="rId6"/>
    <p:sldId id="273" r:id="rId7"/>
    <p:sldId id="356" r:id="rId8"/>
    <p:sldId id="381" r:id="rId9"/>
    <p:sldId id="379" r:id="rId10"/>
    <p:sldId id="380" r:id="rId11"/>
    <p:sldId id="357" r:id="rId12"/>
    <p:sldId id="376" r:id="rId13"/>
    <p:sldId id="358" r:id="rId14"/>
    <p:sldId id="359" r:id="rId15"/>
    <p:sldId id="360" r:id="rId16"/>
    <p:sldId id="369" r:id="rId17"/>
    <p:sldId id="361" r:id="rId18"/>
    <p:sldId id="362" r:id="rId19"/>
    <p:sldId id="370" r:id="rId20"/>
    <p:sldId id="363" r:id="rId21"/>
    <p:sldId id="364" r:id="rId22"/>
    <p:sldId id="371" r:id="rId23"/>
    <p:sldId id="365" r:id="rId24"/>
    <p:sldId id="366" r:id="rId25"/>
    <p:sldId id="367" r:id="rId26"/>
    <p:sldId id="368" r:id="rId27"/>
    <p:sldId id="372" r:id="rId28"/>
    <p:sldId id="373" r:id="rId29"/>
    <p:sldId id="382" r:id="rId30"/>
    <p:sldId id="383" r:id="rId31"/>
    <p:sldId id="384" r:id="rId32"/>
    <p:sldId id="385" r:id="rId33"/>
    <p:sldId id="386" r:id="rId34"/>
    <p:sldId id="374" r:id="rId35"/>
    <p:sldId id="350" r:id="rId36"/>
    <p:sldId id="351" r:id="rId37"/>
    <p:sldId id="375" r:id="rId38"/>
    <p:sldId id="387" r:id="rId3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11" autoAdjust="0"/>
    <p:restoredTop sz="94660"/>
  </p:normalViewPr>
  <p:slideViewPr>
    <p:cSldViewPr>
      <p:cViewPr varScale="1">
        <p:scale>
          <a:sx n="110" d="100"/>
          <a:sy n="110" d="100"/>
        </p:scale>
        <p:origin x="181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1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C86E45-04BF-449A-BE53-6F0AC4F37368}" type="datetimeFigureOut">
              <a:rPr lang="it-IT" smtClean="0"/>
              <a:pPr/>
              <a:t>04/08/2017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E483B1-E105-406F-9ECA-46AEA7C7A04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04/08/2017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04/08/2017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04/08/2017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04/08/2017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04/08/2017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04/08/2017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04/08/2017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04/08/2017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04/08/2017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04/08/2017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04/08/2017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04/08/2017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000364" y="2143116"/>
            <a:ext cx="2643206"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U.D.A</a:t>
            </a:r>
            <a:r>
              <a:rPr lang="it-IT"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it-IT"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4G</a:t>
            </a:r>
            <a:endParaRPr lang="it-IT"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8" name="Connettore 2 7"/>
          <p:cNvCxnSpPr/>
          <p:nvPr/>
        </p:nvCxnSpPr>
        <p:spPr>
          <a:xfrm rot="10800000">
            <a:off x="2357422" y="1785926"/>
            <a:ext cx="1143008"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ttangolo arrotondato 8"/>
          <p:cNvSpPr/>
          <p:nvPr/>
        </p:nvSpPr>
        <p:spPr>
          <a:xfrm>
            <a:off x="142844" y="357166"/>
            <a:ext cx="2285984"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bg1"/>
                </a:solidFill>
              </a:rPr>
              <a:t>Italiano: Come redarre un menù</a:t>
            </a:r>
            <a:endParaRPr lang="it-IT" dirty="0">
              <a:solidFill>
                <a:schemeClr val="bg1"/>
              </a:solidFill>
            </a:endParaRPr>
          </a:p>
        </p:txBody>
      </p:sp>
      <p:cxnSp>
        <p:nvCxnSpPr>
          <p:cNvPr id="11" name="Connettore 2 10"/>
          <p:cNvCxnSpPr/>
          <p:nvPr/>
        </p:nvCxnSpPr>
        <p:spPr>
          <a:xfrm rot="5400000" flipH="1" flipV="1">
            <a:off x="3857620" y="1928802"/>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ttangolo arrotondato 11"/>
          <p:cNvSpPr/>
          <p:nvPr/>
        </p:nvSpPr>
        <p:spPr>
          <a:xfrm>
            <a:off x="2857488" y="500042"/>
            <a:ext cx="2643206"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Storia: Itinerario della Sicilia </a:t>
            </a:r>
            <a:endParaRPr lang="it-IT" dirty="0"/>
          </a:p>
        </p:txBody>
      </p:sp>
      <p:cxnSp>
        <p:nvCxnSpPr>
          <p:cNvPr id="14" name="Connettore 2 13"/>
          <p:cNvCxnSpPr/>
          <p:nvPr/>
        </p:nvCxnSpPr>
        <p:spPr>
          <a:xfrm rot="5400000" flipH="1" flipV="1">
            <a:off x="5072066" y="1500174"/>
            <a:ext cx="928694"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ttangolo arrotondato 14"/>
          <p:cNvSpPr/>
          <p:nvPr/>
        </p:nvSpPr>
        <p:spPr>
          <a:xfrm>
            <a:off x="6000760" y="571480"/>
            <a:ext cx="2500330"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Inglese: Definition of banqueting</a:t>
            </a:r>
            <a:endParaRPr lang="it-IT" dirty="0"/>
          </a:p>
        </p:txBody>
      </p:sp>
      <p:cxnSp>
        <p:nvCxnSpPr>
          <p:cNvPr id="19" name="Connettore 2 18"/>
          <p:cNvCxnSpPr/>
          <p:nvPr/>
        </p:nvCxnSpPr>
        <p:spPr>
          <a:xfrm rot="10800000">
            <a:off x="2500298" y="3143248"/>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ettangolo arrotondato 19"/>
          <p:cNvSpPr/>
          <p:nvPr/>
        </p:nvSpPr>
        <p:spPr>
          <a:xfrm>
            <a:off x="0" y="2714620"/>
            <a:ext cx="2428860"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Sala: Organizzazione di un evento speciale</a:t>
            </a:r>
            <a:endParaRPr lang="it-IT" dirty="0"/>
          </a:p>
        </p:txBody>
      </p:sp>
      <p:cxnSp>
        <p:nvCxnSpPr>
          <p:cNvPr id="22" name="Connettore 2 21"/>
          <p:cNvCxnSpPr/>
          <p:nvPr/>
        </p:nvCxnSpPr>
        <p:spPr>
          <a:xfrm>
            <a:off x="5357818" y="3214686"/>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ttangolo arrotondato 22"/>
          <p:cNvSpPr/>
          <p:nvPr/>
        </p:nvSpPr>
        <p:spPr>
          <a:xfrm>
            <a:off x="6357950" y="2714620"/>
            <a:ext cx="235745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Economia: Contratti di lavoro</a:t>
            </a:r>
            <a:endParaRPr lang="it-IT" dirty="0"/>
          </a:p>
        </p:txBody>
      </p:sp>
      <p:cxnSp>
        <p:nvCxnSpPr>
          <p:cNvPr id="26" name="Connettore 2 25"/>
          <p:cNvCxnSpPr/>
          <p:nvPr/>
        </p:nvCxnSpPr>
        <p:spPr>
          <a:xfrm rot="5400000">
            <a:off x="2857488" y="3857628"/>
            <a:ext cx="642942"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ettangolo arrotondato 26"/>
          <p:cNvSpPr/>
          <p:nvPr/>
        </p:nvSpPr>
        <p:spPr>
          <a:xfrm>
            <a:off x="142844" y="4214818"/>
            <a:ext cx="2500330"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Cucina: Approfondimento del menù</a:t>
            </a:r>
          </a:p>
        </p:txBody>
      </p:sp>
      <p:cxnSp>
        <p:nvCxnSpPr>
          <p:cNvPr id="29" name="Connettore 2 28"/>
          <p:cNvCxnSpPr/>
          <p:nvPr/>
        </p:nvCxnSpPr>
        <p:spPr>
          <a:xfrm rot="5400000">
            <a:off x="3428992" y="4357694"/>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Rettangolo arrotondato 29"/>
          <p:cNvSpPr/>
          <p:nvPr/>
        </p:nvSpPr>
        <p:spPr>
          <a:xfrm>
            <a:off x="2714612" y="5286388"/>
            <a:ext cx="2214578"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Alimentazione: HACCP</a:t>
            </a:r>
            <a:endParaRPr lang="it-IT" dirty="0"/>
          </a:p>
        </p:txBody>
      </p:sp>
      <p:cxnSp>
        <p:nvCxnSpPr>
          <p:cNvPr id="32" name="Connettore 2 31"/>
          <p:cNvCxnSpPr/>
          <p:nvPr/>
        </p:nvCxnSpPr>
        <p:spPr>
          <a:xfrm rot="16200000" flipH="1">
            <a:off x="4429124" y="3929066"/>
            <a:ext cx="857256"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ttangolo arrotondato 32"/>
          <p:cNvSpPr/>
          <p:nvPr/>
        </p:nvSpPr>
        <p:spPr>
          <a:xfrm>
            <a:off x="5357818" y="5357826"/>
            <a:ext cx="2000264"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Matematica: Calcolo Food cost</a:t>
            </a:r>
          </a:p>
        </p:txBody>
      </p:sp>
      <p:cxnSp>
        <p:nvCxnSpPr>
          <p:cNvPr id="35" name="Connettore 2 34"/>
          <p:cNvCxnSpPr/>
          <p:nvPr/>
        </p:nvCxnSpPr>
        <p:spPr>
          <a:xfrm>
            <a:off x="5143504" y="3786190"/>
            <a:ext cx="1143008"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Rettangolo arrotondato 35"/>
          <p:cNvSpPr/>
          <p:nvPr/>
        </p:nvSpPr>
        <p:spPr>
          <a:xfrm>
            <a:off x="6500826" y="4071942"/>
            <a:ext cx="2286016"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bg1"/>
                </a:solidFill>
              </a:rPr>
              <a:t>Francese: Organisation d’un événement sportif</a:t>
            </a:r>
            <a:endParaRPr lang="it-IT" dirty="0">
              <a:solidFill>
                <a:schemeClr val="bg1"/>
              </a:solidFill>
            </a:endParaRPr>
          </a:p>
        </p:txBody>
      </p:sp>
      <p:sp>
        <p:nvSpPr>
          <p:cNvPr id="97281" name="Rectangle 1"/>
          <p:cNvSpPr>
            <a:spLocks noChangeArrowheads="1"/>
          </p:cNvSpPr>
          <p:nvPr/>
        </p:nvSpPr>
        <p:spPr bwMode="auto">
          <a:xfrm>
            <a:off x="0" y="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7282" name="Rectangle 2"/>
          <p:cNvSpPr>
            <a:spLocks noChangeArrowheads="1"/>
          </p:cNvSpPr>
          <p:nvPr/>
        </p:nvSpPr>
        <p:spPr bwMode="auto">
          <a:xfrm>
            <a:off x="0" y="0"/>
            <a:ext cx="65" cy="276999"/>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4649"/>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latin typeface="Blackadder ITC" pitchFamily="82" charset="0"/>
              </a:rPr>
              <a:t>Brigata del personale di cucina</a:t>
            </a:r>
            <a:endParaRPr lang="it-IT" dirty="0">
              <a:solidFill>
                <a:srgbClr val="FF0000"/>
              </a:solidFill>
              <a:latin typeface="Blackadder ITC" pitchFamily="82" charset="0"/>
            </a:endParaRPr>
          </a:p>
        </p:txBody>
      </p:sp>
      <p:sp>
        <p:nvSpPr>
          <p:cNvPr id="3" name="Segnaposto contenuto 2"/>
          <p:cNvSpPr>
            <a:spLocks noGrp="1"/>
          </p:cNvSpPr>
          <p:nvPr>
            <p:ph idx="1"/>
          </p:nvPr>
        </p:nvSpPr>
        <p:spPr/>
        <p:txBody>
          <a:bodyPr/>
          <a:lstStyle/>
          <a:p>
            <a:pPr>
              <a:buNone/>
            </a:pPr>
            <a:r>
              <a:rPr lang="it-IT" dirty="0" smtClean="0">
                <a:latin typeface="Blackadder ITC" pitchFamily="82" charset="0"/>
              </a:rPr>
              <a:t>1Chef garde-manger                 €120,00 per tre giorni</a:t>
            </a:r>
          </a:p>
          <a:p>
            <a:pPr>
              <a:buNone/>
            </a:pPr>
            <a:r>
              <a:rPr lang="it-IT" dirty="0" smtClean="0">
                <a:latin typeface="Blackadder ITC" pitchFamily="82" charset="0"/>
              </a:rPr>
              <a:t>1Chef entremetier                      €120,00 per tre giorni</a:t>
            </a:r>
          </a:p>
          <a:p>
            <a:pPr>
              <a:buNone/>
            </a:pPr>
            <a:r>
              <a:rPr lang="it-IT" dirty="0" smtClean="0">
                <a:latin typeface="Blackadder ITC" pitchFamily="82" charset="0"/>
              </a:rPr>
              <a:t>1Chef pastissier                          €336,00 per tre giorni</a:t>
            </a:r>
          </a:p>
          <a:p>
            <a:pPr>
              <a:buNone/>
            </a:pPr>
            <a:r>
              <a:rPr lang="it-IT" dirty="0" smtClean="0">
                <a:latin typeface="Blackadder ITC" pitchFamily="82" charset="0"/>
              </a:rPr>
              <a:t>5Commis                                         €96,00 per tre giorni</a:t>
            </a:r>
          </a:p>
          <a:p>
            <a:pPr>
              <a:buNone/>
            </a:pPr>
            <a:r>
              <a:rPr lang="it-IT" dirty="0" smtClean="0">
                <a:latin typeface="Blackadder ITC" pitchFamily="82" charset="0"/>
              </a:rPr>
              <a:t>2Lavapiatti                                      €96,00 per tre giorni                                    </a:t>
            </a:r>
          </a:p>
          <a:p>
            <a:pPr>
              <a:buNone/>
            </a:pPr>
            <a:endParaRPr lang="it-IT" dirty="0">
              <a:latin typeface="Blackadder ITC" pitchFamily="8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png"/>
          <p:cNvPicPr>
            <a:picLocks noChangeAspect="1"/>
          </p:cNvPicPr>
          <p:nvPr/>
        </p:nvPicPr>
        <p:blipFill>
          <a:blip r:embed="rId2"/>
          <a:stretch>
            <a:fillRect/>
          </a:stretch>
        </p:blipFill>
        <p:spPr>
          <a:xfrm>
            <a:off x="0" y="960776"/>
            <a:ext cx="9144000" cy="5897223"/>
          </a:xfrm>
          <a:prstGeom prst="rect">
            <a:avLst/>
          </a:prstGeom>
        </p:spPr>
      </p:pic>
      <p:sp>
        <p:nvSpPr>
          <p:cNvPr id="5" name="CasellaDiTesto 4"/>
          <p:cNvSpPr txBox="1"/>
          <p:nvPr/>
        </p:nvSpPr>
        <p:spPr>
          <a:xfrm>
            <a:off x="2643174" y="285728"/>
            <a:ext cx="3786214" cy="523220"/>
          </a:xfrm>
          <a:prstGeom prst="rect">
            <a:avLst/>
          </a:prstGeom>
          <a:noFill/>
        </p:spPr>
        <p:txBody>
          <a:bodyPr wrap="square" rtlCol="0">
            <a:spAutoFit/>
          </a:bodyPr>
          <a:lstStyle/>
          <a:p>
            <a:r>
              <a:rPr lang="it-IT" sz="2800" dirty="0" smtClean="0">
                <a:solidFill>
                  <a:srgbClr val="FF0000"/>
                </a:solidFill>
                <a:latin typeface="Blackadder ITC" pitchFamily="82" charset="0"/>
              </a:rPr>
              <a:t>Disposizione dei tavoli</a:t>
            </a:r>
            <a:endParaRPr lang="it-IT" sz="2800" dirty="0">
              <a:solidFill>
                <a:srgbClr val="FF0000"/>
              </a:solidFill>
              <a:latin typeface="Blackadder ITC" pitchFamily="8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0"/>
            <a:ext cx="8229600" cy="1143000"/>
          </a:xfrm>
        </p:spPr>
        <p:txBody>
          <a:bodyPr/>
          <a:lstStyle/>
          <a:p>
            <a:r>
              <a:rPr lang="it-IT" dirty="0" smtClean="0">
                <a:solidFill>
                  <a:srgbClr val="FF0000"/>
                </a:solidFill>
                <a:latin typeface="Blackadder ITC" pitchFamily="82" charset="0"/>
              </a:rPr>
              <a:t>Come redarre un perfetto menù</a:t>
            </a:r>
            <a:endParaRPr lang="it-IT" dirty="0">
              <a:solidFill>
                <a:srgbClr val="FF0000"/>
              </a:solidFill>
              <a:latin typeface="Blackadder ITC" pitchFamily="82" charset="0"/>
            </a:endParaRPr>
          </a:p>
        </p:txBody>
      </p:sp>
      <p:sp>
        <p:nvSpPr>
          <p:cNvPr id="3" name="Segnaposto contenuto 2"/>
          <p:cNvSpPr>
            <a:spLocks noGrp="1"/>
          </p:cNvSpPr>
          <p:nvPr>
            <p:ph idx="1"/>
          </p:nvPr>
        </p:nvSpPr>
        <p:spPr>
          <a:xfrm>
            <a:off x="0" y="1214422"/>
            <a:ext cx="9144000" cy="5643578"/>
          </a:xfrm>
        </p:spPr>
        <p:txBody>
          <a:bodyPr>
            <a:normAutofit/>
          </a:bodyPr>
          <a:lstStyle/>
          <a:p>
            <a:pPr>
              <a:buNone/>
            </a:pPr>
            <a:r>
              <a:rPr lang="it-IT" dirty="0" smtClean="0">
                <a:latin typeface="Blackadder ITC" pitchFamily="82" charset="0"/>
              </a:rPr>
              <a:t>Un menu che non è solo un catalogo divulgativo, ma un vero e proprio strumento di marketing, dovrà risultare innanzitutto </a:t>
            </a:r>
            <a:r>
              <a:rPr lang="it-IT" b="1" dirty="0" smtClean="0">
                <a:latin typeface="Blackadder ITC" pitchFamily="82" charset="0"/>
              </a:rPr>
              <a:t>convincente e rassicurante</a:t>
            </a:r>
            <a:r>
              <a:rPr lang="it-IT" dirty="0" smtClean="0">
                <a:latin typeface="Blackadder ITC" pitchFamily="82" charset="0"/>
              </a:rPr>
              <a:t>, non solo per il numero di piatti in lista e per la congruità dei prezzi, ma anche per l’esplicazione chiara degli ingredienti e l’adeguatezza del linguaggio. Infatti ,i piatti non comprensibili in menu risultano statisticamente i meno ordinati, con ripercussioni negative sul bilancio. Oggi gli ospiti esigono </a:t>
            </a:r>
            <a:r>
              <a:rPr lang="it-IT" b="1" dirty="0" smtClean="0">
                <a:latin typeface="Blackadder ITC" pitchFamily="82" charset="0"/>
              </a:rPr>
              <a:t>l’esplicitazione degli ingredienti</a:t>
            </a:r>
            <a:r>
              <a:rPr lang="it-IT" dirty="0" smtClean="0">
                <a:latin typeface="Blackadder ITC" pitchFamily="82" charset="0"/>
              </a:rPr>
              <a:t>, il che è giusto e funzionale, a patto che non si esageri con descrizioni troppo dettagliate che appesantiscano il menu, ad esempio indicando la provenienza di ogni singolo ingrediente.                                              </a:t>
            </a:r>
          </a:p>
          <a:p>
            <a:pPr>
              <a:buNone/>
            </a:pPr>
            <a:endParaRPr lang="it-I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57356" y="-285776"/>
            <a:ext cx="4714908" cy="1285860"/>
          </a:xfrm>
        </p:spPr>
        <p:txBody>
          <a:bodyPr>
            <a:normAutofit/>
          </a:bodyPr>
          <a:lstStyle/>
          <a:p>
            <a:r>
              <a:rPr lang="it-IT" sz="4000" dirty="0" smtClean="0">
                <a:solidFill>
                  <a:srgbClr val="FF0000"/>
                </a:solidFill>
                <a:latin typeface="Blackadder ITC" pitchFamily="82" charset="0"/>
              </a:rPr>
              <a:t>Menù di pesce</a:t>
            </a:r>
            <a:endParaRPr lang="it-IT" sz="4000" dirty="0">
              <a:solidFill>
                <a:srgbClr val="FF0000"/>
              </a:solidFill>
              <a:latin typeface="Blackadder ITC" pitchFamily="82" charset="0"/>
            </a:endParaRPr>
          </a:p>
        </p:txBody>
      </p:sp>
      <p:sp>
        <p:nvSpPr>
          <p:cNvPr id="3" name="Segnaposto contenuto 2"/>
          <p:cNvSpPr>
            <a:spLocks noGrp="1"/>
          </p:cNvSpPr>
          <p:nvPr>
            <p:ph idx="1"/>
          </p:nvPr>
        </p:nvSpPr>
        <p:spPr>
          <a:xfrm>
            <a:off x="285720" y="571480"/>
            <a:ext cx="8229600" cy="6286520"/>
          </a:xfrm>
        </p:spPr>
        <p:txBody>
          <a:bodyPr>
            <a:normAutofit fontScale="92500" lnSpcReduction="20000"/>
          </a:bodyPr>
          <a:lstStyle/>
          <a:p>
            <a:pPr algn="ctr">
              <a:buNone/>
            </a:pPr>
            <a:r>
              <a:rPr lang="it-IT" sz="2600" dirty="0" smtClean="0">
                <a:latin typeface="Blackadder ITC" pitchFamily="82" charset="0"/>
              </a:rPr>
              <a:t>Aperitivo di benvenuto a buffet</a:t>
            </a:r>
          </a:p>
          <a:p>
            <a:pPr algn="ctr">
              <a:buNone/>
            </a:pPr>
            <a:r>
              <a:rPr lang="it-IT" sz="2600" dirty="0" smtClean="0">
                <a:solidFill>
                  <a:srgbClr val="FF0000"/>
                </a:solidFill>
                <a:latin typeface="Blackadder ITC" pitchFamily="82" charset="0"/>
              </a:rPr>
              <a:t>Antipasto</a:t>
            </a:r>
          </a:p>
          <a:p>
            <a:pPr algn="ctr">
              <a:buNone/>
            </a:pPr>
            <a:r>
              <a:rPr lang="it-IT" sz="2600" dirty="0" smtClean="0">
                <a:latin typeface="Blackadder ITC" pitchFamily="82" charset="0"/>
              </a:rPr>
              <a:t>Trilogia di mare (cocktail di gamberi,insalata di polpo e frittelle di neonata)</a:t>
            </a:r>
          </a:p>
          <a:p>
            <a:pPr algn="ctr">
              <a:buNone/>
            </a:pPr>
            <a:r>
              <a:rPr lang="it-IT" sz="2600" dirty="0" smtClean="0">
                <a:solidFill>
                  <a:srgbClr val="FF0000"/>
                </a:solidFill>
                <a:latin typeface="Blackadder ITC" pitchFamily="82" charset="0"/>
              </a:rPr>
              <a:t>Primi piatti</a:t>
            </a:r>
          </a:p>
          <a:p>
            <a:pPr algn="ctr">
              <a:buNone/>
            </a:pPr>
            <a:r>
              <a:rPr lang="it-IT" sz="2600" dirty="0" smtClean="0">
                <a:latin typeface="Blackadder ITC" pitchFamily="82" charset="0"/>
              </a:rPr>
              <a:t>Risotto gamberi,melanzane e scamorza</a:t>
            </a:r>
          </a:p>
          <a:p>
            <a:pPr algn="ctr">
              <a:buNone/>
            </a:pPr>
            <a:r>
              <a:rPr lang="it-IT" sz="2600" dirty="0" smtClean="0">
                <a:latin typeface="Blackadder ITC" pitchFamily="82" charset="0"/>
              </a:rPr>
              <a:t>Busiate con salsa di ricci e ciliegino</a:t>
            </a:r>
          </a:p>
          <a:p>
            <a:pPr algn="ctr">
              <a:buNone/>
            </a:pPr>
            <a:r>
              <a:rPr lang="it-IT" sz="2600" dirty="0" smtClean="0">
                <a:solidFill>
                  <a:srgbClr val="FF0000"/>
                </a:solidFill>
                <a:latin typeface="Blackadder ITC" pitchFamily="82" charset="0"/>
              </a:rPr>
              <a:t>Secondi piatti</a:t>
            </a:r>
          </a:p>
          <a:p>
            <a:pPr algn="ctr">
              <a:buNone/>
            </a:pPr>
            <a:r>
              <a:rPr lang="it-IT" sz="2600" dirty="0" smtClean="0">
                <a:latin typeface="Blackadder ITC" pitchFamily="82" charset="0"/>
              </a:rPr>
              <a:t>Calamaro arrosto</a:t>
            </a:r>
          </a:p>
          <a:p>
            <a:pPr algn="ctr">
              <a:buNone/>
            </a:pPr>
            <a:r>
              <a:rPr lang="it-IT" sz="2600" dirty="0" smtClean="0">
                <a:latin typeface="Blackadder ITC" pitchFamily="82" charset="0"/>
              </a:rPr>
              <a:t>Pesce spada in “bella vista”</a:t>
            </a:r>
          </a:p>
          <a:p>
            <a:pPr algn="ctr">
              <a:buNone/>
            </a:pPr>
            <a:r>
              <a:rPr lang="it-IT" sz="2600" dirty="0" smtClean="0">
                <a:solidFill>
                  <a:srgbClr val="FF0000"/>
                </a:solidFill>
                <a:latin typeface="Blackadder ITC" pitchFamily="82" charset="0"/>
              </a:rPr>
              <a:t>Contorno</a:t>
            </a:r>
          </a:p>
          <a:p>
            <a:pPr algn="ctr">
              <a:buNone/>
            </a:pPr>
            <a:r>
              <a:rPr lang="it-IT" sz="2600" dirty="0" smtClean="0">
                <a:latin typeface="Blackadder ITC" pitchFamily="82" charset="0"/>
              </a:rPr>
              <a:t>Insalata mista</a:t>
            </a:r>
          </a:p>
          <a:p>
            <a:pPr algn="ctr">
              <a:buNone/>
            </a:pPr>
            <a:r>
              <a:rPr lang="it-IT" sz="2600" dirty="0" smtClean="0">
                <a:solidFill>
                  <a:srgbClr val="FF0000"/>
                </a:solidFill>
                <a:latin typeface="Blackadder ITC" pitchFamily="82" charset="0"/>
              </a:rPr>
              <a:t>Frutta e dessert</a:t>
            </a:r>
          </a:p>
          <a:p>
            <a:pPr algn="ctr">
              <a:buNone/>
            </a:pPr>
            <a:r>
              <a:rPr lang="it-IT" sz="2600" dirty="0" smtClean="0">
                <a:latin typeface="Blackadder ITC" pitchFamily="82" charset="0"/>
              </a:rPr>
              <a:t>Composta di frutta </a:t>
            </a:r>
          </a:p>
          <a:p>
            <a:pPr algn="ctr">
              <a:buNone/>
            </a:pPr>
            <a:r>
              <a:rPr lang="it-IT" sz="2600" dirty="0" smtClean="0">
                <a:latin typeface="Blackadder ITC" pitchFamily="82" charset="0"/>
              </a:rPr>
              <a:t>Torta con crema Chantilly </a:t>
            </a:r>
          </a:p>
          <a:p>
            <a:pPr algn="ctr">
              <a:buNone/>
            </a:pPr>
            <a:r>
              <a:rPr lang="it-IT" sz="2600" dirty="0" smtClean="0">
                <a:latin typeface="Blackadder ITC" pitchFamily="82" charset="0"/>
              </a:rPr>
              <a:t>Semifreddo </a:t>
            </a:r>
          </a:p>
          <a:p>
            <a:pPr algn="r">
              <a:buNone/>
            </a:pPr>
            <a:r>
              <a:rPr lang="it-IT" sz="2400" dirty="0" smtClean="0">
                <a:latin typeface="Blackadder ITC" pitchFamily="82" charset="0"/>
              </a:rPr>
              <a:t>Bevande: Vino, Acqua,</a:t>
            </a:r>
          </a:p>
          <a:p>
            <a:pPr algn="r">
              <a:buNone/>
            </a:pPr>
            <a:r>
              <a:rPr lang="it-IT" sz="2400" dirty="0" smtClean="0">
                <a:latin typeface="Blackadder ITC" pitchFamily="82" charset="0"/>
              </a:rPr>
              <a:t>Digestivi e caffè</a:t>
            </a:r>
          </a:p>
          <a:p>
            <a:pPr algn="ctr">
              <a:buNone/>
            </a:pPr>
            <a:endParaRPr lang="it-IT" dirty="0" smtClean="0">
              <a:solidFill>
                <a:srgbClr val="FF0000"/>
              </a:solidFill>
              <a:latin typeface="Blackadder ITC" pitchFamily="82" charset="0"/>
            </a:endParaRPr>
          </a:p>
          <a:p>
            <a:pPr algn="ctr">
              <a:buNone/>
            </a:pPr>
            <a:endParaRPr lang="it-IT" dirty="0" smtClean="0">
              <a:latin typeface="Blackadder ITC" pitchFamily="8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0"/>
            <a:ext cx="8229600" cy="1143000"/>
          </a:xfrm>
        </p:spPr>
        <p:txBody>
          <a:bodyPr/>
          <a:lstStyle/>
          <a:p>
            <a:r>
              <a:rPr lang="it-IT" dirty="0" smtClean="0">
                <a:solidFill>
                  <a:srgbClr val="FF0000"/>
                </a:solidFill>
                <a:latin typeface="Blackadder ITC" pitchFamily="82" charset="0"/>
              </a:rPr>
              <a:t>Aperitivo di benvenuto</a:t>
            </a:r>
            <a:endParaRPr lang="it-IT" dirty="0">
              <a:solidFill>
                <a:srgbClr val="FF0000"/>
              </a:solidFill>
              <a:latin typeface="Blackadder ITC" pitchFamily="82" charset="0"/>
            </a:endParaRPr>
          </a:p>
        </p:txBody>
      </p:sp>
      <p:sp>
        <p:nvSpPr>
          <p:cNvPr id="3" name="Segnaposto contenuto 2"/>
          <p:cNvSpPr>
            <a:spLocks noGrp="1"/>
          </p:cNvSpPr>
          <p:nvPr>
            <p:ph idx="1"/>
          </p:nvPr>
        </p:nvSpPr>
        <p:spPr/>
        <p:txBody>
          <a:bodyPr>
            <a:normAutofit lnSpcReduction="10000"/>
          </a:bodyPr>
          <a:lstStyle/>
          <a:p>
            <a:pPr algn="r">
              <a:buNone/>
            </a:pPr>
            <a:r>
              <a:rPr lang="it-IT" dirty="0" smtClean="0">
                <a:latin typeface="Blackadder ITC" pitchFamily="82" charset="0"/>
              </a:rPr>
              <a:t>Panelle</a:t>
            </a:r>
          </a:p>
          <a:p>
            <a:pPr algn="r">
              <a:buNone/>
            </a:pPr>
            <a:r>
              <a:rPr lang="it-IT" dirty="0" smtClean="0">
                <a:latin typeface="Blackadder ITC" pitchFamily="82" charset="0"/>
              </a:rPr>
              <a:t>Crocchette</a:t>
            </a:r>
          </a:p>
          <a:p>
            <a:pPr algn="r">
              <a:buNone/>
            </a:pPr>
            <a:r>
              <a:rPr lang="it-IT" dirty="0" smtClean="0">
                <a:latin typeface="Blackadder ITC" pitchFamily="82" charset="0"/>
              </a:rPr>
              <a:t>Patatine</a:t>
            </a:r>
          </a:p>
          <a:p>
            <a:pPr algn="r">
              <a:buNone/>
            </a:pPr>
            <a:r>
              <a:rPr lang="it-IT" dirty="0" smtClean="0">
                <a:latin typeface="Blackadder ITC" pitchFamily="82" charset="0"/>
              </a:rPr>
              <a:t>Ascolana</a:t>
            </a:r>
          </a:p>
          <a:p>
            <a:pPr algn="r">
              <a:buNone/>
            </a:pPr>
            <a:r>
              <a:rPr lang="it-IT" dirty="0" smtClean="0">
                <a:latin typeface="Blackadder ITC" pitchFamily="82" charset="0"/>
              </a:rPr>
              <a:t>Mandorle</a:t>
            </a:r>
          </a:p>
          <a:p>
            <a:pPr algn="r">
              <a:buNone/>
            </a:pPr>
            <a:r>
              <a:rPr lang="it-IT" dirty="0" smtClean="0">
                <a:latin typeface="Blackadder ITC" pitchFamily="82" charset="0"/>
              </a:rPr>
              <a:t>Arachidi</a:t>
            </a:r>
          </a:p>
          <a:p>
            <a:pPr algn="r">
              <a:buNone/>
            </a:pPr>
            <a:r>
              <a:rPr lang="it-IT" dirty="0" smtClean="0">
                <a:latin typeface="Blackadder ITC" pitchFamily="82" charset="0"/>
              </a:rPr>
              <a:t>Tagliere di formaggi e salumi</a:t>
            </a:r>
          </a:p>
          <a:p>
            <a:pPr algn="r">
              <a:buNone/>
            </a:pPr>
            <a:r>
              <a:rPr lang="it-IT" dirty="0" smtClean="0">
                <a:latin typeface="Blackadder ITC" pitchFamily="82" charset="0"/>
              </a:rPr>
              <a:t>Mozzarelline</a:t>
            </a:r>
          </a:p>
          <a:p>
            <a:pPr algn="ctr">
              <a:buNone/>
            </a:pPr>
            <a:endParaRPr lang="it-IT" dirty="0">
              <a:latin typeface="Blackadder ITC" pitchFamily="82" charset="0"/>
            </a:endParaRPr>
          </a:p>
        </p:txBody>
      </p:sp>
      <p:pic>
        <p:nvPicPr>
          <p:cNvPr id="5" name="Immagine 4" descr="1T8A829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43307" y="1071546"/>
            <a:ext cx="3500462" cy="3571900"/>
          </a:xfrm>
          <a:prstGeom prst="rect">
            <a:avLst/>
          </a:prstGeom>
          <a:ln>
            <a:noFill/>
          </a:ln>
          <a:effectLst>
            <a:softEdge rad="112500"/>
          </a:effectLst>
        </p:spPr>
      </p:pic>
      <p:sp>
        <p:nvSpPr>
          <p:cNvPr id="6" name="Rettangolo 5"/>
          <p:cNvSpPr/>
          <p:nvPr/>
        </p:nvSpPr>
        <p:spPr>
          <a:xfrm>
            <a:off x="0" y="928670"/>
            <a:ext cx="4572000" cy="2308324"/>
          </a:xfrm>
          <a:prstGeom prst="rect">
            <a:avLst/>
          </a:prstGeom>
        </p:spPr>
        <p:txBody>
          <a:bodyPr>
            <a:spAutoFit/>
          </a:bodyPr>
          <a:lstStyle/>
          <a:p>
            <a:r>
              <a:rPr lang="it-IT" sz="2400" dirty="0" smtClean="0">
                <a:solidFill>
                  <a:srgbClr val="FF0000"/>
                </a:solidFill>
                <a:latin typeface="Blackadder ITC" pitchFamily="82" charset="0"/>
              </a:rPr>
              <a:t>Tasca Almerita  Brut</a:t>
            </a:r>
          </a:p>
          <a:p>
            <a:r>
              <a:rPr lang="it-IT" sz="2400" dirty="0" smtClean="0">
                <a:latin typeface="Blackadder ITC" pitchFamily="82" charset="0"/>
              </a:rPr>
              <a:t>Un vino spumante millesimato </a:t>
            </a:r>
          </a:p>
          <a:p>
            <a:r>
              <a:rPr lang="it-IT" sz="2400" dirty="0" smtClean="0">
                <a:latin typeface="Blackadder ITC" pitchFamily="82" charset="0"/>
              </a:rPr>
              <a:t>Siciliano da uve Chardonnay. </a:t>
            </a:r>
          </a:p>
          <a:p>
            <a:r>
              <a:rPr lang="it-IT" sz="2400" dirty="0" smtClean="0">
                <a:latin typeface="Blackadder ITC" pitchFamily="82" charset="0"/>
              </a:rPr>
              <a:t>Il perlage è delicato, al palato</a:t>
            </a:r>
          </a:p>
          <a:p>
            <a:r>
              <a:rPr lang="it-IT" sz="2400" dirty="0" smtClean="0">
                <a:latin typeface="Blackadder ITC" pitchFamily="82" charset="0"/>
              </a:rPr>
              <a:t>È fine e cremoso.</a:t>
            </a:r>
          </a:p>
          <a:p>
            <a:r>
              <a:rPr lang="it-IT" sz="2400" dirty="0" smtClean="0">
                <a:latin typeface="Blackadder ITC" pitchFamily="82" charset="0"/>
              </a:rPr>
              <a:t>Vino fruttato e fragrante</a:t>
            </a:r>
            <a:r>
              <a:rPr lang="it-IT" sz="2400" dirty="0" smtClean="0">
                <a:latin typeface="+mj-lt"/>
              </a:rPr>
              <a:t>.  </a:t>
            </a:r>
          </a:p>
        </p:txBody>
      </p:sp>
      <p:pic>
        <p:nvPicPr>
          <p:cNvPr id="7" name="Picture 6" descr="http://www.sangishop.com/2309/almerita-brut-spumante-tasca-d-almerita-astucciat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56" y="3214686"/>
            <a:ext cx="1829425" cy="364331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0"/>
            <a:ext cx="8229600" cy="1143000"/>
          </a:xfrm>
        </p:spPr>
        <p:txBody>
          <a:bodyPr/>
          <a:lstStyle/>
          <a:p>
            <a:r>
              <a:rPr lang="it-IT" dirty="0" smtClean="0">
                <a:solidFill>
                  <a:srgbClr val="FF0000"/>
                </a:solidFill>
                <a:latin typeface="Blackadder ITC" pitchFamily="82" charset="0"/>
              </a:rPr>
              <a:t>Trilogia di mare</a:t>
            </a:r>
            <a:endParaRPr lang="it-IT" dirty="0">
              <a:solidFill>
                <a:srgbClr val="FF0000"/>
              </a:solidFill>
              <a:latin typeface="Blackadder ITC" pitchFamily="82" charset="0"/>
            </a:endParaRPr>
          </a:p>
        </p:txBody>
      </p:sp>
      <p:sp>
        <p:nvSpPr>
          <p:cNvPr id="3" name="Segnaposto contenuto 2"/>
          <p:cNvSpPr>
            <a:spLocks noGrp="1"/>
          </p:cNvSpPr>
          <p:nvPr>
            <p:ph idx="1"/>
          </p:nvPr>
        </p:nvSpPr>
        <p:spPr>
          <a:xfrm>
            <a:off x="0" y="928670"/>
            <a:ext cx="9144000" cy="5572140"/>
          </a:xfrm>
        </p:spPr>
        <p:txBody>
          <a:bodyPr>
            <a:normAutofit fontScale="62500" lnSpcReduction="20000"/>
          </a:bodyPr>
          <a:lstStyle/>
          <a:p>
            <a:pPr algn="r">
              <a:buNone/>
            </a:pPr>
            <a:r>
              <a:rPr lang="it-IT" sz="4000" dirty="0" smtClean="0">
                <a:latin typeface="Blackadder ITC" pitchFamily="82" charset="0"/>
              </a:rPr>
              <a:t> Cocktail di gamberi:</a:t>
            </a:r>
          </a:p>
          <a:p>
            <a:pPr algn="r">
              <a:buNone/>
            </a:pPr>
            <a:r>
              <a:rPr lang="it-IT" sz="4000" dirty="0" smtClean="0">
                <a:latin typeface="Blackadder ITC" pitchFamily="82" charset="0"/>
              </a:rPr>
              <a:t>Gamberi</a:t>
            </a:r>
          </a:p>
          <a:p>
            <a:pPr algn="r">
              <a:buNone/>
            </a:pPr>
            <a:r>
              <a:rPr lang="it-IT" sz="4000" dirty="0" smtClean="0">
                <a:latin typeface="Blackadder ITC" pitchFamily="82" charset="0"/>
              </a:rPr>
              <a:t>Insalata a scelta </a:t>
            </a:r>
          </a:p>
          <a:p>
            <a:pPr algn="r">
              <a:buNone/>
            </a:pPr>
            <a:r>
              <a:rPr lang="it-IT" sz="4000" dirty="0" smtClean="0">
                <a:latin typeface="Blackadder ITC" pitchFamily="82" charset="0"/>
              </a:rPr>
              <a:t>Salsa rosa</a:t>
            </a:r>
          </a:p>
          <a:p>
            <a:pPr algn="r">
              <a:buNone/>
            </a:pPr>
            <a:r>
              <a:rPr lang="it-IT" sz="4000" dirty="0" smtClean="0">
                <a:latin typeface="Blackadder ITC" pitchFamily="82" charset="0"/>
              </a:rPr>
              <a:t>Insalata di polpo:</a:t>
            </a:r>
          </a:p>
          <a:p>
            <a:pPr algn="r">
              <a:buNone/>
            </a:pPr>
            <a:r>
              <a:rPr lang="it-IT" sz="4000" dirty="0" smtClean="0">
                <a:latin typeface="Blackadder ITC" pitchFamily="82" charset="0"/>
              </a:rPr>
              <a:t>Polpo</a:t>
            </a:r>
          </a:p>
          <a:p>
            <a:pPr algn="r">
              <a:buNone/>
            </a:pPr>
            <a:r>
              <a:rPr lang="it-IT" sz="4000" dirty="0" smtClean="0">
                <a:latin typeface="Blackadder ITC" pitchFamily="82" charset="0"/>
              </a:rPr>
              <a:t>Sedano</a:t>
            </a:r>
          </a:p>
          <a:p>
            <a:pPr algn="r">
              <a:buNone/>
            </a:pPr>
            <a:r>
              <a:rPr lang="it-IT" sz="4000" dirty="0" smtClean="0">
                <a:latin typeface="Blackadder ITC" pitchFamily="82" charset="0"/>
              </a:rPr>
              <a:t>Carote</a:t>
            </a:r>
          </a:p>
          <a:p>
            <a:pPr algn="r">
              <a:buNone/>
            </a:pPr>
            <a:r>
              <a:rPr lang="it-IT" sz="4000" dirty="0" smtClean="0">
                <a:latin typeface="Blackadder ITC" pitchFamily="82" charset="0"/>
              </a:rPr>
              <a:t>Prezzemolo</a:t>
            </a:r>
          </a:p>
          <a:p>
            <a:pPr algn="r">
              <a:buNone/>
            </a:pPr>
            <a:r>
              <a:rPr lang="it-IT" sz="4000" dirty="0" smtClean="0">
                <a:latin typeface="Blackadder ITC" pitchFamily="82" charset="0"/>
              </a:rPr>
              <a:t>Frittelle di neonata: </a:t>
            </a:r>
          </a:p>
          <a:p>
            <a:pPr algn="r">
              <a:buNone/>
            </a:pPr>
            <a:r>
              <a:rPr lang="it-IT" sz="4000" dirty="0" smtClean="0">
                <a:latin typeface="Blackadder ITC" pitchFamily="82" charset="0"/>
              </a:rPr>
              <a:t>Neonata di sarde</a:t>
            </a:r>
          </a:p>
          <a:p>
            <a:pPr algn="r">
              <a:buNone/>
            </a:pPr>
            <a:r>
              <a:rPr lang="it-IT" sz="4000" dirty="0" smtClean="0">
                <a:latin typeface="Blackadder ITC" pitchFamily="82" charset="0"/>
              </a:rPr>
              <a:t>Uova</a:t>
            </a:r>
          </a:p>
          <a:p>
            <a:pPr algn="r">
              <a:buNone/>
            </a:pPr>
            <a:r>
              <a:rPr lang="it-IT" sz="4000" dirty="0" smtClean="0">
                <a:latin typeface="Blackadder ITC" pitchFamily="82" charset="0"/>
              </a:rPr>
              <a:t>Farina 00</a:t>
            </a:r>
          </a:p>
          <a:p>
            <a:pPr algn="r">
              <a:buNone/>
            </a:pPr>
            <a:r>
              <a:rPr lang="it-IT" sz="4000" dirty="0" smtClean="0">
                <a:latin typeface="Blackadder ITC" pitchFamily="82" charset="0"/>
              </a:rPr>
              <a:t>Prezzemolo</a:t>
            </a:r>
          </a:p>
          <a:p>
            <a:pPr algn="r">
              <a:buNone/>
            </a:pPr>
            <a:endParaRPr lang="it-IT" sz="2000" dirty="0" smtClean="0">
              <a:latin typeface="Blackadder ITC" pitchFamily="82" charset="0"/>
            </a:endParaRPr>
          </a:p>
          <a:p>
            <a:pPr algn="r">
              <a:buNone/>
            </a:pPr>
            <a:endParaRPr lang="it-IT" sz="2000" dirty="0" smtClean="0">
              <a:latin typeface="Blackadder ITC" pitchFamily="82" charset="0"/>
            </a:endParaRPr>
          </a:p>
          <a:p>
            <a:pPr algn="r">
              <a:buNone/>
            </a:pPr>
            <a:endParaRPr lang="it-IT" sz="2000" dirty="0" smtClean="0">
              <a:latin typeface="Blackadder ITC" pitchFamily="82" charset="0"/>
            </a:endParaRPr>
          </a:p>
          <a:p>
            <a:pPr algn="r">
              <a:buNone/>
            </a:pPr>
            <a:endParaRPr lang="it-IT" sz="2000" dirty="0" smtClean="0">
              <a:latin typeface="Blackadder ITC" pitchFamily="82" charset="0"/>
            </a:endParaRPr>
          </a:p>
          <a:p>
            <a:pPr algn="r">
              <a:buNone/>
            </a:pPr>
            <a:endParaRPr lang="it-IT" sz="2000" dirty="0" smtClean="0">
              <a:latin typeface="Blackadder ITC" pitchFamily="82" charset="0"/>
            </a:endParaRPr>
          </a:p>
          <a:p>
            <a:pPr algn="r">
              <a:buNone/>
            </a:pPr>
            <a:endParaRPr lang="it-IT" sz="2000" dirty="0">
              <a:latin typeface="Blackadder ITC" pitchFamily="82" charset="0"/>
            </a:endParaRPr>
          </a:p>
        </p:txBody>
      </p:sp>
      <p:pic>
        <p:nvPicPr>
          <p:cNvPr id="5" name="Immagine 4" descr="cocktail-di-gamberetti.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0034" y="1571612"/>
            <a:ext cx="3900515" cy="1857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Immagine 5" descr="Insalata-di-polpo-con-sedano-e-taggiasche-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29124" y="2143116"/>
            <a:ext cx="2172669" cy="286971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Immagine 6" descr="263-frittelle-di-neonata.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2910" y="3429000"/>
            <a:ext cx="3619676" cy="1915587"/>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0"/>
            <a:ext cx="8229600" cy="1143000"/>
          </a:xfrm>
        </p:spPr>
        <p:txBody>
          <a:bodyPr/>
          <a:lstStyle/>
          <a:p>
            <a:r>
              <a:rPr lang="it-IT" dirty="0" smtClean="0">
                <a:solidFill>
                  <a:srgbClr val="FF0000"/>
                </a:solidFill>
                <a:latin typeface="Blackadder ITC" pitchFamily="82" charset="0"/>
              </a:rPr>
              <a:t>Vino per antipasto</a:t>
            </a:r>
            <a:endParaRPr lang="it-IT" dirty="0">
              <a:solidFill>
                <a:srgbClr val="FF0000"/>
              </a:solidFill>
              <a:latin typeface="Blackadder ITC" pitchFamily="82" charset="0"/>
            </a:endParaRPr>
          </a:p>
        </p:txBody>
      </p:sp>
      <p:sp>
        <p:nvSpPr>
          <p:cNvPr id="3" name="Segnaposto contenuto 2"/>
          <p:cNvSpPr>
            <a:spLocks noGrp="1"/>
          </p:cNvSpPr>
          <p:nvPr>
            <p:ph idx="1"/>
          </p:nvPr>
        </p:nvSpPr>
        <p:spPr>
          <a:xfrm>
            <a:off x="0" y="928670"/>
            <a:ext cx="9144000" cy="5929330"/>
          </a:xfrm>
        </p:spPr>
        <p:txBody>
          <a:bodyPr>
            <a:normAutofit/>
          </a:bodyPr>
          <a:lstStyle/>
          <a:p>
            <a:pPr fontAlgn="t">
              <a:buNone/>
            </a:pPr>
            <a:r>
              <a:rPr lang="it-IT" sz="2000" dirty="0" smtClean="0">
                <a:latin typeface="Blackadder ITC" pitchFamily="82" charset="0"/>
              </a:rPr>
              <a:t>Vino dal colore giallo paglierino con riflessi</a:t>
            </a:r>
          </a:p>
          <a:p>
            <a:pPr fontAlgn="t">
              <a:buNone/>
            </a:pPr>
            <a:r>
              <a:rPr lang="it-IT" sz="2000" dirty="0" smtClean="0">
                <a:latin typeface="Blackadder ITC" pitchFamily="82" charset="0"/>
              </a:rPr>
              <a:t> verdognoli. Al naso è intenso, aromatico</a:t>
            </a:r>
          </a:p>
          <a:p>
            <a:pPr fontAlgn="t">
              <a:buNone/>
            </a:pPr>
            <a:r>
              <a:rPr lang="it-IT" sz="2000" dirty="0" smtClean="0">
                <a:latin typeface="Blackadder ITC" pitchFamily="82" charset="0"/>
              </a:rPr>
              <a:t> con note di agrumi e fiori. Al palato si mostra   aromatico, avvolgente, fresco, molto morbido e persistente.</a:t>
            </a:r>
          </a:p>
          <a:p>
            <a:pPr>
              <a:buNone/>
            </a:pPr>
            <a:r>
              <a:rPr lang="it-IT" sz="2000" dirty="0" smtClean="0">
                <a:latin typeface="Blackadder ITC" pitchFamily="82" charset="0"/>
              </a:rPr>
              <a:t>Provenienza: Sicilia Occidentale Agro di Mazara del Vallo</a:t>
            </a:r>
          </a:p>
          <a:p>
            <a:pPr>
              <a:buNone/>
            </a:pPr>
            <a:r>
              <a:rPr lang="it-IT" sz="2000" dirty="0" smtClean="0">
                <a:latin typeface="Blackadder ITC" pitchFamily="82" charset="0"/>
              </a:rPr>
              <a:t>Vendemmia: manuale, seconda decade di Settembre</a:t>
            </a:r>
          </a:p>
          <a:p>
            <a:pPr>
              <a:buNone/>
            </a:pPr>
            <a:r>
              <a:rPr lang="it-IT" sz="2000" dirty="0" smtClean="0">
                <a:latin typeface="Blackadder ITC" pitchFamily="82" charset="0"/>
              </a:rPr>
              <a:t>Vinificazione: fermentazione a temperatura</a:t>
            </a:r>
          </a:p>
          <a:p>
            <a:pPr>
              <a:buNone/>
            </a:pPr>
            <a:r>
              <a:rPr lang="it-IT" sz="2000" dirty="0" smtClean="0">
                <a:latin typeface="Blackadder ITC" pitchFamily="82" charset="0"/>
              </a:rPr>
              <a:t> controllata in serbatoi d'acciaio da 50 hl. </a:t>
            </a:r>
          </a:p>
          <a:p>
            <a:pPr>
              <a:buNone/>
            </a:pPr>
            <a:r>
              <a:rPr lang="it-IT" sz="2000" dirty="0" smtClean="0">
                <a:latin typeface="Blackadder ITC" pitchFamily="82" charset="0"/>
              </a:rPr>
              <a:t>e permanenza sui lieviti per 4 mesi</a:t>
            </a:r>
          </a:p>
          <a:p>
            <a:pPr>
              <a:buNone/>
            </a:pPr>
            <a:r>
              <a:rPr lang="it-IT" sz="2000" dirty="0" smtClean="0">
                <a:latin typeface="Blackadder ITC" pitchFamily="82" charset="0"/>
              </a:rPr>
              <a:t>Temperatura di fermentazione: 15°-17°C</a:t>
            </a:r>
          </a:p>
          <a:p>
            <a:pPr>
              <a:buNone/>
            </a:pPr>
            <a:r>
              <a:rPr lang="it-IT" sz="2000" dirty="0" smtClean="0">
                <a:latin typeface="Blackadder ITC" pitchFamily="82" charset="0"/>
              </a:rPr>
              <a:t>Affinamento: mesi sui lieviti in vasca di acciaio inox</a:t>
            </a:r>
          </a:p>
          <a:p>
            <a:pPr fontAlgn="t">
              <a:buNone/>
            </a:pPr>
            <a:r>
              <a:rPr lang="it-IT" sz="2000" dirty="0" smtClean="0">
                <a:latin typeface="Blackadder ITC" pitchFamily="82" charset="0"/>
              </a:rPr>
              <a:t>Abbinamenti:  Ideale come aperitivo, ottimo</a:t>
            </a:r>
          </a:p>
          <a:p>
            <a:pPr fontAlgn="t">
              <a:buNone/>
            </a:pPr>
            <a:r>
              <a:rPr lang="it-IT" sz="2000" dirty="0" smtClean="0">
                <a:latin typeface="Blackadder ITC" pitchFamily="82" charset="0"/>
              </a:rPr>
              <a:t> con piatti di pesce, in particolare</a:t>
            </a:r>
          </a:p>
          <a:p>
            <a:pPr fontAlgn="t">
              <a:buNone/>
            </a:pPr>
            <a:r>
              <a:rPr lang="it-IT" sz="2000" dirty="0" smtClean="0">
                <a:latin typeface="Blackadder ITC" pitchFamily="82" charset="0"/>
              </a:rPr>
              <a:t> crostacei, ricci e ostriche.</a:t>
            </a:r>
          </a:p>
          <a:p>
            <a:endParaRPr lang="it-IT" dirty="0"/>
          </a:p>
        </p:txBody>
      </p:sp>
      <p:pic>
        <p:nvPicPr>
          <p:cNvPr id="4" name="Segnaposto contenuto 4" descr="gorghi+tondi+rajah4126.jpg"/>
          <p:cNvPicPr>
            <a:picLocks noChangeAspect="1"/>
          </p:cNvPicPr>
          <p:nvPr/>
        </p:nvPicPr>
        <p:blipFill>
          <a:blip r:embed="rId2" cstate="print"/>
          <a:stretch>
            <a:fillRect/>
          </a:stretch>
        </p:blipFill>
        <p:spPr>
          <a:xfrm>
            <a:off x="5786446" y="2285992"/>
            <a:ext cx="1805052" cy="457200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latin typeface="Blackadder ITC" pitchFamily="82" charset="0"/>
              </a:rPr>
              <a:t>Risotto con Gamberi, melanzane e scamorza</a:t>
            </a:r>
            <a:endParaRPr lang="it-IT" dirty="0">
              <a:solidFill>
                <a:srgbClr val="FF0000"/>
              </a:solidFill>
              <a:latin typeface="Blackadder ITC" pitchFamily="82" charset="0"/>
            </a:endParaRPr>
          </a:p>
        </p:txBody>
      </p:sp>
      <p:sp>
        <p:nvSpPr>
          <p:cNvPr id="3" name="Segnaposto contenuto 2"/>
          <p:cNvSpPr>
            <a:spLocks noGrp="1"/>
          </p:cNvSpPr>
          <p:nvPr>
            <p:ph idx="1"/>
          </p:nvPr>
        </p:nvSpPr>
        <p:spPr>
          <a:xfrm>
            <a:off x="0" y="1285860"/>
            <a:ext cx="9144000" cy="5572140"/>
          </a:xfrm>
        </p:spPr>
        <p:txBody>
          <a:bodyPr>
            <a:normAutofit lnSpcReduction="10000"/>
          </a:bodyPr>
          <a:lstStyle/>
          <a:p>
            <a:pPr algn="r">
              <a:buNone/>
            </a:pPr>
            <a:r>
              <a:rPr lang="it-IT" dirty="0" smtClean="0">
                <a:latin typeface="Blackadder ITC" pitchFamily="82" charset="0"/>
              </a:rPr>
              <a:t>Riso</a:t>
            </a:r>
          </a:p>
          <a:p>
            <a:pPr algn="r">
              <a:buNone/>
            </a:pPr>
            <a:r>
              <a:rPr lang="it-IT" dirty="0" smtClean="0">
                <a:latin typeface="Blackadder ITC" pitchFamily="82" charset="0"/>
              </a:rPr>
              <a:t>Olio d’oliva</a:t>
            </a:r>
          </a:p>
          <a:p>
            <a:pPr algn="r">
              <a:buNone/>
            </a:pPr>
            <a:r>
              <a:rPr lang="it-IT" dirty="0" smtClean="0">
                <a:latin typeface="Blackadder ITC" pitchFamily="82" charset="0"/>
              </a:rPr>
              <a:t>Vino bianco </a:t>
            </a:r>
          </a:p>
          <a:p>
            <a:pPr algn="r">
              <a:buNone/>
            </a:pPr>
            <a:r>
              <a:rPr lang="it-IT" dirty="0" smtClean="0">
                <a:latin typeface="Blackadder ITC" pitchFamily="82" charset="0"/>
              </a:rPr>
              <a:t>Cipolla </a:t>
            </a:r>
          </a:p>
          <a:p>
            <a:pPr algn="r">
              <a:buNone/>
            </a:pPr>
            <a:r>
              <a:rPr lang="it-IT" dirty="0" smtClean="0">
                <a:latin typeface="Blackadder ITC" pitchFamily="82" charset="0"/>
              </a:rPr>
              <a:t>Melanzane </a:t>
            </a:r>
          </a:p>
          <a:p>
            <a:pPr algn="r">
              <a:buNone/>
            </a:pPr>
            <a:r>
              <a:rPr lang="it-IT" dirty="0" smtClean="0">
                <a:latin typeface="Blackadder ITC" pitchFamily="82" charset="0"/>
              </a:rPr>
              <a:t>Scamorza affumicata</a:t>
            </a:r>
          </a:p>
          <a:p>
            <a:pPr algn="r">
              <a:buNone/>
            </a:pPr>
            <a:r>
              <a:rPr lang="it-IT" dirty="0" smtClean="0">
                <a:latin typeface="Blackadder ITC" pitchFamily="82" charset="0"/>
              </a:rPr>
              <a:t>Gamberetti freschi</a:t>
            </a:r>
          </a:p>
          <a:p>
            <a:pPr algn="r">
              <a:buNone/>
            </a:pPr>
            <a:r>
              <a:rPr lang="it-IT" dirty="0" smtClean="0">
                <a:latin typeface="Blackadder ITC" pitchFamily="82" charset="0"/>
              </a:rPr>
              <a:t>Burro </a:t>
            </a:r>
          </a:p>
          <a:p>
            <a:pPr algn="r">
              <a:buNone/>
            </a:pPr>
            <a:r>
              <a:rPr lang="it-IT" dirty="0" smtClean="0">
                <a:latin typeface="Blackadder ITC" pitchFamily="82" charset="0"/>
              </a:rPr>
              <a:t>Aglio </a:t>
            </a:r>
          </a:p>
          <a:p>
            <a:pPr algn="r">
              <a:buNone/>
            </a:pPr>
            <a:r>
              <a:rPr lang="it-IT" dirty="0" smtClean="0">
                <a:latin typeface="Blackadder ITC" pitchFamily="82" charset="0"/>
              </a:rPr>
              <a:t>Sale e pepe nero </a:t>
            </a:r>
            <a:endParaRPr lang="it-IT" dirty="0">
              <a:latin typeface="Blackadder ITC" pitchFamily="82" charset="0"/>
            </a:endParaRPr>
          </a:p>
        </p:txBody>
      </p:sp>
      <p:pic>
        <p:nvPicPr>
          <p:cNvPr id="4" name="Immagine 3" descr="images.jpg"/>
          <p:cNvPicPr>
            <a:picLocks noChangeAspect="1"/>
          </p:cNvPicPr>
          <p:nvPr/>
        </p:nvPicPr>
        <p:blipFill>
          <a:blip r:embed="rId2"/>
          <a:stretch>
            <a:fillRect/>
          </a:stretch>
        </p:blipFill>
        <p:spPr>
          <a:xfrm>
            <a:off x="0" y="1500174"/>
            <a:ext cx="6000760" cy="4063189"/>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latin typeface="Blackadder ITC" pitchFamily="82" charset="0"/>
              </a:rPr>
              <a:t>Busiate con salsa di ricci e ciliegino</a:t>
            </a:r>
            <a:endParaRPr lang="it-IT" dirty="0">
              <a:solidFill>
                <a:srgbClr val="FF0000"/>
              </a:solidFill>
              <a:latin typeface="Blackadder ITC" pitchFamily="82" charset="0"/>
            </a:endParaRPr>
          </a:p>
        </p:txBody>
      </p:sp>
      <p:sp>
        <p:nvSpPr>
          <p:cNvPr id="3" name="Segnaposto contenuto 2"/>
          <p:cNvSpPr>
            <a:spLocks noGrp="1"/>
          </p:cNvSpPr>
          <p:nvPr>
            <p:ph idx="1"/>
          </p:nvPr>
        </p:nvSpPr>
        <p:spPr/>
        <p:txBody>
          <a:bodyPr/>
          <a:lstStyle/>
          <a:p>
            <a:pPr algn="r">
              <a:buNone/>
            </a:pPr>
            <a:r>
              <a:rPr lang="it-IT" dirty="0" smtClean="0">
                <a:latin typeface="Blackadder ITC" pitchFamily="82" charset="0"/>
              </a:rPr>
              <a:t>Busiate</a:t>
            </a:r>
          </a:p>
          <a:p>
            <a:pPr algn="r">
              <a:buNone/>
            </a:pPr>
            <a:r>
              <a:rPr lang="it-IT" dirty="0" smtClean="0">
                <a:latin typeface="Blackadder ITC" pitchFamily="82" charset="0"/>
              </a:rPr>
              <a:t>Ricci di mare </a:t>
            </a:r>
          </a:p>
          <a:p>
            <a:pPr algn="r">
              <a:buNone/>
            </a:pPr>
            <a:r>
              <a:rPr lang="it-IT" dirty="0" smtClean="0">
                <a:latin typeface="Blackadder ITC" pitchFamily="82" charset="0"/>
              </a:rPr>
              <a:t>Ciliegino </a:t>
            </a:r>
          </a:p>
          <a:p>
            <a:pPr algn="r">
              <a:buNone/>
            </a:pPr>
            <a:r>
              <a:rPr lang="it-IT" dirty="0" smtClean="0">
                <a:latin typeface="Blackadder ITC" pitchFamily="82" charset="0"/>
              </a:rPr>
              <a:t>Aglio</a:t>
            </a:r>
          </a:p>
          <a:p>
            <a:pPr algn="r">
              <a:buNone/>
            </a:pPr>
            <a:r>
              <a:rPr lang="it-IT" dirty="0" smtClean="0">
                <a:latin typeface="Blackadder ITC" pitchFamily="82" charset="0"/>
              </a:rPr>
              <a:t>Olio</a:t>
            </a:r>
          </a:p>
          <a:p>
            <a:pPr algn="r">
              <a:buNone/>
            </a:pPr>
            <a:r>
              <a:rPr lang="it-IT" dirty="0" smtClean="0">
                <a:latin typeface="Blackadder ITC" pitchFamily="82" charset="0"/>
              </a:rPr>
              <a:t>Sale e pepe</a:t>
            </a:r>
          </a:p>
          <a:p>
            <a:pPr algn="r">
              <a:buNone/>
            </a:pPr>
            <a:endParaRPr lang="it-IT" dirty="0" smtClean="0">
              <a:latin typeface="Blackadder ITC" pitchFamily="82" charset="0"/>
            </a:endParaRPr>
          </a:p>
          <a:p>
            <a:pPr algn="r"/>
            <a:endParaRPr lang="it-IT" dirty="0">
              <a:latin typeface="Blackadder ITC" pitchFamily="82" charset="0"/>
            </a:endParaRPr>
          </a:p>
        </p:txBody>
      </p:sp>
      <p:pic>
        <p:nvPicPr>
          <p:cNvPr id="5" name="Immagine 4" descr="Spaghetti ai ricci.jpg"/>
          <p:cNvPicPr>
            <a:picLocks noChangeAspect="1"/>
          </p:cNvPicPr>
          <p:nvPr/>
        </p:nvPicPr>
        <p:blipFill>
          <a:blip r:embed="rId2"/>
          <a:stretch>
            <a:fillRect/>
          </a:stretch>
        </p:blipFill>
        <p:spPr>
          <a:xfrm>
            <a:off x="0" y="1214421"/>
            <a:ext cx="6524596" cy="4709943"/>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0"/>
            <a:ext cx="8229600" cy="1143000"/>
          </a:xfrm>
        </p:spPr>
        <p:txBody>
          <a:bodyPr>
            <a:normAutofit fontScale="90000"/>
          </a:bodyPr>
          <a:lstStyle/>
          <a:p>
            <a:r>
              <a:rPr lang="it-IT" dirty="0" smtClean="0">
                <a:solidFill>
                  <a:srgbClr val="FF0000"/>
                </a:solidFill>
                <a:latin typeface="Blackadder ITC" pitchFamily="82" charset="0"/>
              </a:rPr>
              <a:t>Gorghi Tondi </a:t>
            </a:r>
            <a:br>
              <a:rPr lang="it-IT" dirty="0" smtClean="0">
                <a:solidFill>
                  <a:srgbClr val="FF0000"/>
                </a:solidFill>
                <a:latin typeface="Blackadder ITC" pitchFamily="82" charset="0"/>
              </a:rPr>
            </a:br>
            <a:r>
              <a:rPr lang="it-IT" dirty="0" smtClean="0">
                <a:solidFill>
                  <a:srgbClr val="FF0000"/>
                </a:solidFill>
                <a:latin typeface="Blackadder ITC" pitchFamily="82" charset="0"/>
              </a:rPr>
              <a:t>Oro di Dora</a:t>
            </a:r>
            <a:endParaRPr lang="it-IT" dirty="0">
              <a:solidFill>
                <a:srgbClr val="FF0000"/>
              </a:solidFill>
              <a:latin typeface="Blackadder ITC" pitchFamily="82" charset="0"/>
            </a:endParaRPr>
          </a:p>
        </p:txBody>
      </p:sp>
      <p:sp>
        <p:nvSpPr>
          <p:cNvPr id="3" name="Segnaposto contenuto 2"/>
          <p:cNvSpPr>
            <a:spLocks noGrp="1"/>
          </p:cNvSpPr>
          <p:nvPr>
            <p:ph idx="1"/>
          </p:nvPr>
        </p:nvSpPr>
        <p:spPr>
          <a:xfrm>
            <a:off x="0" y="1142984"/>
            <a:ext cx="8229600" cy="4525963"/>
          </a:xfrm>
        </p:spPr>
        <p:txBody>
          <a:bodyPr>
            <a:normAutofit fontScale="47500" lnSpcReduction="20000"/>
          </a:bodyPr>
          <a:lstStyle/>
          <a:p>
            <a:pPr>
              <a:buNone/>
            </a:pPr>
            <a:r>
              <a:rPr lang="it-IT" sz="4400" dirty="0" smtClean="0">
                <a:latin typeface="Blackadder ITC" pitchFamily="82" charset="0"/>
              </a:rPr>
              <a:t>Zona Viticola: Comprensorio Viticolo Sicilia Sud-Occidentale C/da San Nicola Agro del Comune di Mazara del Vallo</a:t>
            </a:r>
          </a:p>
          <a:p>
            <a:pPr>
              <a:buNone/>
            </a:pPr>
            <a:r>
              <a:rPr lang="it-IT" sz="4400" dirty="0" smtClean="0">
                <a:latin typeface="Blackadder ITC" pitchFamily="82" charset="0"/>
              </a:rPr>
              <a:t>Vitigno: GRILLO 100%</a:t>
            </a:r>
          </a:p>
          <a:p>
            <a:pPr>
              <a:buNone/>
            </a:pPr>
            <a:r>
              <a:rPr lang="it-IT" sz="4400" dirty="0" smtClean="0">
                <a:latin typeface="Blackadder ITC" pitchFamily="82" charset="0"/>
              </a:rPr>
              <a:t>Sistema di Allevamento: Controspalliera</a:t>
            </a:r>
          </a:p>
          <a:p>
            <a:pPr>
              <a:buNone/>
            </a:pPr>
            <a:r>
              <a:rPr lang="it-IT" sz="4400" dirty="0" smtClean="0">
                <a:latin typeface="Blackadder ITC" pitchFamily="82" charset="0"/>
              </a:rPr>
              <a:t>Potatura: Doppio Guyot corto</a:t>
            </a:r>
          </a:p>
          <a:p>
            <a:pPr>
              <a:buNone/>
            </a:pPr>
            <a:r>
              <a:rPr lang="it-IT" sz="4400" dirty="0" smtClean="0">
                <a:latin typeface="Blackadder ITC" pitchFamily="82" charset="0"/>
              </a:rPr>
              <a:t>Epoca di raccolta: Prima decade di Ottobre</a:t>
            </a:r>
          </a:p>
          <a:p>
            <a:pPr>
              <a:buNone/>
            </a:pPr>
            <a:r>
              <a:rPr lang="it-IT" sz="4400" dirty="0" smtClean="0">
                <a:latin typeface="Blackadder ITC" pitchFamily="82" charset="0"/>
              </a:rPr>
              <a:t>Modalità di raccolta: Manuale in cassette</a:t>
            </a:r>
          </a:p>
          <a:p>
            <a:pPr>
              <a:buNone/>
            </a:pPr>
            <a:r>
              <a:rPr lang="it-IT" sz="4400" dirty="0" smtClean="0">
                <a:latin typeface="Blackadder ITC" pitchFamily="82" charset="0"/>
              </a:rPr>
              <a:t>Vinificazione: In bianco</a:t>
            </a:r>
          </a:p>
          <a:p>
            <a:pPr>
              <a:buNone/>
            </a:pPr>
            <a:r>
              <a:rPr lang="it-IT" sz="4400" dirty="0" smtClean="0">
                <a:latin typeface="Blackadder ITC" pitchFamily="82" charset="0"/>
              </a:rPr>
              <a:t>Temperatura di fermentazione: 20 °C</a:t>
            </a:r>
          </a:p>
          <a:p>
            <a:pPr>
              <a:buNone/>
            </a:pPr>
            <a:r>
              <a:rPr lang="it-IT" sz="4400" dirty="0" smtClean="0">
                <a:latin typeface="Blackadder ITC" pitchFamily="82" charset="0"/>
              </a:rPr>
              <a:t>Affinamento: In Barriques di rovere francese per </a:t>
            </a:r>
          </a:p>
          <a:p>
            <a:pPr>
              <a:buNone/>
            </a:pPr>
            <a:r>
              <a:rPr lang="it-IT" sz="4400" dirty="0" smtClean="0">
                <a:latin typeface="Blackadder ITC" pitchFamily="82" charset="0"/>
              </a:rPr>
              <a:t>12 mesi e in bottiglia per circa 6 mesi</a:t>
            </a:r>
          </a:p>
          <a:p>
            <a:pPr>
              <a:buNone/>
            </a:pPr>
            <a:r>
              <a:rPr lang="it-IT" sz="4400" dirty="0" smtClean="0">
                <a:latin typeface="Blackadder ITC" pitchFamily="82" charset="0"/>
              </a:rPr>
              <a:t>Fermentazione malolattica</a:t>
            </a:r>
            <a:r>
              <a:rPr lang="it-IT" sz="4400" b="1" dirty="0" smtClean="0">
                <a:latin typeface="Blackadder ITC" pitchFamily="82" charset="0"/>
              </a:rPr>
              <a:t>:</a:t>
            </a:r>
            <a:r>
              <a:rPr lang="it-IT" sz="4400" dirty="0" smtClean="0">
                <a:latin typeface="Blackadder ITC" pitchFamily="82" charset="0"/>
              </a:rPr>
              <a:t> Non svolta</a:t>
            </a:r>
          </a:p>
          <a:p>
            <a:pPr>
              <a:buNone/>
            </a:pPr>
            <a:r>
              <a:rPr lang="it-IT" sz="4400" dirty="0" smtClean="0">
                <a:latin typeface="Blackadder ITC" pitchFamily="82" charset="0"/>
              </a:rPr>
              <a:t>Alcool EFF %: 13,50 vol.</a:t>
            </a:r>
          </a:p>
          <a:p>
            <a:pPr>
              <a:buNone/>
            </a:pPr>
            <a:r>
              <a:rPr lang="it-IT" sz="4400" dirty="0" smtClean="0">
                <a:latin typeface="Blackadder ITC" pitchFamily="82" charset="0"/>
              </a:rPr>
              <a:t>Alcool POT %: 24,30 vol.</a:t>
            </a:r>
          </a:p>
          <a:p>
            <a:endParaRPr lang="it-IT" dirty="0"/>
          </a:p>
        </p:txBody>
      </p:sp>
      <p:pic>
        <p:nvPicPr>
          <p:cNvPr id="4" name="Segnaposto contenuto 4" descr="watermark.php.jpg"/>
          <p:cNvPicPr>
            <a:picLocks noChangeAspect="1"/>
          </p:cNvPicPr>
          <p:nvPr/>
        </p:nvPicPr>
        <p:blipFill>
          <a:blip r:embed="rId2" cstate="print"/>
          <a:stretch>
            <a:fillRect/>
          </a:stretch>
        </p:blipFill>
        <p:spPr>
          <a:xfrm>
            <a:off x="6215074" y="1785926"/>
            <a:ext cx="1965344" cy="507207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solidFill>
                  <a:srgbClr val="FF0000"/>
                </a:solidFill>
                <a:latin typeface="Blackadder ITC" pitchFamily="82" charset="0"/>
              </a:rPr>
              <a:t>Descrizione dei posti della maratona </a:t>
            </a:r>
            <a:endParaRPr lang="it-IT" dirty="0">
              <a:solidFill>
                <a:srgbClr val="FF0000"/>
              </a:solidFill>
              <a:latin typeface="Blackadder ITC" pitchFamily="82" charset="0"/>
            </a:endParaRPr>
          </a:p>
        </p:txBody>
      </p:sp>
      <p:sp>
        <p:nvSpPr>
          <p:cNvPr id="3" name="Segnaposto contenuto 2"/>
          <p:cNvSpPr>
            <a:spLocks noGrp="1"/>
          </p:cNvSpPr>
          <p:nvPr>
            <p:ph idx="1"/>
          </p:nvPr>
        </p:nvSpPr>
        <p:spPr/>
        <p:txBody>
          <a:bodyPr/>
          <a:lstStyle/>
          <a:p>
            <a:pPr algn="ctr">
              <a:buNone/>
            </a:pPr>
            <a:r>
              <a:rPr lang="it-IT" sz="4400" dirty="0" smtClean="0">
                <a:latin typeface="Blackadder ITC" pitchFamily="82" charset="0"/>
              </a:rPr>
              <a:t>Questa gara  si svolgerà in vari posti della Sicilia.           </a:t>
            </a:r>
          </a:p>
          <a:p>
            <a:pPr algn="ctr">
              <a:buNone/>
            </a:pPr>
            <a:r>
              <a:rPr lang="it-IT" sz="4400" dirty="0" smtClean="0">
                <a:latin typeface="Blackadder ITC" pitchFamily="82" charset="0"/>
              </a:rPr>
              <a:t>Tra cui quelli che stiamo per descrivere. </a:t>
            </a:r>
            <a:endParaRPr lang="it-IT" sz="4400" dirty="0">
              <a:latin typeface="Blackadder ITC" pitchFamily="8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latin typeface="Blackadder ITC" pitchFamily="82" charset="0"/>
              </a:rPr>
              <a:t>Calamaro Arrosto</a:t>
            </a:r>
            <a:endParaRPr lang="it-IT" dirty="0">
              <a:solidFill>
                <a:srgbClr val="FF0000"/>
              </a:solidFill>
              <a:latin typeface="Blackadder ITC" pitchFamily="82" charset="0"/>
            </a:endParaRPr>
          </a:p>
        </p:txBody>
      </p:sp>
      <p:sp>
        <p:nvSpPr>
          <p:cNvPr id="3" name="Segnaposto contenuto 2"/>
          <p:cNvSpPr>
            <a:spLocks noGrp="1"/>
          </p:cNvSpPr>
          <p:nvPr>
            <p:ph idx="1"/>
          </p:nvPr>
        </p:nvSpPr>
        <p:spPr/>
        <p:txBody>
          <a:bodyPr/>
          <a:lstStyle/>
          <a:p>
            <a:pPr algn="r">
              <a:buNone/>
            </a:pPr>
            <a:r>
              <a:rPr lang="it-IT" dirty="0" smtClean="0">
                <a:latin typeface="Blackadder ITC" pitchFamily="82" charset="0"/>
              </a:rPr>
              <a:t>Calamaro</a:t>
            </a:r>
          </a:p>
          <a:p>
            <a:pPr algn="r">
              <a:buNone/>
            </a:pPr>
            <a:r>
              <a:rPr lang="it-IT" dirty="0" smtClean="0">
                <a:latin typeface="Blackadder ITC" pitchFamily="82" charset="0"/>
              </a:rPr>
              <a:t>Olio d’oliva</a:t>
            </a:r>
          </a:p>
          <a:p>
            <a:pPr algn="r">
              <a:buNone/>
            </a:pPr>
            <a:r>
              <a:rPr lang="it-IT" dirty="0" smtClean="0">
                <a:latin typeface="Blackadder ITC" pitchFamily="82" charset="0"/>
              </a:rPr>
              <a:t>Succo di limone</a:t>
            </a:r>
          </a:p>
          <a:p>
            <a:pPr algn="r">
              <a:buNone/>
            </a:pPr>
            <a:r>
              <a:rPr lang="it-IT" dirty="0" smtClean="0">
                <a:latin typeface="Blackadder ITC" pitchFamily="82" charset="0"/>
              </a:rPr>
              <a:t>Aglio </a:t>
            </a:r>
          </a:p>
          <a:p>
            <a:pPr algn="r">
              <a:buNone/>
            </a:pPr>
            <a:r>
              <a:rPr lang="it-IT" dirty="0" smtClean="0">
                <a:latin typeface="Blackadder ITC" pitchFamily="82" charset="0"/>
              </a:rPr>
              <a:t>Fiocchetti di peperoncino</a:t>
            </a:r>
          </a:p>
          <a:p>
            <a:pPr algn="r">
              <a:buNone/>
            </a:pPr>
            <a:r>
              <a:rPr lang="it-IT" dirty="0" smtClean="0">
                <a:latin typeface="Blackadder ITC" pitchFamily="82" charset="0"/>
              </a:rPr>
              <a:t>Prezzemolo</a:t>
            </a:r>
          </a:p>
          <a:p>
            <a:pPr algn="r">
              <a:buNone/>
            </a:pPr>
            <a:endParaRPr lang="it-IT" dirty="0" smtClean="0">
              <a:latin typeface="Blackadder ITC" pitchFamily="82" charset="0"/>
            </a:endParaRPr>
          </a:p>
          <a:p>
            <a:pPr algn="r"/>
            <a:endParaRPr lang="it-IT" dirty="0">
              <a:latin typeface="Blackadder ITC" pitchFamily="82" charset="0"/>
            </a:endParaRPr>
          </a:p>
        </p:txBody>
      </p:sp>
      <p:pic>
        <p:nvPicPr>
          <p:cNvPr id="4" name="Immagine 3" descr="calamariarrost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85860"/>
            <a:ext cx="5214942" cy="4286280"/>
          </a:xfrm>
          <a:prstGeom prst="rect">
            <a:avLst/>
          </a:prstGeom>
          <a:ln>
            <a:noFill/>
          </a:ln>
          <a:effectLst>
            <a:softEdge rad="112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latin typeface="Blackadder ITC" pitchFamily="82" charset="0"/>
              </a:rPr>
              <a:t>Pesce spada “in bella vista”</a:t>
            </a:r>
            <a:endParaRPr lang="it-IT" dirty="0">
              <a:solidFill>
                <a:srgbClr val="FF0000"/>
              </a:solidFill>
              <a:latin typeface="Blackadder ITC" pitchFamily="82" charset="0"/>
            </a:endParaRPr>
          </a:p>
        </p:txBody>
      </p:sp>
      <p:sp>
        <p:nvSpPr>
          <p:cNvPr id="3" name="Segnaposto contenuto 2"/>
          <p:cNvSpPr>
            <a:spLocks noGrp="1"/>
          </p:cNvSpPr>
          <p:nvPr>
            <p:ph idx="1"/>
          </p:nvPr>
        </p:nvSpPr>
        <p:spPr/>
        <p:txBody>
          <a:bodyPr>
            <a:normAutofit lnSpcReduction="10000"/>
          </a:bodyPr>
          <a:lstStyle/>
          <a:p>
            <a:pPr algn="r">
              <a:buNone/>
            </a:pPr>
            <a:r>
              <a:rPr lang="it-IT" dirty="0" smtClean="0">
                <a:latin typeface="Blackadder ITC" pitchFamily="82" charset="0"/>
              </a:rPr>
              <a:t>Pesce spada</a:t>
            </a:r>
          </a:p>
          <a:p>
            <a:pPr algn="r">
              <a:buNone/>
            </a:pPr>
            <a:r>
              <a:rPr lang="it-IT" dirty="0" smtClean="0">
                <a:latin typeface="Blackadder ITC" pitchFamily="82" charset="0"/>
              </a:rPr>
              <a:t>Limone</a:t>
            </a:r>
          </a:p>
          <a:p>
            <a:pPr algn="r">
              <a:buNone/>
            </a:pPr>
            <a:r>
              <a:rPr lang="it-IT" dirty="0" smtClean="0">
                <a:latin typeface="Blackadder ITC" pitchFamily="82" charset="0"/>
              </a:rPr>
              <a:t>Sale</a:t>
            </a:r>
          </a:p>
          <a:p>
            <a:pPr algn="r">
              <a:buNone/>
            </a:pPr>
            <a:r>
              <a:rPr lang="it-IT" dirty="0" smtClean="0">
                <a:latin typeface="Blackadder ITC" pitchFamily="82" charset="0"/>
              </a:rPr>
              <a:t>Olio d’oliva</a:t>
            </a:r>
          </a:p>
          <a:p>
            <a:pPr algn="r">
              <a:buNone/>
            </a:pPr>
            <a:r>
              <a:rPr lang="it-IT" dirty="0" smtClean="0">
                <a:latin typeface="Blackadder ITC" pitchFamily="82" charset="0"/>
              </a:rPr>
              <a:t>Prezzemolo</a:t>
            </a:r>
          </a:p>
          <a:p>
            <a:pPr algn="r">
              <a:buNone/>
            </a:pPr>
            <a:r>
              <a:rPr lang="it-IT" dirty="0" smtClean="0">
                <a:latin typeface="Blackadder ITC" pitchFamily="82" charset="0"/>
              </a:rPr>
              <a:t>Pepe</a:t>
            </a:r>
          </a:p>
          <a:p>
            <a:pPr algn="r">
              <a:buNone/>
            </a:pPr>
            <a:r>
              <a:rPr lang="it-IT" dirty="0" smtClean="0">
                <a:latin typeface="Blackadder ITC" pitchFamily="82" charset="0"/>
              </a:rPr>
              <a:t>Origano </a:t>
            </a:r>
          </a:p>
          <a:p>
            <a:pPr algn="r">
              <a:buNone/>
            </a:pPr>
            <a:r>
              <a:rPr lang="it-IT" dirty="0" smtClean="0">
                <a:latin typeface="Blackadder ITC" pitchFamily="82" charset="0"/>
              </a:rPr>
              <a:t>Aglio </a:t>
            </a:r>
            <a:endParaRPr lang="it-IT" dirty="0">
              <a:latin typeface="Blackadder ITC" pitchFamily="82" charset="0"/>
            </a:endParaRPr>
          </a:p>
        </p:txBody>
      </p:sp>
      <p:pic>
        <p:nvPicPr>
          <p:cNvPr id="4" name="Immagine 3" descr="hd650x433_wm.jpg"/>
          <p:cNvPicPr>
            <a:picLocks noChangeAspect="1"/>
          </p:cNvPicPr>
          <p:nvPr/>
        </p:nvPicPr>
        <p:blipFill>
          <a:blip r:embed="rId2"/>
          <a:stretch>
            <a:fillRect/>
          </a:stretch>
        </p:blipFill>
        <p:spPr>
          <a:xfrm>
            <a:off x="0" y="1500174"/>
            <a:ext cx="6429388" cy="4124325"/>
          </a:xfrm>
          <a:prstGeom prst="rect">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solidFill>
                  <a:srgbClr val="FF0000"/>
                </a:solidFill>
                <a:latin typeface="Monotype Corsiva" pitchFamily="66" charset="0"/>
              </a:rPr>
              <a:t>Angimbè</a:t>
            </a:r>
            <a:r>
              <a:rPr lang="it-IT" dirty="0" smtClean="0">
                <a:solidFill>
                  <a:srgbClr val="FF0000"/>
                </a:solidFill>
                <a:latin typeface="Monotype Corsiva" pitchFamily="66" charset="0"/>
              </a:rPr>
              <a:t> Sicilia </a:t>
            </a:r>
            <a:r>
              <a:rPr lang="it-IT" dirty="0" err="1" smtClean="0">
                <a:solidFill>
                  <a:srgbClr val="FF0000"/>
                </a:solidFill>
                <a:latin typeface="Monotype Corsiva" pitchFamily="66" charset="0"/>
              </a:rPr>
              <a:t>Igp</a:t>
            </a:r>
            <a:r>
              <a:rPr lang="it-IT" dirty="0" smtClean="0">
                <a:solidFill>
                  <a:srgbClr val="FF0000"/>
                </a:solidFill>
                <a:latin typeface="Monotype Corsiva" pitchFamily="66" charset="0"/>
              </a:rPr>
              <a:t>. 2010 - </a:t>
            </a:r>
            <a:r>
              <a:rPr lang="it-IT" dirty="0" err="1" smtClean="0">
                <a:solidFill>
                  <a:srgbClr val="FF0000"/>
                </a:solidFill>
                <a:latin typeface="Monotype Corsiva" pitchFamily="66" charset="0"/>
              </a:rPr>
              <a:t>Cusumano</a:t>
            </a:r>
            <a:r>
              <a:rPr lang="it-IT" dirty="0" smtClean="0">
                <a:solidFill>
                  <a:srgbClr val="FF0000"/>
                </a:solidFill>
                <a:latin typeface="Monotype Corsiva" pitchFamily="66" charset="0"/>
              </a:rPr>
              <a:t/>
            </a:r>
            <a:br>
              <a:rPr lang="it-IT" dirty="0" smtClean="0">
                <a:solidFill>
                  <a:srgbClr val="FF0000"/>
                </a:solidFill>
                <a:latin typeface="Monotype Corsiva" pitchFamily="66" charset="0"/>
              </a:rPr>
            </a:br>
            <a:endParaRPr lang="it-IT" dirty="0">
              <a:solidFill>
                <a:srgbClr val="FF0000"/>
              </a:solidFill>
              <a:latin typeface="Blackadder ITC" pitchFamily="82" charset="0"/>
            </a:endParaRPr>
          </a:p>
        </p:txBody>
      </p:sp>
      <p:sp>
        <p:nvSpPr>
          <p:cNvPr id="3" name="Segnaposto contenuto 2"/>
          <p:cNvSpPr>
            <a:spLocks noGrp="1"/>
          </p:cNvSpPr>
          <p:nvPr>
            <p:ph idx="1"/>
          </p:nvPr>
        </p:nvSpPr>
        <p:spPr>
          <a:xfrm>
            <a:off x="0" y="928670"/>
            <a:ext cx="8229600" cy="4525963"/>
          </a:xfrm>
        </p:spPr>
        <p:txBody>
          <a:bodyPr>
            <a:normAutofit fontScale="47500" lnSpcReduction="20000"/>
          </a:bodyPr>
          <a:lstStyle/>
          <a:p>
            <a:pPr algn="just">
              <a:buNone/>
            </a:pPr>
            <a:r>
              <a:rPr lang="it-IT" sz="5100" dirty="0" smtClean="0">
                <a:latin typeface="Blackadder ITC" pitchFamily="82" charset="0"/>
              </a:rPr>
              <a:t>Uve: Insolia 70%, Chardonnay 30% </a:t>
            </a:r>
          </a:p>
          <a:p>
            <a:pPr algn="just">
              <a:buNone/>
            </a:pPr>
            <a:r>
              <a:rPr lang="it-IT" sz="5100" dirty="0" smtClean="0">
                <a:latin typeface="Blackadder ITC" pitchFamily="82" charset="0"/>
              </a:rPr>
              <a:t> Color giallo paglierino che con le sue</a:t>
            </a:r>
          </a:p>
          <a:p>
            <a:pPr algn="just">
              <a:buNone/>
            </a:pPr>
            <a:r>
              <a:rPr lang="it-IT" sz="5100" dirty="0" smtClean="0">
                <a:latin typeface="Blackadder ITC" pitchFamily="82" charset="0"/>
              </a:rPr>
              <a:t> fresche note riporta alla mente non solo</a:t>
            </a:r>
          </a:p>
          <a:p>
            <a:pPr algn="just">
              <a:buNone/>
            </a:pPr>
            <a:r>
              <a:rPr lang="it-IT" sz="5100" dirty="0" smtClean="0">
                <a:latin typeface="Blackadder ITC" pitchFamily="82" charset="0"/>
              </a:rPr>
              <a:t> gli agrumi siciliani, ma anche la frutta bianca ormai giunta </a:t>
            </a:r>
          </a:p>
          <a:p>
            <a:pPr algn="just">
              <a:buNone/>
            </a:pPr>
            <a:r>
              <a:rPr lang="it-IT" sz="5100" dirty="0" smtClean="0">
                <a:latin typeface="Blackadder ITC" pitchFamily="82" charset="0"/>
              </a:rPr>
              <a:t>stagionatura; giunto al palato scopre la sua anima, </a:t>
            </a:r>
          </a:p>
          <a:p>
            <a:pPr algn="just">
              <a:buNone/>
            </a:pPr>
            <a:r>
              <a:rPr lang="it-IT" sz="5100" dirty="0" smtClean="0">
                <a:latin typeface="Blackadder ITC" pitchFamily="82" charset="0"/>
              </a:rPr>
              <a:t>in bocca si apprezzano i dolci aromi della frutta, del miele,</a:t>
            </a:r>
          </a:p>
          <a:p>
            <a:pPr algn="just">
              <a:buNone/>
            </a:pPr>
            <a:r>
              <a:rPr lang="it-IT" sz="5100" dirty="0" smtClean="0">
                <a:latin typeface="Blackadder ITC" pitchFamily="82" charset="0"/>
              </a:rPr>
              <a:t> delle mandorle e delle foglie di arancio; ottimo </a:t>
            </a:r>
          </a:p>
          <a:p>
            <a:pPr algn="just">
              <a:buNone/>
            </a:pPr>
            <a:r>
              <a:rPr lang="it-IT" sz="5100" dirty="0" smtClean="0">
                <a:latin typeface="Blackadder ITC" pitchFamily="82" charset="0"/>
              </a:rPr>
              <a:t>matrimonio tra Insolia e Chardonnay </a:t>
            </a:r>
          </a:p>
          <a:p>
            <a:pPr algn="just">
              <a:buNone/>
            </a:pPr>
            <a:r>
              <a:rPr lang="it-IT" sz="5100" dirty="0" smtClean="0">
                <a:latin typeface="Blackadder ITC" pitchFamily="82" charset="0"/>
              </a:rPr>
              <a:t>che conferisce al vino buona consistenza, equilibrio ed intensità.</a:t>
            </a:r>
          </a:p>
          <a:p>
            <a:pPr algn="just">
              <a:buNone/>
            </a:pPr>
            <a:r>
              <a:rPr lang="it-IT" sz="5100" dirty="0" smtClean="0">
                <a:latin typeface="Blackadder ITC" pitchFamily="82" charset="0"/>
              </a:rPr>
              <a:t>Si abbina con antipasti leggeri e tutti i piatti a base di pesce e crostacei. </a:t>
            </a:r>
          </a:p>
          <a:p>
            <a:pPr algn="just">
              <a:buNone/>
            </a:pPr>
            <a:r>
              <a:rPr lang="it-IT" sz="5100" dirty="0" smtClean="0">
                <a:latin typeface="Blackadder ITC" pitchFamily="82" charset="0"/>
              </a:rPr>
              <a:t> Alcol 13%  </a:t>
            </a:r>
          </a:p>
          <a:p>
            <a:pPr algn="just">
              <a:buNone/>
            </a:pPr>
            <a:r>
              <a:rPr lang="it-IT" sz="5100" dirty="0" smtClean="0">
                <a:latin typeface="Blackadder ITC" pitchFamily="82" charset="0"/>
              </a:rPr>
              <a:t>Bottiglia 750 ml</a:t>
            </a:r>
          </a:p>
          <a:p>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58082" y="915810"/>
            <a:ext cx="1357322" cy="490598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latin typeface="Blackadder ITC" pitchFamily="82" charset="0"/>
              </a:rPr>
              <a:t>Insalata mista </a:t>
            </a:r>
            <a:endParaRPr lang="it-IT" dirty="0">
              <a:solidFill>
                <a:srgbClr val="FF0000"/>
              </a:solidFill>
              <a:latin typeface="Blackadder ITC" pitchFamily="82" charset="0"/>
            </a:endParaRPr>
          </a:p>
        </p:txBody>
      </p:sp>
      <p:sp>
        <p:nvSpPr>
          <p:cNvPr id="3" name="Segnaposto contenuto 2"/>
          <p:cNvSpPr>
            <a:spLocks noGrp="1"/>
          </p:cNvSpPr>
          <p:nvPr>
            <p:ph idx="1"/>
          </p:nvPr>
        </p:nvSpPr>
        <p:spPr/>
        <p:txBody>
          <a:bodyPr>
            <a:normAutofit fontScale="92500" lnSpcReduction="20000"/>
          </a:bodyPr>
          <a:lstStyle/>
          <a:p>
            <a:pPr algn="r">
              <a:buNone/>
            </a:pPr>
            <a:r>
              <a:rPr lang="it-IT" dirty="0" smtClean="0">
                <a:latin typeface="Blackadder ITC" pitchFamily="82" charset="0"/>
              </a:rPr>
              <a:t>Insalata</a:t>
            </a:r>
          </a:p>
          <a:p>
            <a:pPr algn="r">
              <a:buNone/>
            </a:pPr>
            <a:r>
              <a:rPr lang="it-IT" dirty="0" smtClean="0">
                <a:latin typeface="Blackadder ITC" pitchFamily="82" charset="0"/>
              </a:rPr>
              <a:t>Radicchio</a:t>
            </a:r>
          </a:p>
          <a:p>
            <a:pPr algn="r">
              <a:buNone/>
            </a:pPr>
            <a:r>
              <a:rPr lang="it-IT" dirty="0" smtClean="0">
                <a:latin typeface="Blackadder ITC" pitchFamily="82" charset="0"/>
              </a:rPr>
              <a:t>Carote</a:t>
            </a:r>
          </a:p>
          <a:p>
            <a:pPr algn="r">
              <a:buNone/>
            </a:pPr>
            <a:r>
              <a:rPr lang="it-IT" dirty="0" smtClean="0">
                <a:latin typeface="Blackadder ITC" pitchFamily="82" charset="0"/>
              </a:rPr>
              <a:t>Cetrioli</a:t>
            </a:r>
          </a:p>
          <a:p>
            <a:pPr algn="r">
              <a:buNone/>
            </a:pPr>
            <a:r>
              <a:rPr lang="it-IT" dirty="0" smtClean="0">
                <a:latin typeface="Blackadder ITC" pitchFamily="82" charset="0"/>
              </a:rPr>
              <a:t>Rucola</a:t>
            </a:r>
          </a:p>
          <a:p>
            <a:pPr algn="r">
              <a:buNone/>
            </a:pPr>
            <a:r>
              <a:rPr lang="it-IT" dirty="0" smtClean="0">
                <a:latin typeface="Blackadder ITC" pitchFamily="82" charset="0"/>
              </a:rPr>
              <a:t>Pomodoro </a:t>
            </a:r>
          </a:p>
          <a:p>
            <a:pPr algn="r">
              <a:buNone/>
            </a:pPr>
            <a:r>
              <a:rPr lang="it-IT" dirty="0" smtClean="0">
                <a:latin typeface="Blackadder ITC" pitchFamily="82" charset="0"/>
              </a:rPr>
              <a:t>Succo di limone </a:t>
            </a:r>
          </a:p>
          <a:p>
            <a:pPr algn="r">
              <a:buNone/>
            </a:pPr>
            <a:r>
              <a:rPr lang="it-IT" dirty="0" smtClean="0">
                <a:latin typeface="Blackadder ITC" pitchFamily="82" charset="0"/>
              </a:rPr>
              <a:t>Sale </a:t>
            </a:r>
          </a:p>
          <a:p>
            <a:pPr algn="r">
              <a:buNone/>
            </a:pPr>
            <a:r>
              <a:rPr lang="it-IT" dirty="0" smtClean="0">
                <a:latin typeface="Blackadder ITC" pitchFamily="82" charset="0"/>
              </a:rPr>
              <a:t>Olio d’oliva  </a:t>
            </a:r>
            <a:endParaRPr lang="it-IT" dirty="0">
              <a:latin typeface="Blackadder ITC" pitchFamily="82" charset="0"/>
            </a:endParaRPr>
          </a:p>
        </p:txBody>
      </p:sp>
      <p:pic>
        <p:nvPicPr>
          <p:cNvPr id="4" name="Immagine 3" descr="1459520214.jpg"/>
          <p:cNvPicPr>
            <a:picLocks noChangeAspect="1"/>
          </p:cNvPicPr>
          <p:nvPr/>
        </p:nvPicPr>
        <p:blipFill>
          <a:blip r:embed="rId2"/>
          <a:stretch>
            <a:fillRect/>
          </a:stretch>
        </p:blipFill>
        <p:spPr>
          <a:xfrm>
            <a:off x="0" y="1285860"/>
            <a:ext cx="6477000" cy="4048125"/>
          </a:xfrm>
          <a:prstGeom prst="rect">
            <a:avLst/>
          </a:prstGeom>
          <a:ln>
            <a:noFill/>
          </a:ln>
          <a:effectLst>
            <a:softEdge rad="1125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latin typeface="Blackadder ITC" pitchFamily="82" charset="0"/>
              </a:rPr>
              <a:t>Composta di frutta</a:t>
            </a:r>
            <a:endParaRPr lang="it-IT" dirty="0">
              <a:solidFill>
                <a:srgbClr val="FF0000"/>
              </a:solidFill>
              <a:latin typeface="Blackadder ITC" pitchFamily="82" charset="0"/>
            </a:endParaRPr>
          </a:p>
        </p:txBody>
      </p:sp>
      <p:sp>
        <p:nvSpPr>
          <p:cNvPr id="3" name="Segnaposto contenuto 2"/>
          <p:cNvSpPr>
            <a:spLocks noGrp="1"/>
          </p:cNvSpPr>
          <p:nvPr>
            <p:ph idx="1"/>
          </p:nvPr>
        </p:nvSpPr>
        <p:spPr/>
        <p:txBody>
          <a:bodyPr>
            <a:normAutofit lnSpcReduction="10000"/>
          </a:bodyPr>
          <a:lstStyle/>
          <a:p>
            <a:pPr algn="r">
              <a:buNone/>
            </a:pPr>
            <a:r>
              <a:rPr lang="it-IT" dirty="0" smtClean="0">
                <a:latin typeface="Blackadder ITC" pitchFamily="82" charset="0"/>
              </a:rPr>
              <a:t>Albicocche </a:t>
            </a:r>
          </a:p>
          <a:p>
            <a:pPr algn="r">
              <a:buNone/>
            </a:pPr>
            <a:r>
              <a:rPr lang="it-IT" dirty="0" smtClean="0">
                <a:latin typeface="Blackadder ITC" pitchFamily="82" charset="0"/>
              </a:rPr>
              <a:t>Prugne</a:t>
            </a:r>
          </a:p>
          <a:p>
            <a:pPr algn="r">
              <a:buNone/>
            </a:pPr>
            <a:r>
              <a:rPr lang="it-IT" dirty="0" smtClean="0">
                <a:latin typeface="Blackadder ITC" pitchFamily="82" charset="0"/>
              </a:rPr>
              <a:t>Fragole </a:t>
            </a:r>
          </a:p>
          <a:p>
            <a:pPr algn="r">
              <a:buNone/>
            </a:pPr>
            <a:r>
              <a:rPr lang="it-IT" dirty="0" smtClean="0">
                <a:latin typeface="Blackadder ITC" pitchFamily="82" charset="0"/>
              </a:rPr>
              <a:t>Anguria</a:t>
            </a:r>
          </a:p>
          <a:p>
            <a:pPr algn="r">
              <a:buNone/>
            </a:pPr>
            <a:r>
              <a:rPr lang="it-IT" dirty="0" smtClean="0">
                <a:latin typeface="Blackadder ITC" pitchFamily="82" charset="0"/>
              </a:rPr>
              <a:t>Ananas</a:t>
            </a:r>
          </a:p>
          <a:p>
            <a:pPr algn="r">
              <a:buNone/>
            </a:pPr>
            <a:r>
              <a:rPr lang="it-IT" dirty="0" smtClean="0">
                <a:latin typeface="Blackadder ITC" pitchFamily="82" charset="0"/>
              </a:rPr>
              <a:t>Uva</a:t>
            </a:r>
          </a:p>
          <a:p>
            <a:pPr algn="r">
              <a:buNone/>
            </a:pPr>
            <a:r>
              <a:rPr lang="it-IT" dirty="0" smtClean="0">
                <a:latin typeface="Blackadder ITC" pitchFamily="82" charset="0"/>
              </a:rPr>
              <a:t>Pesche  </a:t>
            </a:r>
          </a:p>
          <a:p>
            <a:pPr algn="r">
              <a:buNone/>
            </a:pPr>
            <a:r>
              <a:rPr lang="it-IT" dirty="0" smtClean="0">
                <a:latin typeface="Blackadder ITC" pitchFamily="82" charset="0"/>
              </a:rPr>
              <a:t> </a:t>
            </a:r>
            <a:endParaRPr lang="it-IT" dirty="0">
              <a:latin typeface="Blackadder ITC" pitchFamily="82" charset="0"/>
            </a:endParaRPr>
          </a:p>
        </p:txBody>
      </p:sp>
      <p:pic>
        <p:nvPicPr>
          <p:cNvPr id="4" name="Immagine 3" descr="fantasia-composta-di.jpg"/>
          <p:cNvPicPr>
            <a:picLocks noChangeAspect="1"/>
          </p:cNvPicPr>
          <p:nvPr/>
        </p:nvPicPr>
        <p:blipFill>
          <a:blip r:embed="rId2"/>
          <a:stretch>
            <a:fillRect/>
          </a:stretch>
        </p:blipFill>
        <p:spPr>
          <a:xfrm>
            <a:off x="-21274" y="1142984"/>
            <a:ext cx="6236348" cy="4357718"/>
          </a:xfrm>
          <a:prstGeom prst="rect">
            <a:avLst/>
          </a:prstGeom>
          <a:ln>
            <a:noFill/>
          </a:ln>
          <a:effectLst>
            <a:softEdge rad="1125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latin typeface="Blackadder ITC" pitchFamily="82" charset="0"/>
              </a:rPr>
              <a:t>Torta con crema Chantilly</a:t>
            </a:r>
            <a:endParaRPr lang="it-IT" dirty="0">
              <a:solidFill>
                <a:srgbClr val="FF0000"/>
              </a:solidFill>
              <a:latin typeface="Blackadder ITC" pitchFamily="82" charset="0"/>
            </a:endParaRPr>
          </a:p>
        </p:txBody>
      </p:sp>
      <p:sp>
        <p:nvSpPr>
          <p:cNvPr id="3" name="Segnaposto contenuto 2"/>
          <p:cNvSpPr>
            <a:spLocks noGrp="1"/>
          </p:cNvSpPr>
          <p:nvPr>
            <p:ph idx="1"/>
          </p:nvPr>
        </p:nvSpPr>
        <p:spPr/>
        <p:txBody>
          <a:bodyPr/>
          <a:lstStyle/>
          <a:p>
            <a:pPr algn="r">
              <a:buNone/>
            </a:pPr>
            <a:r>
              <a:rPr lang="it-IT" dirty="0" smtClean="0">
                <a:latin typeface="Blackadder ITC" pitchFamily="82" charset="0"/>
              </a:rPr>
              <a:t>Pan di spagna </a:t>
            </a:r>
          </a:p>
          <a:p>
            <a:pPr algn="r">
              <a:buNone/>
            </a:pPr>
            <a:r>
              <a:rPr lang="it-IT" dirty="0" smtClean="0">
                <a:latin typeface="Blackadder ITC" pitchFamily="82" charset="0"/>
              </a:rPr>
              <a:t>Zucchero </a:t>
            </a:r>
          </a:p>
          <a:p>
            <a:pPr algn="r">
              <a:buNone/>
            </a:pPr>
            <a:r>
              <a:rPr lang="it-IT" dirty="0" smtClean="0">
                <a:latin typeface="Blackadder ITC" pitchFamily="82" charset="0"/>
              </a:rPr>
              <a:t>Crema pasticcera</a:t>
            </a:r>
          </a:p>
          <a:p>
            <a:pPr algn="r">
              <a:buNone/>
            </a:pPr>
            <a:r>
              <a:rPr lang="it-IT" dirty="0" smtClean="0">
                <a:latin typeface="Blackadder ITC" pitchFamily="82" charset="0"/>
              </a:rPr>
              <a:t>Panna fresca </a:t>
            </a:r>
          </a:p>
          <a:p>
            <a:pPr algn="r">
              <a:buNone/>
            </a:pPr>
            <a:r>
              <a:rPr lang="it-IT" dirty="0" smtClean="0">
                <a:latin typeface="Blackadder ITC" pitchFamily="82" charset="0"/>
              </a:rPr>
              <a:t>Rum per dolci </a:t>
            </a:r>
          </a:p>
          <a:p>
            <a:pPr algn="r">
              <a:buNone/>
            </a:pPr>
            <a:r>
              <a:rPr lang="it-IT" dirty="0" smtClean="0">
                <a:latin typeface="Blackadder ITC" pitchFamily="82" charset="0"/>
              </a:rPr>
              <a:t>  </a:t>
            </a:r>
          </a:p>
          <a:p>
            <a:pPr algn="r">
              <a:buNone/>
            </a:pPr>
            <a:r>
              <a:rPr lang="it-IT" dirty="0" smtClean="0">
                <a:latin typeface="Blackadder ITC" pitchFamily="82" charset="0"/>
              </a:rPr>
              <a:t> </a:t>
            </a:r>
          </a:p>
          <a:p>
            <a:pPr algn="r">
              <a:buNone/>
            </a:pPr>
            <a:endParaRPr lang="it-IT" dirty="0">
              <a:latin typeface="Blackadder ITC" pitchFamily="82" charset="0"/>
            </a:endParaRPr>
          </a:p>
        </p:txBody>
      </p:sp>
      <p:pic>
        <p:nvPicPr>
          <p:cNvPr id="4" name="Immagine 3" descr="Torta-crema-chantilly-e-fragole-Madalina-Pometescu-Ricette-dolci-e-salate-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571612"/>
            <a:ext cx="5643570" cy="3929090"/>
          </a:xfrm>
          <a:prstGeom prst="rect">
            <a:avLst/>
          </a:prstGeom>
          <a:ln>
            <a:noFill/>
          </a:ln>
          <a:effectLst>
            <a:softEdge rad="1125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latin typeface="Blackadder ITC" pitchFamily="82" charset="0"/>
              </a:rPr>
              <a:t>Semifreddo al caffè </a:t>
            </a:r>
            <a:endParaRPr lang="it-IT" dirty="0">
              <a:solidFill>
                <a:srgbClr val="FF0000"/>
              </a:solidFill>
              <a:latin typeface="Blackadder ITC" pitchFamily="82" charset="0"/>
            </a:endParaRPr>
          </a:p>
        </p:txBody>
      </p:sp>
      <p:sp>
        <p:nvSpPr>
          <p:cNvPr id="3" name="Segnaposto contenuto 2"/>
          <p:cNvSpPr>
            <a:spLocks noGrp="1"/>
          </p:cNvSpPr>
          <p:nvPr>
            <p:ph idx="1"/>
          </p:nvPr>
        </p:nvSpPr>
        <p:spPr/>
        <p:txBody>
          <a:bodyPr/>
          <a:lstStyle/>
          <a:p>
            <a:pPr algn="r">
              <a:buNone/>
            </a:pPr>
            <a:r>
              <a:rPr lang="it-IT" dirty="0" smtClean="0">
                <a:latin typeface="Blackadder ITC" pitchFamily="82" charset="0"/>
              </a:rPr>
              <a:t>Caffè</a:t>
            </a:r>
          </a:p>
          <a:p>
            <a:pPr algn="r">
              <a:buNone/>
            </a:pPr>
            <a:r>
              <a:rPr lang="it-IT" dirty="0" smtClean="0">
                <a:latin typeface="Blackadder ITC" pitchFamily="82" charset="0"/>
              </a:rPr>
              <a:t>Panna liquida fresca </a:t>
            </a:r>
          </a:p>
          <a:p>
            <a:pPr algn="r">
              <a:buNone/>
            </a:pPr>
            <a:r>
              <a:rPr lang="it-IT" dirty="0" smtClean="0">
                <a:latin typeface="Blackadder ITC" pitchFamily="82" charset="0"/>
              </a:rPr>
              <a:t>Tuorli </a:t>
            </a:r>
          </a:p>
          <a:p>
            <a:pPr algn="r">
              <a:buNone/>
            </a:pPr>
            <a:r>
              <a:rPr lang="it-IT" dirty="0" smtClean="0">
                <a:latin typeface="Blackadder ITC" pitchFamily="82" charset="0"/>
              </a:rPr>
              <a:t>Mascarpone </a:t>
            </a:r>
          </a:p>
          <a:p>
            <a:pPr algn="r">
              <a:buNone/>
            </a:pPr>
            <a:r>
              <a:rPr lang="it-IT" dirty="0" smtClean="0">
                <a:latin typeface="Blackadder ITC" pitchFamily="82" charset="0"/>
              </a:rPr>
              <a:t>Zucchero  </a:t>
            </a:r>
            <a:endParaRPr lang="it-IT" dirty="0">
              <a:latin typeface="Blackadder ITC" pitchFamily="82" charset="0"/>
            </a:endParaRPr>
          </a:p>
        </p:txBody>
      </p:sp>
      <p:pic>
        <p:nvPicPr>
          <p:cNvPr id="4" name="Immagine 3" descr="images (1).jpg"/>
          <p:cNvPicPr>
            <a:picLocks noChangeAspect="1"/>
          </p:cNvPicPr>
          <p:nvPr/>
        </p:nvPicPr>
        <p:blipFill>
          <a:blip r:embed="rId2"/>
          <a:stretch>
            <a:fillRect/>
          </a:stretch>
        </p:blipFill>
        <p:spPr>
          <a:xfrm>
            <a:off x="0" y="1322017"/>
            <a:ext cx="5429256" cy="4066701"/>
          </a:xfrm>
          <a:prstGeom prst="rect">
            <a:avLst/>
          </a:prstGeom>
          <a:ln>
            <a:noFill/>
          </a:ln>
          <a:effectLst>
            <a:softEdge rad="11250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214338"/>
            <a:ext cx="8229600" cy="1143000"/>
          </a:xfrm>
        </p:spPr>
        <p:txBody>
          <a:bodyPr/>
          <a:lstStyle/>
          <a:p>
            <a:r>
              <a:rPr lang="it-IT" dirty="0" smtClean="0">
                <a:solidFill>
                  <a:srgbClr val="FF0000"/>
                </a:solidFill>
                <a:latin typeface="Monotype Corsiva" pitchFamily="66" charset="0"/>
              </a:rPr>
              <a:t>Il Marsala</a:t>
            </a:r>
            <a:endParaRPr lang="it-IT" dirty="0">
              <a:solidFill>
                <a:srgbClr val="FF0000"/>
              </a:solidFill>
              <a:latin typeface="Blackadder ITC" pitchFamily="82" charset="0"/>
            </a:endParaRPr>
          </a:p>
        </p:txBody>
      </p:sp>
      <p:sp>
        <p:nvSpPr>
          <p:cNvPr id="3" name="Segnaposto contenuto 2"/>
          <p:cNvSpPr>
            <a:spLocks noGrp="1"/>
          </p:cNvSpPr>
          <p:nvPr>
            <p:ph idx="1"/>
          </p:nvPr>
        </p:nvSpPr>
        <p:spPr>
          <a:xfrm>
            <a:off x="357158" y="857232"/>
            <a:ext cx="8229600" cy="4525963"/>
          </a:xfrm>
        </p:spPr>
        <p:txBody>
          <a:bodyPr/>
          <a:lstStyle/>
          <a:p>
            <a:pPr lvl="0">
              <a:buNone/>
            </a:pPr>
            <a:r>
              <a:rPr lang="it-IT" sz="2800" dirty="0" smtClean="0">
                <a:latin typeface="Blackadder ITC" pitchFamily="82" charset="0"/>
              </a:rPr>
              <a:t>Il Marsala è un vino liquoroso </a:t>
            </a:r>
          </a:p>
          <a:p>
            <a:pPr lvl="0">
              <a:buNone/>
            </a:pPr>
            <a:r>
              <a:rPr lang="it-IT" sz="2800" dirty="0" smtClean="0">
                <a:latin typeface="Blackadder ITC" pitchFamily="82" charset="0"/>
              </a:rPr>
              <a:t>a Denominazione di Origine Controllata (DOC)</a:t>
            </a:r>
          </a:p>
          <a:p>
            <a:pPr lvl="0">
              <a:buNone/>
            </a:pPr>
            <a:r>
              <a:rPr lang="it-IT" sz="2800" dirty="0" smtClean="0">
                <a:latin typeface="Blackadder ITC" pitchFamily="82" charset="0"/>
              </a:rPr>
              <a:t>prodotto in Sicilia, nella provincia di Trapani, con</a:t>
            </a:r>
          </a:p>
          <a:p>
            <a:pPr lvl="0">
              <a:buNone/>
            </a:pPr>
            <a:r>
              <a:rPr lang="it-IT" sz="2800" dirty="0" smtClean="0">
                <a:latin typeface="Blackadder ITC" pitchFamily="82" charset="0"/>
              </a:rPr>
              <a:t>esclusione dei comuni di Pantelleria,</a:t>
            </a:r>
          </a:p>
          <a:p>
            <a:pPr lvl="0">
              <a:buNone/>
            </a:pPr>
            <a:r>
              <a:rPr lang="it-IT" sz="2800" dirty="0" smtClean="0">
                <a:latin typeface="Blackadder ITC" pitchFamily="82" charset="0"/>
              </a:rPr>
              <a:t> Favignana edAlcamo</a:t>
            </a:r>
            <a:r>
              <a:rPr lang="it-IT" sz="2800" dirty="0" smtClean="0">
                <a:latin typeface="Monotype Corsiva" pitchFamily="66" charset="0"/>
              </a:rPr>
              <a:t>.</a:t>
            </a:r>
          </a:p>
          <a:p>
            <a:endParaRPr lang="it-IT" dirty="0"/>
          </a:p>
        </p:txBody>
      </p:sp>
      <p:pic>
        <p:nvPicPr>
          <p:cNvPr id="4" name="Segnaposto immagine 2"/>
          <p:cNvPicPr>
            <a:picLocks noChangeAspect="1"/>
          </p:cNvPicPr>
          <p:nvPr/>
        </p:nvPicPr>
        <p:blipFill>
          <a:blip r:embed="rId2" cstate="email">
            <a:alphaModFix/>
            <a:lum/>
            <a:extLst>
              <a:ext uri="{28A0092B-C50C-407E-A947-70E740481C1C}">
                <a14:useLocalDpi xmlns:a14="http://schemas.microsoft.com/office/drawing/2010/main"/>
              </a:ext>
            </a:extLst>
          </a:blip>
          <a:srcRect/>
          <a:stretch>
            <a:fillRect/>
          </a:stretch>
        </p:blipFill>
        <p:spPr>
          <a:xfrm>
            <a:off x="5459412" y="2500306"/>
            <a:ext cx="3684588" cy="4357694"/>
          </a:xfrm>
          <a:prstGeom prst="rect">
            <a:avLst/>
          </a:prstGeom>
          <a:ln>
            <a:noFill/>
          </a:ln>
          <a:effectLst>
            <a:softEdge rad="11250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0"/>
            <a:ext cx="8229600" cy="1143000"/>
          </a:xfrm>
        </p:spPr>
        <p:txBody>
          <a:bodyPr/>
          <a:lstStyle/>
          <a:p>
            <a:r>
              <a:rPr lang="it-IT" dirty="0" smtClean="0">
                <a:solidFill>
                  <a:srgbClr val="FF0000"/>
                </a:solidFill>
                <a:latin typeface="Blackadder ITC" pitchFamily="82" charset="0"/>
              </a:rPr>
              <a:t>I vini spumanti petali Brut  </a:t>
            </a:r>
            <a:endParaRPr lang="it-IT" dirty="0">
              <a:solidFill>
                <a:srgbClr val="FF0000"/>
              </a:solidFill>
              <a:latin typeface="Blackadder ITC" pitchFamily="82" charset="0"/>
            </a:endParaRPr>
          </a:p>
        </p:txBody>
      </p:sp>
      <p:sp>
        <p:nvSpPr>
          <p:cNvPr id="3" name="Segnaposto contenuto 2"/>
          <p:cNvSpPr>
            <a:spLocks noGrp="1"/>
          </p:cNvSpPr>
          <p:nvPr>
            <p:ph idx="1"/>
          </p:nvPr>
        </p:nvSpPr>
        <p:spPr>
          <a:xfrm>
            <a:off x="0" y="1000108"/>
            <a:ext cx="9144000" cy="5857892"/>
          </a:xfrm>
        </p:spPr>
        <p:txBody>
          <a:bodyPr>
            <a:normAutofit lnSpcReduction="10000"/>
          </a:bodyPr>
          <a:lstStyle/>
          <a:p>
            <a:pPr>
              <a:buNone/>
            </a:pPr>
            <a:r>
              <a:rPr lang="it-IT" sz="2000" dirty="0" smtClean="0">
                <a:latin typeface="Blackadder ITC" pitchFamily="82" charset="0"/>
              </a:rPr>
              <a:t>Zona di Produzione: prodotto nelle tenute viticole del territorio della</a:t>
            </a:r>
          </a:p>
          <a:p>
            <a:pPr>
              <a:buNone/>
            </a:pPr>
            <a:r>
              <a:rPr lang="it-IT" sz="2000" dirty="0" smtClean="0">
                <a:latin typeface="Blackadder ITC" pitchFamily="82" charset="0"/>
              </a:rPr>
              <a:t>DOC Erice</a:t>
            </a:r>
          </a:p>
          <a:p>
            <a:pPr>
              <a:buNone/>
            </a:pPr>
            <a:r>
              <a:rPr lang="it-IT" sz="2000" dirty="0" smtClean="0">
                <a:latin typeface="Blackadder ITC" pitchFamily="82" charset="0"/>
              </a:rPr>
              <a:t>Uve: Moscato Bianco in purezza.</a:t>
            </a:r>
          </a:p>
          <a:p>
            <a:pPr>
              <a:buNone/>
            </a:pPr>
            <a:r>
              <a:rPr lang="it-IT" sz="2000" dirty="0" smtClean="0">
                <a:latin typeface="Blackadder ITC" pitchFamily="82" charset="0"/>
              </a:rPr>
              <a:t>Vino Spumante Aromatico di Qualità Dolce.</a:t>
            </a:r>
          </a:p>
          <a:p>
            <a:pPr>
              <a:buNone/>
            </a:pPr>
            <a:r>
              <a:rPr lang="it-IT" sz="2000" dirty="0" smtClean="0">
                <a:latin typeface="Blackadder ITC" pitchFamily="82" charset="0"/>
              </a:rPr>
              <a:t>Altitudine vigneti: 350/400 metri s.l.m.</a:t>
            </a:r>
          </a:p>
          <a:p>
            <a:pPr>
              <a:buNone/>
            </a:pPr>
            <a:r>
              <a:rPr lang="it-IT" sz="2000" dirty="0" smtClean="0">
                <a:latin typeface="Blackadder ITC" pitchFamily="82" charset="0"/>
              </a:rPr>
              <a:t>Densità impianto: 4.000/4.500 viti/ha.</a:t>
            </a:r>
          </a:p>
          <a:p>
            <a:pPr>
              <a:buNone/>
            </a:pPr>
            <a:r>
              <a:rPr lang="it-IT" sz="2000" dirty="0" smtClean="0">
                <a:latin typeface="Blackadder ITC" pitchFamily="82" charset="0"/>
              </a:rPr>
              <a:t>Tecnica di produzione: raccolta in cassette delle sole uve sane</a:t>
            </a:r>
          </a:p>
          <a:p>
            <a:pPr>
              <a:buNone/>
            </a:pPr>
            <a:r>
              <a:rPr lang="it-IT" sz="2000" dirty="0" smtClean="0">
                <a:latin typeface="Blackadder ITC" pitchFamily="82" charset="0"/>
              </a:rPr>
              <a:t> al giusto grado di maturazione. Diraspatura, macerazione </a:t>
            </a:r>
          </a:p>
          <a:p>
            <a:pPr>
              <a:buNone/>
            </a:pPr>
            <a:r>
              <a:rPr lang="it-IT" sz="2000" dirty="0" smtClean="0">
                <a:latin typeface="Blackadder ITC" pitchFamily="82" charset="0"/>
              </a:rPr>
              <a:t>a freddo delle bucce con il mosto (4° C). Pressatura degli acini </a:t>
            </a:r>
          </a:p>
          <a:p>
            <a:pPr>
              <a:buNone/>
            </a:pPr>
            <a:r>
              <a:rPr lang="it-IT" sz="2000" dirty="0" smtClean="0">
                <a:latin typeface="Blackadder ITC" pitchFamily="82" charset="0"/>
              </a:rPr>
              <a:t>e fermentazione molto lenta, termocontrollata.</a:t>
            </a:r>
          </a:p>
          <a:p>
            <a:pPr>
              <a:buNone/>
            </a:pPr>
            <a:r>
              <a:rPr lang="it-IT" sz="2000" dirty="0" smtClean="0">
                <a:latin typeface="Blackadder ITC" pitchFamily="82" charset="0"/>
              </a:rPr>
              <a:t>Presa di spuma con il metodo CHARMAT.</a:t>
            </a:r>
          </a:p>
          <a:p>
            <a:pPr>
              <a:buNone/>
            </a:pPr>
            <a:r>
              <a:rPr lang="it-IT" sz="2000" dirty="0" smtClean="0">
                <a:latin typeface="Blackadder ITC" pitchFamily="82" charset="0"/>
              </a:rPr>
              <a:t>Colore: giallo paglierino.</a:t>
            </a:r>
          </a:p>
          <a:p>
            <a:pPr>
              <a:buNone/>
            </a:pPr>
            <a:r>
              <a:rPr lang="it-IT" sz="2000" dirty="0" smtClean="0">
                <a:latin typeface="Blackadder ITC" pitchFamily="82" charset="0"/>
              </a:rPr>
              <a:t>Profumo: ampio ed elegante con lievi sentori di petali di rosa.</a:t>
            </a:r>
          </a:p>
          <a:p>
            <a:pPr>
              <a:buNone/>
            </a:pPr>
            <a:r>
              <a:rPr lang="it-IT" sz="2000" dirty="0" smtClean="0">
                <a:latin typeface="Blackadder ITC" pitchFamily="82" charset="0"/>
              </a:rPr>
              <a:t>Sapore: pieno, vellutato ed armonico.</a:t>
            </a:r>
          </a:p>
          <a:p>
            <a:pPr>
              <a:buNone/>
            </a:pPr>
            <a:r>
              <a:rPr lang="it-IT" sz="2000" dirty="0" smtClean="0">
                <a:latin typeface="Blackadder ITC" pitchFamily="82" charset="0"/>
              </a:rPr>
              <a:t>Bottiglia: 75 cl - 7% Vol. Temperatura di servizio: 6-8° C.</a:t>
            </a:r>
          </a:p>
          <a:p>
            <a:pPr>
              <a:buNone/>
            </a:pPr>
            <a:r>
              <a:rPr lang="it-IT" sz="2000" dirty="0" smtClean="0">
                <a:latin typeface="Blackadder ITC" pitchFamily="82" charset="0"/>
              </a:rPr>
              <a:t>Abbinamento: si sposa molto bene con dessert delicati, come la mousse </a:t>
            </a:r>
          </a:p>
          <a:p>
            <a:pPr>
              <a:buNone/>
            </a:pPr>
            <a:r>
              <a:rPr lang="it-IT" sz="2000" dirty="0" smtClean="0">
                <a:latin typeface="Blackadder ITC" pitchFamily="82" charset="0"/>
              </a:rPr>
              <a:t>di bavarese o con i tradizionali dolci natalizi e pasquali.</a:t>
            </a:r>
          </a:p>
          <a:p>
            <a:endParaRPr lang="it-IT" dirty="0"/>
          </a:p>
        </p:txBody>
      </p:sp>
      <p:pic>
        <p:nvPicPr>
          <p:cNvPr id="4" name="Segnaposto contenuto 4" descr="watermark.jpg"/>
          <p:cNvPicPr>
            <a:picLocks noChangeAspect="1"/>
          </p:cNvPicPr>
          <p:nvPr/>
        </p:nvPicPr>
        <p:blipFill>
          <a:blip r:embed="rId2" cstate="print"/>
          <a:stretch>
            <a:fillRect/>
          </a:stretch>
        </p:blipFill>
        <p:spPr>
          <a:xfrm>
            <a:off x="6500826" y="1214422"/>
            <a:ext cx="2070479" cy="446449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5720" y="0"/>
            <a:ext cx="8858280" cy="1143000"/>
          </a:xfrm>
        </p:spPr>
        <p:txBody>
          <a:bodyPr>
            <a:normAutofit fontScale="90000"/>
          </a:bodyPr>
          <a:lstStyle/>
          <a:p>
            <a:r>
              <a:rPr lang="it-IT" dirty="0" smtClean="0">
                <a:solidFill>
                  <a:srgbClr val="FF0000"/>
                </a:solidFill>
                <a:latin typeface="Blackadder ITC" pitchFamily="82" charset="0"/>
              </a:rPr>
              <a:t>Food  cost </a:t>
            </a:r>
            <a:br>
              <a:rPr lang="it-IT" dirty="0" smtClean="0">
                <a:solidFill>
                  <a:srgbClr val="FF0000"/>
                </a:solidFill>
                <a:latin typeface="Blackadder ITC" pitchFamily="82" charset="0"/>
              </a:rPr>
            </a:br>
            <a:r>
              <a:rPr lang="it-IT" dirty="0" smtClean="0">
                <a:solidFill>
                  <a:srgbClr val="FF0000"/>
                </a:solidFill>
                <a:latin typeface="Blackadder ITC" pitchFamily="82" charset="0"/>
              </a:rPr>
              <a:t>Aperitivo di benvenuto</a:t>
            </a:r>
            <a:endParaRPr lang="it-IT" dirty="0">
              <a:solidFill>
                <a:srgbClr val="FF0000"/>
              </a:solidFill>
              <a:latin typeface="Blackadder ITC" pitchFamily="82" charset="0"/>
            </a:endParaRPr>
          </a:p>
        </p:txBody>
      </p:sp>
      <p:sp>
        <p:nvSpPr>
          <p:cNvPr id="3" name="Segnaposto contenuto 2"/>
          <p:cNvSpPr>
            <a:spLocks noGrp="1"/>
          </p:cNvSpPr>
          <p:nvPr>
            <p:ph idx="1"/>
          </p:nvPr>
        </p:nvSpPr>
        <p:spPr>
          <a:xfrm>
            <a:off x="0" y="1071546"/>
            <a:ext cx="9144000" cy="5786454"/>
          </a:xfrm>
        </p:spPr>
        <p:txBody>
          <a:bodyPr>
            <a:normAutofit lnSpcReduction="10000"/>
          </a:bodyPr>
          <a:lstStyle/>
          <a:p>
            <a:pPr>
              <a:buNone/>
            </a:pPr>
            <a:endParaRPr lang="it-IT" dirty="0" smtClean="0">
              <a:latin typeface="Blackadder ITC" pitchFamily="82" charset="0"/>
            </a:endParaRPr>
          </a:p>
          <a:p>
            <a:pPr>
              <a:buNone/>
            </a:pPr>
            <a:r>
              <a:rPr lang="it-IT" dirty="0" smtClean="0">
                <a:latin typeface="Blackadder ITC" pitchFamily="82" charset="0"/>
              </a:rPr>
              <a:t>Farina di ceci € 1kg                                € 4.00=4kg</a:t>
            </a:r>
          </a:p>
          <a:p>
            <a:pPr>
              <a:buNone/>
            </a:pPr>
            <a:r>
              <a:rPr lang="it-IT" dirty="0" smtClean="0">
                <a:latin typeface="Blackadder ITC" pitchFamily="82" charset="0"/>
              </a:rPr>
              <a:t>Patate sode €1.50kg                                 €9.00=6kg</a:t>
            </a:r>
          </a:p>
          <a:p>
            <a:pPr>
              <a:buNone/>
            </a:pPr>
            <a:r>
              <a:rPr lang="it-IT" dirty="0" smtClean="0">
                <a:latin typeface="Blackadder ITC" pitchFamily="82" charset="0"/>
              </a:rPr>
              <a:t>Crocchette €1.50                                       €7.50=5kg</a:t>
            </a:r>
          </a:p>
          <a:p>
            <a:pPr>
              <a:buNone/>
            </a:pPr>
            <a:r>
              <a:rPr lang="it-IT" dirty="0" smtClean="0">
                <a:latin typeface="Blackadder ITC" pitchFamily="82" charset="0"/>
              </a:rPr>
              <a:t>Formaggi misti €8.00                                €40.00=6kg</a:t>
            </a:r>
          </a:p>
          <a:p>
            <a:pPr>
              <a:buNone/>
            </a:pPr>
            <a:r>
              <a:rPr lang="it-IT" dirty="0" smtClean="0">
                <a:latin typeface="Blackadder ITC" pitchFamily="82" charset="0"/>
              </a:rPr>
              <a:t>Salumi €8.00                                                €21.00=3kg</a:t>
            </a:r>
          </a:p>
          <a:p>
            <a:pPr>
              <a:buNone/>
            </a:pPr>
            <a:r>
              <a:rPr lang="it-IT" dirty="0" err="1" smtClean="0">
                <a:latin typeface="Blackadder ITC" pitchFamily="82" charset="0"/>
              </a:rPr>
              <a:t>Mardorle</a:t>
            </a:r>
            <a:r>
              <a:rPr lang="it-IT" dirty="0" smtClean="0">
                <a:latin typeface="Blackadder ITC" pitchFamily="82" charset="0"/>
              </a:rPr>
              <a:t>  €7.00                                          €15.00=3kg</a:t>
            </a:r>
          </a:p>
          <a:p>
            <a:pPr>
              <a:buNone/>
            </a:pPr>
            <a:r>
              <a:rPr lang="it-IT" dirty="0" smtClean="0">
                <a:latin typeface="Blackadder ITC" pitchFamily="82" charset="0"/>
              </a:rPr>
              <a:t>Arachidi €5.00                                              €15.00=3kg</a:t>
            </a:r>
          </a:p>
          <a:p>
            <a:pPr algn="r">
              <a:buNone/>
            </a:pPr>
            <a:r>
              <a:rPr lang="it-IT" dirty="0" smtClean="0">
                <a:latin typeface="Blackadder ITC" pitchFamily="82" charset="0"/>
              </a:rPr>
              <a:t>€0,68 a persona</a:t>
            </a:r>
          </a:p>
          <a:p>
            <a:pPr algn="r">
              <a:buNone/>
            </a:pPr>
            <a:r>
              <a:rPr lang="it-IT" dirty="0" smtClean="0">
                <a:latin typeface="Blackadder ITC" pitchFamily="82" charset="0"/>
              </a:rPr>
              <a:t>€136.00</a:t>
            </a:r>
          </a:p>
          <a:p>
            <a:pPr>
              <a:buNone/>
            </a:pPr>
            <a:endParaRPr lang="it-IT" dirty="0" smtClean="0">
              <a:latin typeface="Blackadder ITC" pitchFamily="82" charset="0"/>
            </a:endParaRPr>
          </a:p>
          <a:p>
            <a:pPr>
              <a:buNone/>
            </a:pPr>
            <a:endParaRPr lang="it-IT" dirty="0">
              <a:latin typeface="Blackadder ITC" pitchFamily="8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mozia.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1748725">
            <a:off x="5387277" y="4000645"/>
            <a:ext cx="2878543" cy="2042766"/>
          </a:xfrm>
        </p:spPr>
      </p:pic>
      <p:sp>
        <p:nvSpPr>
          <p:cNvPr id="4" name="Rettangolo 3"/>
          <p:cNvSpPr/>
          <p:nvPr/>
        </p:nvSpPr>
        <p:spPr>
          <a:xfrm>
            <a:off x="467544" y="116632"/>
            <a:ext cx="563487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ackadder ITC" pitchFamily="82" charset="0"/>
              </a:rPr>
              <a:t>Itinerario della Sicilia </a:t>
            </a:r>
            <a:endParaRPr lang="it-IT"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ackadder ITC" pitchFamily="82" charset="0"/>
            </a:endParaRPr>
          </a:p>
        </p:txBody>
      </p:sp>
      <p:pic>
        <p:nvPicPr>
          <p:cNvPr id="6" name="Immagine 5" descr="cattedrale-di-palermo-in-sicilia.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53842">
            <a:off x="5564134" y="1622915"/>
            <a:ext cx="2848943" cy="1899295"/>
          </a:xfrm>
          <a:prstGeom prst="rect">
            <a:avLst/>
          </a:prstGeom>
        </p:spPr>
      </p:pic>
      <p:pic>
        <p:nvPicPr>
          <p:cNvPr id="7" name="Immagine 6" descr="Segesta.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587459">
            <a:off x="719560" y="1417190"/>
            <a:ext cx="2664296" cy="1907654"/>
          </a:xfrm>
          <a:prstGeom prst="rect">
            <a:avLst/>
          </a:prstGeom>
        </p:spPr>
      </p:pic>
      <p:pic>
        <p:nvPicPr>
          <p:cNvPr id="8" name="Immagine 7" descr="Segesta-Teatre-7527panoramic2.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191573">
            <a:off x="285720" y="4214818"/>
            <a:ext cx="4397230" cy="1811746"/>
          </a:xfrm>
          <a:prstGeom prst="rect">
            <a:avLst/>
          </a:prstGeom>
        </p:spPr>
      </p:pic>
    </p:spTree>
  </p:cSld>
  <p:clrMapOvr>
    <a:masterClrMapping/>
  </p:clrMapOvr>
  <p:transition advTm="4165"/>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14338"/>
            <a:ext cx="8229600" cy="1143000"/>
          </a:xfrm>
        </p:spPr>
        <p:txBody>
          <a:bodyPr/>
          <a:lstStyle/>
          <a:p>
            <a:r>
              <a:rPr lang="it-IT" dirty="0" smtClean="0">
                <a:solidFill>
                  <a:srgbClr val="FF0000"/>
                </a:solidFill>
                <a:latin typeface="Blackadder ITC" pitchFamily="82" charset="0"/>
              </a:rPr>
              <a:t>Antipasti</a:t>
            </a:r>
            <a:endParaRPr lang="it-IT" dirty="0">
              <a:solidFill>
                <a:srgbClr val="FF0000"/>
              </a:solidFill>
              <a:latin typeface="Blackadder ITC" pitchFamily="82" charset="0"/>
            </a:endParaRPr>
          </a:p>
        </p:txBody>
      </p:sp>
      <p:sp>
        <p:nvSpPr>
          <p:cNvPr id="3" name="Segnaposto contenuto 2"/>
          <p:cNvSpPr>
            <a:spLocks noGrp="1"/>
          </p:cNvSpPr>
          <p:nvPr>
            <p:ph idx="1"/>
          </p:nvPr>
        </p:nvSpPr>
        <p:spPr>
          <a:xfrm>
            <a:off x="0" y="500042"/>
            <a:ext cx="9144000" cy="6357958"/>
          </a:xfrm>
        </p:spPr>
        <p:txBody>
          <a:bodyPr>
            <a:normAutofit fontScale="92500" lnSpcReduction="10000"/>
          </a:bodyPr>
          <a:lstStyle/>
          <a:p>
            <a:pPr>
              <a:buNone/>
            </a:pPr>
            <a:r>
              <a:rPr lang="it-IT" dirty="0" smtClean="0">
                <a:latin typeface="Blackadder ITC" pitchFamily="82" charset="0"/>
              </a:rPr>
              <a:t>Gamberi €22.00 kg                          €440.00=20kg</a:t>
            </a:r>
          </a:p>
          <a:p>
            <a:pPr>
              <a:buNone/>
            </a:pPr>
            <a:r>
              <a:rPr lang="it-IT" dirty="0" smtClean="0">
                <a:latin typeface="Blackadder ITC" pitchFamily="82" charset="0"/>
              </a:rPr>
              <a:t>Salsa rosa  €5.00 kg                        €35.00=7kg</a:t>
            </a:r>
          </a:p>
          <a:p>
            <a:pPr>
              <a:buNone/>
            </a:pPr>
            <a:r>
              <a:rPr lang="it-IT" dirty="0" smtClean="0">
                <a:latin typeface="Blackadder ITC" pitchFamily="82" charset="0"/>
              </a:rPr>
              <a:t>Lattuga €0,50 mazzo                      €10.00=20 mazzi                      </a:t>
            </a:r>
          </a:p>
          <a:p>
            <a:pPr>
              <a:buNone/>
            </a:pPr>
            <a:r>
              <a:rPr lang="it-IT" dirty="0" smtClean="0">
                <a:latin typeface="Blackadder ITC" pitchFamily="82" charset="0"/>
              </a:rPr>
              <a:t>Polpo €12.00 kg                                  €72.00=6 kg</a:t>
            </a:r>
          </a:p>
          <a:p>
            <a:pPr>
              <a:buNone/>
            </a:pPr>
            <a:r>
              <a:rPr lang="it-IT" dirty="0" smtClean="0">
                <a:latin typeface="Blackadder ITC" pitchFamily="82" charset="0"/>
              </a:rPr>
              <a:t>Sedano €1.30 kg                                 €2.60=2kg</a:t>
            </a:r>
          </a:p>
          <a:p>
            <a:pPr>
              <a:buNone/>
            </a:pPr>
            <a:r>
              <a:rPr lang="it-IT" dirty="0" smtClean="0">
                <a:latin typeface="Blackadder ITC" pitchFamily="82" charset="0"/>
              </a:rPr>
              <a:t>Olio €8.00 </a:t>
            </a:r>
            <a:r>
              <a:rPr lang="it-IT" dirty="0" err="1" smtClean="0">
                <a:latin typeface="Blackadder ITC" pitchFamily="82" charset="0"/>
              </a:rPr>
              <a:t>lt</a:t>
            </a:r>
            <a:r>
              <a:rPr lang="it-IT" dirty="0" smtClean="0">
                <a:latin typeface="Blackadder ITC" pitchFamily="82" charset="0"/>
              </a:rPr>
              <a:t>                                        €8.00=1lt</a:t>
            </a:r>
          </a:p>
          <a:p>
            <a:pPr>
              <a:buNone/>
            </a:pPr>
            <a:r>
              <a:rPr lang="it-IT" dirty="0" smtClean="0">
                <a:latin typeface="Blackadder ITC" pitchFamily="82" charset="0"/>
              </a:rPr>
              <a:t>Carote €1.00kg                                     €2.00=2kg</a:t>
            </a:r>
          </a:p>
          <a:p>
            <a:pPr>
              <a:buNone/>
            </a:pPr>
            <a:r>
              <a:rPr lang="it-IT" dirty="0" smtClean="0">
                <a:latin typeface="Blackadder ITC" pitchFamily="82" charset="0"/>
              </a:rPr>
              <a:t>Succo di limone €1.00 </a:t>
            </a:r>
            <a:r>
              <a:rPr lang="it-IT" dirty="0" err="1" smtClean="0">
                <a:latin typeface="Blackadder ITC" pitchFamily="82" charset="0"/>
              </a:rPr>
              <a:t>lt</a:t>
            </a:r>
            <a:r>
              <a:rPr lang="it-IT" dirty="0" smtClean="0">
                <a:latin typeface="Blackadder ITC" pitchFamily="82" charset="0"/>
              </a:rPr>
              <a:t>                    €0.30=300gr</a:t>
            </a:r>
          </a:p>
          <a:p>
            <a:pPr>
              <a:buNone/>
            </a:pPr>
            <a:r>
              <a:rPr lang="it-IT" dirty="0" smtClean="0">
                <a:latin typeface="Blackadder ITC" pitchFamily="82" charset="0"/>
              </a:rPr>
              <a:t>Neonata €10.00 kg                               €120.00=12kg</a:t>
            </a:r>
          </a:p>
          <a:p>
            <a:pPr>
              <a:buNone/>
            </a:pPr>
            <a:r>
              <a:rPr lang="it-IT" dirty="0" smtClean="0">
                <a:latin typeface="Blackadder ITC" pitchFamily="82" charset="0"/>
              </a:rPr>
              <a:t>Uova €2.50kg                                       €0.50=1kg</a:t>
            </a:r>
          </a:p>
          <a:p>
            <a:pPr>
              <a:buNone/>
            </a:pPr>
            <a:r>
              <a:rPr lang="it-IT" dirty="0" smtClean="0">
                <a:latin typeface="Blackadder ITC" pitchFamily="82" charset="0"/>
              </a:rPr>
              <a:t>Farina €0.50kg                                      €0,50=1kg</a:t>
            </a:r>
          </a:p>
          <a:p>
            <a:pPr algn="r">
              <a:buNone/>
            </a:pPr>
            <a:r>
              <a:rPr lang="it-IT" dirty="0" smtClean="0">
                <a:latin typeface="Blackadder ITC" pitchFamily="82" charset="0"/>
              </a:rPr>
              <a:t>752,9/€3.76 a persona </a:t>
            </a:r>
          </a:p>
          <a:p>
            <a:pPr>
              <a:buNone/>
            </a:pPr>
            <a:endParaRPr lang="it-IT" dirty="0">
              <a:latin typeface="Blackadder ITC" pitchFamily="82"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0"/>
            <a:ext cx="8229600" cy="1143000"/>
          </a:xfrm>
        </p:spPr>
        <p:txBody>
          <a:bodyPr/>
          <a:lstStyle/>
          <a:p>
            <a:r>
              <a:rPr lang="it-IT" dirty="0" smtClean="0">
                <a:solidFill>
                  <a:srgbClr val="FF0000"/>
                </a:solidFill>
                <a:latin typeface="Blackadder ITC" pitchFamily="82" charset="0"/>
              </a:rPr>
              <a:t>Primi</a:t>
            </a:r>
            <a:endParaRPr lang="it-IT" dirty="0">
              <a:solidFill>
                <a:srgbClr val="FF0000"/>
              </a:solidFill>
              <a:latin typeface="Blackadder ITC" pitchFamily="82" charset="0"/>
            </a:endParaRPr>
          </a:p>
        </p:txBody>
      </p:sp>
      <p:sp>
        <p:nvSpPr>
          <p:cNvPr id="3" name="Segnaposto contenuto 2"/>
          <p:cNvSpPr>
            <a:spLocks noGrp="1"/>
          </p:cNvSpPr>
          <p:nvPr>
            <p:ph idx="1"/>
          </p:nvPr>
        </p:nvSpPr>
        <p:spPr>
          <a:xfrm>
            <a:off x="0" y="1071546"/>
            <a:ext cx="9144000" cy="5786454"/>
          </a:xfrm>
        </p:spPr>
        <p:txBody>
          <a:bodyPr>
            <a:normAutofit fontScale="92500" lnSpcReduction="10000"/>
          </a:bodyPr>
          <a:lstStyle/>
          <a:p>
            <a:pPr>
              <a:buNone/>
            </a:pPr>
            <a:r>
              <a:rPr lang="it-IT" dirty="0" smtClean="0">
                <a:latin typeface="Blackadder ITC" pitchFamily="82" charset="0"/>
              </a:rPr>
              <a:t>Risotto Carnaroli  €1.50kg                            €12.00=8kg</a:t>
            </a:r>
          </a:p>
          <a:p>
            <a:pPr>
              <a:buNone/>
            </a:pPr>
            <a:r>
              <a:rPr lang="it-IT" dirty="0" smtClean="0">
                <a:latin typeface="Blackadder ITC" pitchFamily="82" charset="0"/>
              </a:rPr>
              <a:t>Gamberi sgusciati €10.00kg                            €60.00=6kg</a:t>
            </a:r>
          </a:p>
          <a:p>
            <a:pPr>
              <a:buNone/>
            </a:pPr>
            <a:r>
              <a:rPr lang="it-IT" dirty="0" smtClean="0">
                <a:latin typeface="Blackadder ITC" pitchFamily="82" charset="0"/>
              </a:rPr>
              <a:t>Melanzane€1.50kg                                            €6.00=4kg</a:t>
            </a:r>
          </a:p>
          <a:p>
            <a:pPr>
              <a:buNone/>
            </a:pPr>
            <a:r>
              <a:rPr lang="it-IT" dirty="0" smtClean="0">
                <a:latin typeface="Blackadder ITC" pitchFamily="82" charset="0"/>
              </a:rPr>
              <a:t>Scamorza€8.00kg                                                €16.00=2kg </a:t>
            </a:r>
          </a:p>
          <a:p>
            <a:pPr>
              <a:buNone/>
            </a:pPr>
            <a:r>
              <a:rPr lang="it-IT" dirty="0" smtClean="0">
                <a:latin typeface="Blackadder ITC" pitchFamily="82" charset="0"/>
              </a:rPr>
              <a:t>Busiate produzione propria€0.70kg           €7.00=10kg</a:t>
            </a:r>
          </a:p>
          <a:p>
            <a:pPr>
              <a:buNone/>
            </a:pPr>
            <a:r>
              <a:rPr lang="it-IT" dirty="0" smtClean="0">
                <a:latin typeface="Blackadder ITC" pitchFamily="82" charset="0"/>
              </a:rPr>
              <a:t>Ricci €50.00kg                                                     €50.00=1kg</a:t>
            </a:r>
          </a:p>
          <a:p>
            <a:pPr>
              <a:buNone/>
            </a:pPr>
            <a:r>
              <a:rPr lang="it-IT" dirty="0" smtClean="0">
                <a:latin typeface="Blackadder ITC" pitchFamily="82" charset="0"/>
              </a:rPr>
              <a:t>Ciliegino€0.60kr                                                  €4.80=8kg</a:t>
            </a:r>
          </a:p>
          <a:p>
            <a:pPr>
              <a:buNone/>
            </a:pPr>
            <a:r>
              <a:rPr lang="it-IT" dirty="0" smtClean="0">
                <a:latin typeface="Blackadder ITC" pitchFamily="82" charset="0"/>
              </a:rPr>
              <a:t>Olio€8.00</a:t>
            </a:r>
          </a:p>
          <a:p>
            <a:pPr>
              <a:buNone/>
            </a:pPr>
            <a:r>
              <a:rPr lang="it-IT" dirty="0" smtClean="0">
                <a:latin typeface="Blackadder ITC" pitchFamily="82" charset="0"/>
              </a:rPr>
              <a:t>Cipolla €2.00</a:t>
            </a:r>
          </a:p>
          <a:p>
            <a:pPr algn="r">
              <a:buNone/>
            </a:pPr>
            <a:r>
              <a:rPr lang="it-IT" dirty="0" smtClean="0">
                <a:latin typeface="Blackadder ITC" pitchFamily="82" charset="0"/>
              </a:rPr>
              <a:t>€166.00</a:t>
            </a:r>
          </a:p>
          <a:p>
            <a:pPr algn="r">
              <a:buNone/>
            </a:pPr>
            <a:r>
              <a:rPr lang="it-IT" dirty="0" smtClean="0">
                <a:latin typeface="Blackadder ITC" pitchFamily="82" charset="0"/>
              </a:rPr>
              <a:t>€0.83 a persona</a:t>
            </a:r>
          </a:p>
          <a:p>
            <a:pPr>
              <a:buNone/>
            </a:pPr>
            <a:endParaRPr lang="it-IT" dirty="0">
              <a:latin typeface="Blackadder ITC" pitchFamily="82"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285776"/>
            <a:ext cx="8229600" cy="1143000"/>
          </a:xfrm>
        </p:spPr>
        <p:txBody>
          <a:bodyPr/>
          <a:lstStyle/>
          <a:p>
            <a:r>
              <a:rPr lang="it-IT" dirty="0" smtClean="0">
                <a:solidFill>
                  <a:srgbClr val="FF0000"/>
                </a:solidFill>
                <a:latin typeface="Blackadder ITC" pitchFamily="82" charset="0"/>
              </a:rPr>
              <a:t>Secondi </a:t>
            </a:r>
            <a:endParaRPr lang="it-IT" dirty="0">
              <a:solidFill>
                <a:srgbClr val="FF0000"/>
              </a:solidFill>
              <a:latin typeface="Blackadder ITC" pitchFamily="82" charset="0"/>
            </a:endParaRPr>
          </a:p>
        </p:txBody>
      </p:sp>
      <p:sp>
        <p:nvSpPr>
          <p:cNvPr id="3" name="Segnaposto contenuto 2"/>
          <p:cNvSpPr>
            <a:spLocks noGrp="1"/>
          </p:cNvSpPr>
          <p:nvPr>
            <p:ph idx="1"/>
          </p:nvPr>
        </p:nvSpPr>
        <p:spPr>
          <a:xfrm>
            <a:off x="0" y="714356"/>
            <a:ext cx="9144000" cy="6143644"/>
          </a:xfrm>
        </p:spPr>
        <p:txBody>
          <a:bodyPr/>
          <a:lstStyle/>
          <a:p>
            <a:pPr>
              <a:buNone/>
            </a:pPr>
            <a:r>
              <a:rPr lang="it-IT" dirty="0" smtClean="0">
                <a:latin typeface="Blackadder ITC" pitchFamily="82" charset="0"/>
              </a:rPr>
              <a:t>Calamaro €10.00 kg                             €140.00=14kg</a:t>
            </a:r>
          </a:p>
          <a:p>
            <a:pPr>
              <a:buNone/>
            </a:pPr>
            <a:r>
              <a:rPr lang="it-IT" dirty="0" smtClean="0">
                <a:latin typeface="Blackadder ITC" pitchFamily="82" charset="0"/>
              </a:rPr>
              <a:t>Pesce spada €15.00kg                          €450.00=30kg</a:t>
            </a:r>
          </a:p>
          <a:p>
            <a:pPr>
              <a:buNone/>
            </a:pPr>
            <a:r>
              <a:rPr lang="it-IT" dirty="0" smtClean="0">
                <a:latin typeface="Blackadder ITC" pitchFamily="82" charset="0"/>
              </a:rPr>
              <a:t>Insalata mista €5.00kg                        €50.00=10kg già pronta</a:t>
            </a:r>
          </a:p>
          <a:p>
            <a:pPr>
              <a:buNone/>
            </a:pPr>
            <a:r>
              <a:rPr lang="it-IT" dirty="0" smtClean="0">
                <a:latin typeface="Blackadder ITC" pitchFamily="82" charset="0"/>
              </a:rPr>
              <a:t>Olio€8.00lt                                               €40.00=5lt</a:t>
            </a:r>
          </a:p>
          <a:p>
            <a:pPr>
              <a:buNone/>
            </a:pPr>
            <a:r>
              <a:rPr lang="it-IT" dirty="0" smtClean="0">
                <a:latin typeface="Blackadder ITC" pitchFamily="82" charset="0"/>
              </a:rPr>
              <a:t>Aceto€1.00lt                                             €1.00=2lt</a:t>
            </a:r>
          </a:p>
          <a:p>
            <a:pPr>
              <a:buNone/>
            </a:pPr>
            <a:r>
              <a:rPr lang="it-IT" dirty="0" smtClean="0">
                <a:latin typeface="Blackadder ITC" pitchFamily="82" charset="0"/>
              </a:rPr>
              <a:t>Succo di limone€1.00lt                          €2.00=2lt</a:t>
            </a:r>
          </a:p>
          <a:p>
            <a:pPr algn="r">
              <a:buNone/>
            </a:pPr>
            <a:r>
              <a:rPr lang="it-IT" dirty="0" smtClean="0">
                <a:latin typeface="Blackadder ITC" pitchFamily="82" charset="0"/>
              </a:rPr>
              <a:t>€683.00</a:t>
            </a:r>
          </a:p>
          <a:p>
            <a:pPr algn="r">
              <a:buNone/>
            </a:pPr>
            <a:r>
              <a:rPr lang="it-IT" dirty="0" smtClean="0">
                <a:latin typeface="Blackadder ITC" pitchFamily="82" charset="0"/>
              </a:rPr>
              <a:t>€3.41 a persona</a:t>
            </a:r>
          </a:p>
          <a:p>
            <a:pPr>
              <a:buNone/>
            </a:pPr>
            <a:endParaRPr lang="it-IT" dirty="0">
              <a:latin typeface="Blackadder ITC" pitchFamily="82"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85776"/>
            <a:ext cx="8229600" cy="1143000"/>
          </a:xfrm>
        </p:spPr>
        <p:txBody>
          <a:bodyPr/>
          <a:lstStyle/>
          <a:p>
            <a:r>
              <a:rPr lang="it-IT" dirty="0" smtClean="0">
                <a:solidFill>
                  <a:srgbClr val="FF0000"/>
                </a:solidFill>
                <a:latin typeface="Blackadder ITC" pitchFamily="82" charset="0"/>
              </a:rPr>
              <a:t>Frutta e dessert</a:t>
            </a:r>
            <a:endParaRPr lang="it-IT" dirty="0">
              <a:solidFill>
                <a:srgbClr val="FF0000"/>
              </a:solidFill>
              <a:latin typeface="Blackadder ITC" pitchFamily="82" charset="0"/>
            </a:endParaRPr>
          </a:p>
        </p:txBody>
      </p:sp>
      <p:sp>
        <p:nvSpPr>
          <p:cNvPr id="3" name="Segnaposto contenuto 2"/>
          <p:cNvSpPr>
            <a:spLocks noGrp="1"/>
          </p:cNvSpPr>
          <p:nvPr>
            <p:ph idx="1"/>
          </p:nvPr>
        </p:nvSpPr>
        <p:spPr>
          <a:xfrm>
            <a:off x="0" y="571480"/>
            <a:ext cx="9144000" cy="6286520"/>
          </a:xfrm>
        </p:spPr>
        <p:txBody>
          <a:bodyPr>
            <a:normAutofit/>
          </a:bodyPr>
          <a:lstStyle/>
          <a:p>
            <a:pPr>
              <a:buNone/>
            </a:pPr>
            <a:r>
              <a:rPr lang="it-IT" dirty="0" smtClean="0">
                <a:latin typeface="Blackadder ITC" pitchFamily="82" charset="0"/>
              </a:rPr>
              <a:t>Frutta                                                           €40.00=20kg</a:t>
            </a:r>
          </a:p>
          <a:p>
            <a:pPr>
              <a:buNone/>
            </a:pPr>
            <a:r>
              <a:rPr lang="it-IT" dirty="0" smtClean="0">
                <a:latin typeface="Blackadder ITC" pitchFamily="82" charset="0"/>
              </a:rPr>
              <a:t>Amido                                                            €1.50 </a:t>
            </a:r>
          </a:p>
          <a:p>
            <a:pPr>
              <a:buNone/>
            </a:pPr>
            <a:r>
              <a:rPr lang="it-IT" dirty="0" smtClean="0">
                <a:latin typeface="Blackadder ITC" pitchFamily="82" charset="0"/>
              </a:rPr>
              <a:t>Latte                                                                €10.00</a:t>
            </a:r>
          </a:p>
          <a:p>
            <a:pPr>
              <a:buNone/>
            </a:pPr>
            <a:r>
              <a:rPr lang="it-IT" dirty="0" smtClean="0">
                <a:latin typeface="Blackadder ITC" pitchFamily="82" charset="0"/>
              </a:rPr>
              <a:t>Uova                                                                €30.00=100</a:t>
            </a:r>
          </a:p>
          <a:p>
            <a:pPr>
              <a:buNone/>
            </a:pPr>
            <a:r>
              <a:rPr lang="it-IT" dirty="0" smtClean="0">
                <a:latin typeface="Blackadder ITC" pitchFamily="82" charset="0"/>
              </a:rPr>
              <a:t>Panna                                                               €42.00=6lt</a:t>
            </a:r>
          </a:p>
          <a:p>
            <a:pPr>
              <a:buNone/>
            </a:pPr>
            <a:r>
              <a:rPr lang="it-IT" dirty="0" smtClean="0">
                <a:latin typeface="Blackadder ITC" pitchFamily="82" charset="0"/>
              </a:rPr>
              <a:t>Zucchero                                                          €6.00=6kg</a:t>
            </a:r>
          </a:p>
          <a:p>
            <a:pPr>
              <a:buNone/>
            </a:pPr>
            <a:r>
              <a:rPr lang="it-IT" dirty="0" smtClean="0">
                <a:latin typeface="Blackadder ITC" pitchFamily="82" charset="0"/>
              </a:rPr>
              <a:t>Farina 00                                                            €2.00=2kg</a:t>
            </a:r>
          </a:p>
          <a:p>
            <a:pPr>
              <a:buNone/>
            </a:pPr>
            <a:r>
              <a:rPr lang="it-IT" dirty="0" smtClean="0">
                <a:latin typeface="Blackadder ITC" pitchFamily="82" charset="0"/>
              </a:rPr>
              <a:t>Vaniglia in bacche €2.00kg                         €20.00=10 bacche </a:t>
            </a:r>
          </a:p>
          <a:p>
            <a:pPr algn="r">
              <a:buNone/>
            </a:pPr>
            <a:r>
              <a:rPr lang="it-IT" dirty="0" smtClean="0">
                <a:latin typeface="Blackadder ITC" pitchFamily="82" charset="0"/>
              </a:rPr>
              <a:t>€151.50/€0.78 a persona </a:t>
            </a:r>
          </a:p>
          <a:p>
            <a:pPr algn="r">
              <a:buNone/>
            </a:pPr>
            <a:r>
              <a:rPr lang="it-IT" dirty="0" smtClean="0">
                <a:solidFill>
                  <a:srgbClr val="FF0000"/>
                </a:solidFill>
                <a:latin typeface="Blackadder ITC" pitchFamily="82" charset="0"/>
              </a:rPr>
              <a:t>Food cost</a:t>
            </a:r>
            <a:r>
              <a:rPr lang="it-IT" dirty="0" smtClean="0">
                <a:latin typeface="Blackadder ITC" pitchFamily="82" charset="0"/>
              </a:rPr>
              <a:t> </a:t>
            </a:r>
            <a:r>
              <a:rPr lang="it-IT" dirty="0" smtClean="0">
                <a:solidFill>
                  <a:srgbClr val="FF0000"/>
                </a:solidFill>
                <a:latin typeface="Blackadder ITC" pitchFamily="82" charset="0"/>
              </a:rPr>
              <a:t>= </a:t>
            </a:r>
            <a:r>
              <a:rPr lang="it-IT" dirty="0" smtClean="0">
                <a:latin typeface="Blackadder ITC" pitchFamily="82" charset="0"/>
              </a:rPr>
              <a:t>0.68+3.76+0.83+0.78+3.41=9.46</a:t>
            </a:r>
            <a:endParaRPr lang="it-IT" dirty="0" smtClean="0">
              <a:solidFill>
                <a:srgbClr val="FF0000"/>
              </a:solidFill>
              <a:latin typeface="Blackadder ITC" pitchFamily="82" charset="0"/>
            </a:endParaRPr>
          </a:p>
          <a:p>
            <a:pPr>
              <a:buNone/>
            </a:pPr>
            <a:endParaRPr lang="it-IT" dirty="0">
              <a:latin typeface="Blackadder ITC" pitchFamily="82"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0"/>
            <a:ext cx="8229600" cy="1143000"/>
          </a:xfrm>
        </p:spPr>
        <p:txBody>
          <a:bodyPr/>
          <a:lstStyle/>
          <a:p>
            <a:r>
              <a:rPr lang="it-IT" dirty="0" smtClean="0">
                <a:solidFill>
                  <a:srgbClr val="FF0000"/>
                </a:solidFill>
                <a:latin typeface="Blackadder ITC" pitchFamily="82" charset="0"/>
              </a:rPr>
              <a:t>HACCP</a:t>
            </a:r>
            <a:endParaRPr lang="it-IT" dirty="0">
              <a:solidFill>
                <a:srgbClr val="FF0000"/>
              </a:solidFill>
              <a:latin typeface="Blackadder ITC" pitchFamily="82" charset="0"/>
            </a:endParaRPr>
          </a:p>
        </p:txBody>
      </p:sp>
      <p:sp>
        <p:nvSpPr>
          <p:cNvPr id="3" name="Segnaposto contenuto 2"/>
          <p:cNvSpPr>
            <a:spLocks noGrp="1"/>
          </p:cNvSpPr>
          <p:nvPr>
            <p:ph idx="1"/>
          </p:nvPr>
        </p:nvSpPr>
        <p:spPr>
          <a:xfrm>
            <a:off x="0" y="928670"/>
            <a:ext cx="9144000" cy="5197493"/>
          </a:xfrm>
        </p:spPr>
        <p:txBody>
          <a:bodyPr>
            <a:normAutofit fontScale="40000" lnSpcReduction="20000"/>
          </a:bodyPr>
          <a:lstStyle/>
          <a:p>
            <a:pPr>
              <a:buNone/>
            </a:pPr>
            <a:r>
              <a:rPr lang="it-IT" sz="5000" dirty="0" smtClean="0">
                <a:latin typeface="Blackadder ITC" pitchFamily="82" charset="0"/>
              </a:rPr>
              <a:t>L</a:t>
            </a:r>
            <a:r>
              <a:rPr lang="it-IT" sz="5000" b="1" dirty="0" smtClean="0">
                <a:latin typeface="Blackadder ITC" pitchFamily="82" charset="0"/>
              </a:rPr>
              <a:t>'</a:t>
            </a:r>
            <a:r>
              <a:rPr lang="it-IT" sz="5000" dirty="0" smtClean="0">
                <a:latin typeface="Blackadder ITC" pitchFamily="82" charset="0"/>
              </a:rPr>
              <a:t>HACCP è un sistema di controllo della produzione degli alimenti che ha come scopo la garanzia della </a:t>
            </a:r>
          </a:p>
          <a:p>
            <a:pPr>
              <a:buNone/>
            </a:pPr>
            <a:r>
              <a:rPr lang="it-IT" sz="5000" dirty="0" smtClean="0">
                <a:latin typeface="Blackadder ITC" pitchFamily="82" charset="0"/>
              </a:rPr>
              <a:t>sicurezza igienica e quindi della commestibilità di un alimento.</a:t>
            </a:r>
          </a:p>
          <a:p>
            <a:pPr>
              <a:buNone/>
            </a:pPr>
            <a:r>
              <a:rPr lang="it-IT" sz="5000" dirty="0" smtClean="0">
                <a:latin typeface="Blackadder ITC" pitchFamily="82" charset="0"/>
              </a:rPr>
              <a:t>Il sistema è caratterizzato da sette principi di base :</a:t>
            </a:r>
          </a:p>
          <a:p>
            <a:r>
              <a:rPr lang="it-IT" sz="5000" dirty="0" smtClean="0">
                <a:latin typeface="Blackadder ITC" pitchFamily="82" charset="0"/>
              </a:rPr>
              <a:t>Identificazione di potenziali rischi associati alla produzione di un alimento in tutte le sue fasi dal ricevimento merci fino al consumo;</a:t>
            </a:r>
          </a:p>
          <a:p>
            <a:r>
              <a:rPr lang="it-IT" sz="5000" dirty="0" smtClean="0">
                <a:latin typeface="Blackadder ITC" pitchFamily="82" charset="0"/>
              </a:rPr>
              <a:t>Determinazione dei punti, delle procedure e delle tappe che possono essere controllate al fine di eliminare i rischi o minimizzare la loro possibilità di verificarsi (punti critici di controllo : CCP);</a:t>
            </a:r>
          </a:p>
          <a:p>
            <a:r>
              <a:rPr lang="it-IT" sz="5000" dirty="0" smtClean="0">
                <a:latin typeface="Blackadder ITC" pitchFamily="82" charset="0"/>
              </a:rPr>
              <a:t>Accertamento dei limiti critici che devono essere osservati per assicurare che ogni CCP sia sotto controllo;</a:t>
            </a:r>
          </a:p>
          <a:p>
            <a:r>
              <a:rPr lang="it-IT" sz="5000" dirty="0" smtClean="0">
                <a:latin typeface="Blackadder ITC" pitchFamily="82" charset="0"/>
              </a:rPr>
              <a:t>Istituzione di un sistema di monitoraggio che permetta di assicurarsi il controllo dei CCP tramite un test oppure con osservazioni programmate;</a:t>
            </a:r>
          </a:p>
          <a:p>
            <a:r>
              <a:rPr lang="it-IT" sz="5000" dirty="0" smtClean="0">
                <a:latin typeface="Blackadder ITC" pitchFamily="82" charset="0"/>
              </a:rPr>
              <a:t>Predisposizione di un'azione correttiva da attuare quando il monitoraggio indica che un particolare CCP non è sotto controllo;</a:t>
            </a:r>
          </a:p>
          <a:p>
            <a:r>
              <a:rPr lang="it-IT" sz="5000" dirty="0" smtClean="0">
                <a:latin typeface="Blackadder ITC" pitchFamily="82" charset="0"/>
              </a:rPr>
              <a:t>Definizione delle procedure di verifica di buon funzionamento del sistema HACCP;</a:t>
            </a:r>
          </a:p>
          <a:p>
            <a:r>
              <a:rPr lang="it-IT" sz="5000" dirty="0" smtClean="0">
                <a:latin typeface="Blackadder ITC" pitchFamily="82" charset="0"/>
              </a:rPr>
              <a:t>Organizzazione di un sistema di gestione efficace dei documenti relativi al piano HACCP (raccolta dei dati ed organizzazione della documentazione).</a:t>
            </a:r>
            <a:r>
              <a:rPr lang="it-IT" sz="5000" dirty="0" smtClean="0"/>
              <a:t> </a:t>
            </a:r>
            <a:r>
              <a:rPr lang="it-IT" sz="5000" dirty="0" smtClean="0">
                <a:latin typeface="Blackadder ITC" pitchFamily="82" charset="0"/>
              </a:rPr>
              <a:t>Il metodo deve essere applicato da tutti gli esercizi di ristorazione e comunque da tutte le attività che effettuano la preparazione, la trasformazione, la fabbricazione, il confezionamento, il deposito, il trasporto, la distribuzione, la manipolazione, la vendita o la fornitura, compresa la somministrazione al consumatore.</a:t>
            </a:r>
          </a:p>
          <a:p>
            <a:endParaRPr lang="it-IT"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714480" y="428604"/>
            <a:ext cx="5752728" cy="1008112"/>
          </a:xfrm>
        </p:spPr>
        <p:txBody>
          <a:bodyPr>
            <a:noAutofit/>
          </a:bodyPr>
          <a:lstStyle/>
          <a:p>
            <a:r>
              <a:rPr lang="it-IT" sz="4400" dirty="0" smtClean="0">
                <a:solidFill>
                  <a:srgbClr val="FF0000"/>
                </a:solidFill>
                <a:latin typeface="Blackadder ITC" pitchFamily="82" charset="0"/>
              </a:rPr>
              <a:t>Organisation d’un événement sportif</a:t>
            </a:r>
          </a:p>
          <a:p>
            <a:r>
              <a:rPr lang="it-IT" sz="4000" dirty="0" smtClean="0">
                <a:solidFill>
                  <a:schemeClr val="tx1"/>
                </a:solidFill>
                <a:latin typeface="Blackadder ITC" pitchFamily="82" charset="0"/>
              </a:rPr>
              <a:t>Le directeur de l’</a:t>
            </a:r>
            <a:r>
              <a:rPr lang="it-IT" sz="4000" dirty="0" err="1" smtClean="0">
                <a:solidFill>
                  <a:schemeClr val="tx1"/>
                </a:solidFill>
                <a:latin typeface="Blackadder ITC" pitchFamily="82" charset="0"/>
              </a:rPr>
              <a:t>association</a:t>
            </a:r>
            <a:r>
              <a:rPr lang="it-IT" sz="4000" dirty="0" smtClean="0">
                <a:solidFill>
                  <a:schemeClr val="tx1"/>
                </a:solidFill>
                <a:latin typeface="Blackadder ITC" pitchFamily="82" charset="0"/>
              </a:rPr>
              <a:t> sports de déplacement avec son epouse sont le restaurant la “Costa Azzurra” parler avec le directeur d’un evénément sportif.</a:t>
            </a:r>
            <a:endParaRPr lang="it-IT" sz="4000" dirty="0">
              <a:solidFill>
                <a:schemeClr val="tx1"/>
              </a:solidFill>
              <a:latin typeface="Blackadder ITC" pitchFamily="82" charset="0"/>
            </a:endParaRPr>
          </a:p>
        </p:txBody>
      </p:sp>
      <p:sp>
        <p:nvSpPr>
          <p:cNvPr id="5" name="CasellaDiTesto 4"/>
          <p:cNvSpPr txBox="1"/>
          <p:nvPr/>
        </p:nvSpPr>
        <p:spPr>
          <a:xfrm>
            <a:off x="1835696" y="1340768"/>
            <a:ext cx="5760640" cy="461665"/>
          </a:xfrm>
          <a:prstGeom prst="rect">
            <a:avLst/>
          </a:prstGeom>
          <a:noFill/>
        </p:spPr>
        <p:txBody>
          <a:bodyPr wrap="square" rtlCol="0">
            <a:spAutoFit/>
          </a:bodyPr>
          <a:lstStyle/>
          <a:p>
            <a:r>
              <a:rPr lang="it-IT" sz="2400" dirty="0" smtClean="0"/>
              <a:t> </a:t>
            </a:r>
            <a:endParaRPr lang="it-IT" sz="2400" dirty="0"/>
          </a:p>
        </p:txBody>
      </p:sp>
    </p:spTree>
  </p:cSld>
  <p:clrMapOvr>
    <a:masterClrMapping/>
  </p:clrMapOvr>
  <p:transition advTm="7301"/>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548680"/>
          </a:xfrm>
        </p:spPr>
        <p:txBody>
          <a:bodyPr>
            <a:normAutofit fontScale="90000"/>
          </a:bodyPr>
          <a:lstStyle/>
          <a:p>
            <a:r>
              <a:rPr lang="it-IT" sz="3600" dirty="0" err="1" smtClean="0">
                <a:solidFill>
                  <a:srgbClr val="FF0000"/>
                </a:solidFill>
                <a:latin typeface="Blackadder ITC" pitchFamily="82" charset="0"/>
              </a:rPr>
              <a:t>Dialogue</a:t>
            </a:r>
            <a:endParaRPr lang="it-IT" sz="3600" dirty="0">
              <a:solidFill>
                <a:srgbClr val="FF0000"/>
              </a:solidFill>
              <a:latin typeface="Blackadder ITC" pitchFamily="82" charset="0"/>
            </a:endParaRPr>
          </a:p>
        </p:txBody>
      </p:sp>
      <p:sp>
        <p:nvSpPr>
          <p:cNvPr id="3" name="Segnaposto contenuto 2"/>
          <p:cNvSpPr>
            <a:spLocks noGrp="1"/>
          </p:cNvSpPr>
          <p:nvPr>
            <p:ph sz="quarter" idx="1"/>
          </p:nvPr>
        </p:nvSpPr>
        <p:spPr>
          <a:xfrm>
            <a:off x="0" y="0"/>
            <a:ext cx="9144000" cy="6858000"/>
          </a:xfrm>
        </p:spPr>
        <p:txBody>
          <a:bodyPr>
            <a:normAutofit fontScale="62500" lnSpcReduction="20000"/>
          </a:bodyPr>
          <a:lstStyle/>
          <a:p>
            <a:pPr>
              <a:buNone/>
            </a:pPr>
            <a:r>
              <a:rPr lang="it-IT" sz="2000" dirty="0" smtClean="0"/>
              <a:t> </a:t>
            </a:r>
          </a:p>
          <a:p>
            <a:pPr>
              <a:buNone/>
            </a:pPr>
            <a:endParaRPr lang="it-IT" sz="2000" dirty="0" smtClean="0"/>
          </a:p>
          <a:p>
            <a:pPr>
              <a:buNone/>
            </a:pPr>
            <a:r>
              <a:rPr lang="fr-FR" sz="2200" dirty="0" smtClean="0">
                <a:latin typeface="Bodoni MT" pitchFamily="18" charset="0"/>
              </a:rPr>
              <a:t>Bonjour messieurs.</a:t>
            </a:r>
          </a:p>
          <a:p>
            <a:pPr>
              <a:buNone/>
            </a:pPr>
            <a:r>
              <a:rPr lang="fr-FR" sz="2200" dirty="0" smtClean="0">
                <a:latin typeface="Bodoni MT" pitchFamily="18" charset="0"/>
              </a:rPr>
              <a:t> Bonjour!</a:t>
            </a:r>
          </a:p>
          <a:p>
            <a:pPr>
              <a:buNone/>
            </a:pPr>
            <a:r>
              <a:rPr lang="fr-FR" sz="2200" dirty="0" smtClean="0">
                <a:latin typeface="Bodoni MT" pitchFamily="18" charset="0"/>
              </a:rPr>
              <a:t> Bonjour messieurs. Comment puis-je aider?</a:t>
            </a:r>
          </a:p>
          <a:p>
            <a:pPr>
              <a:buNone/>
            </a:pPr>
            <a:r>
              <a:rPr lang="fr-FR" sz="2200" dirty="0" smtClean="0">
                <a:latin typeface="Bodoni MT" pitchFamily="18" charset="0"/>
              </a:rPr>
              <a:t> Nous souhaitons organiser notre événement sportif, vous pouvez?</a:t>
            </a:r>
          </a:p>
          <a:p>
            <a:pPr>
              <a:buNone/>
            </a:pPr>
            <a:r>
              <a:rPr lang="fr-FR" sz="2200" dirty="0" smtClean="0">
                <a:latin typeface="Bodoni MT" pitchFamily="18" charset="0"/>
              </a:rPr>
              <a:t> Certes, ce jour est-il?</a:t>
            </a:r>
          </a:p>
          <a:p>
            <a:pPr>
              <a:buNone/>
            </a:pPr>
            <a:r>
              <a:rPr lang="fr-FR" sz="2200" dirty="0" smtClean="0">
                <a:latin typeface="Bodoni MT" pitchFamily="18" charset="0"/>
              </a:rPr>
              <a:t> L'événement est de 10 Avril.</a:t>
            </a:r>
          </a:p>
          <a:p>
            <a:pPr>
              <a:buNone/>
            </a:pPr>
            <a:r>
              <a:rPr lang="fr-FR" sz="2200" dirty="0" smtClean="0">
                <a:latin typeface="Bodoni MT" pitchFamily="18" charset="0"/>
              </a:rPr>
              <a:t> Attendez une minute, je dois vérifier la disponibilité ....</a:t>
            </a:r>
          </a:p>
          <a:p>
            <a:pPr>
              <a:buNone/>
            </a:pPr>
            <a:r>
              <a:rPr lang="fr-FR" sz="2200" dirty="0" smtClean="0">
                <a:latin typeface="Bodoni MT" pitchFamily="18" charset="0"/>
              </a:rPr>
              <a:t> Lords ce jour-là la salle est vide, heure à laquelle vous voulez commencer le banquet?</a:t>
            </a:r>
          </a:p>
          <a:p>
            <a:pPr>
              <a:buNone/>
            </a:pPr>
            <a:r>
              <a:rPr lang="fr-FR" sz="2200" dirty="0" smtClean="0">
                <a:latin typeface="Bodoni MT" pitchFamily="18" charset="0"/>
              </a:rPr>
              <a:t> A’ 20h30</a:t>
            </a:r>
          </a:p>
          <a:p>
            <a:pPr>
              <a:buNone/>
            </a:pPr>
            <a:r>
              <a:rPr lang="fr-FR" sz="2200" dirty="0" smtClean="0">
                <a:latin typeface="Bodoni MT" pitchFamily="18" charset="0"/>
              </a:rPr>
              <a:t> Pour combien de personnes?</a:t>
            </a:r>
          </a:p>
          <a:p>
            <a:pPr>
              <a:buNone/>
            </a:pPr>
            <a:r>
              <a:rPr lang="fr-FR" sz="2200" dirty="0" smtClean="0">
                <a:latin typeface="Bodoni MT" pitchFamily="18" charset="0"/>
              </a:rPr>
              <a:t> 200 personnes.</a:t>
            </a:r>
          </a:p>
          <a:p>
            <a:pPr>
              <a:buNone/>
            </a:pPr>
            <a:r>
              <a:rPr lang="fr-FR" sz="2200" dirty="0" smtClean="0">
                <a:latin typeface="Bodoni MT" pitchFamily="18" charset="0"/>
              </a:rPr>
              <a:t>Parfait, vous voulez traiter un menu de viande ou de poisson?</a:t>
            </a:r>
          </a:p>
          <a:p>
            <a:pPr>
              <a:buNone/>
            </a:pPr>
            <a:r>
              <a:rPr lang="fr-FR" sz="2200" dirty="0" smtClean="0">
                <a:latin typeface="Bodoni MT" pitchFamily="18" charset="0"/>
              </a:rPr>
              <a:t> Nous voulons traiter un menu à base de poisson.</a:t>
            </a:r>
          </a:p>
          <a:p>
            <a:pPr>
              <a:buNone/>
            </a:pPr>
            <a:r>
              <a:rPr lang="fr-FR" sz="2200" dirty="0" smtClean="0">
                <a:latin typeface="Bodoni MT" pitchFamily="18" charset="0"/>
              </a:rPr>
              <a:t> Attendez un moment je prends le menu et je vais illustrer.</a:t>
            </a:r>
          </a:p>
          <a:p>
            <a:pPr>
              <a:buNone/>
            </a:pPr>
            <a:r>
              <a:rPr lang="fr-FR" sz="2200" dirty="0" smtClean="0">
                <a:latin typeface="Bodoni MT" pitchFamily="18" charset="0"/>
              </a:rPr>
              <a:t> Oui s'il vous plaît</a:t>
            </a:r>
          </a:p>
          <a:p>
            <a:pPr>
              <a:buNone/>
            </a:pPr>
            <a:r>
              <a:rPr lang="fr-FR" sz="2200" dirty="0" smtClean="0">
                <a:latin typeface="Bodoni MT" pitchFamily="18" charset="0"/>
              </a:rPr>
              <a:t>Alors, faisons un simple mais bon menu .. Pour commencer, nous pourrions accueillir l'apéritif avec des cocktails</a:t>
            </a:r>
          </a:p>
          <a:p>
            <a:pPr>
              <a:buNone/>
            </a:pPr>
            <a:r>
              <a:rPr lang="fr-FR" sz="2200" dirty="0" smtClean="0">
                <a:latin typeface="Bodoni MT" pitchFamily="18" charset="0"/>
              </a:rPr>
              <a:t>alcoolisées et non alcoolisées et des amuse-gueule. Avez-vous d'accord?</a:t>
            </a:r>
          </a:p>
          <a:p>
            <a:pPr>
              <a:buNone/>
            </a:pPr>
            <a:r>
              <a:rPr lang="fr-FR" sz="2200" dirty="0" smtClean="0">
                <a:latin typeface="Bodoni MT" pitchFamily="18" charset="0"/>
              </a:rPr>
              <a:t> Très bien.</a:t>
            </a:r>
          </a:p>
          <a:p>
            <a:pPr>
              <a:buNone/>
            </a:pPr>
            <a:r>
              <a:rPr lang="fr-FR" sz="2200" dirty="0" smtClean="0">
                <a:latin typeface="Bodoni MT" pitchFamily="18" charset="0"/>
              </a:rPr>
              <a:t> Comme entrée, plat principal, on peut mettre la trilogie qui comprend la mer (cocktail de crevettes, salade de poulpe et</a:t>
            </a:r>
          </a:p>
          <a:p>
            <a:pPr>
              <a:buNone/>
            </a:pPr>
            <a:r>
              <a:rPr lang="fr-FR" sz="2200" dirty="0" smtClean="0">
                <a:latin typeface="Bodoni MT" pitchFamily="18" charset="0"/>
              </a:rPr>
              <a:t>crêpes nouveau-nés) vous êtes d'accord?</a:t>
            </a:r>
          </a:p>
          <a:p>
            <a:pPr>
              <a:buNone/>
            </a:pPr>
            <a:r>
              <a:rPr lang="fr-FR" sz="2200" dirty="0" smtClean="0">
                <a:latin typeface="Bodoni MT" pitchFamily="18" charset="0"/>
              </a:rPr>
              <a:t> Il est bien.</a:t>
            </a:r>
          </a:p>
          <a:p>
            <a:pPr>
              <a:buNone/>
            </a:pPr>
            <a:r>
              <a:rPr lang="fr-FR" sz="2200" dirty="0" smtClean="0">
                <a:latin typeface="Bodoni MT" pitchFamily="18" charset="0"/>
              </a:rPr>
              <a:t>comme premiers cours, nous pouvons mettre busiate avec sauce aux cerises bouclés et risotto aux crevettes et aubergines et </a:t>
            </a:r>
            <a:r>
              <a:rPr lang="fr-FR" sz="2200" dirty="0" err="1" smtClean="0">
                <a:latin typeface="Bodoni MT" pitchFamily="18" charset="0"/>
              </a:rPr>
              <a:t>scamorza</a:t>
            </a:r>
            <a:r>
              <a:rPr lang="fr-FR" sz="2200" dirty="0" smtClean="0">
                <a:latin typeface="Bodoni MT" pitchFamily="18" charset="0"/>
              </a:rPr>
              <a:t>. Acceptez-vous?</a:t>
            </a:r>
          </a:p>
          <a:p>
            <a:pPr>
              <a:buNone/>
            </a:pPr>
            <a:r>
              <a:rPr lang="fr-FR" sz="2200" dirty="0" smtClean="0">
                <a:latin typeface="Bodoni MT" pitchFamily="18" charset="0"/>
              </a:rPr>
              <a:t> Il est très bien.</a:t>
            </a:r>
          </a:p>
          <a:p>
            <a:pPr>
              <a:buNone/>
            </a:pPr>
            <a:r>
              <a:rPr lang="fr-FR" sz="2200" dirty="0" smtClean="0">
                <a:latin typeface="Bodoni MT" pitchFamily="18" charset="0"/>
              </a:rPr>
              <a:t> Secondes que nous pouvons ajouter les calamars grillés et l'espadon dans « belle vue ». Comment est-il?</a:t>
            </a:r>
          </a:p>
          <a:p>
            <a:pPr>
              <a:buNone/>
            </a:pPr>
            <a:r>
              <a:rPr lang="fr-FR" sz="2200" dirty="0" smtClean="0">
                <a:latin typeface="Bodoni MT" pitchFamily="18" charset="0"/>
              </a:rPr>
              <a:t>bien jusqu'à présent.</a:t>
            </a:r>
          </a:p>
          <a:p>
            <a:pPr>
              <a:buNone/>
            </a:pPr>
            <a:r>
              <a:rPr lang="fr-FR" sz="2200" dirty="0" smtClean="0">
                <a:latin typeface="Bodoni MT" pitchFamily="18" charset="0"/>
              </a:rPr>
              <a:t>Tels que les fruits et les desserts à nous.</a:t>
            </a:r>
          </a:p>
          <a:p>
            <a:pPr>
              <a:buNone/>
            </a:pPr>
            <a:r>
              <a:rPr lang="fr-FR" sz="2200" dirty="0" smtClean="0">
                <a:latin typeface="Bodoni MT" pitchFamily="18" charset="0"/>
              </a:rPr>
              <a:t>D'accord, alors nous renverrons une semaine avant l'événement. merci beaucoup et au revoir.</a:t>
            </a:r>
          </a:p>
          <a:p>
            <a:pPr>
              <a:buNone/>
            </a:pPr>
            <a:r>
              <a:rPr lang="fr-FR" sz="2200" dirty="0" smtClean="0">
                <a:latin typeface="Bodoni MT" pitchFamily="18" charset="0"/>
              </a:rPr>
              <a:t>Merci et au revoir.</a:t>
            </a:r>
            <a:endParaRPr lang="it-IT" sz="2200" dirty="0" smtClean="0">
              <a:latin typeface="Bodoni MT" pitchFamily="18" charset="0"/>
            </a:endParaRPr>
          </a:p>
        </p:txBody>
      </p:sp>
    </p:spTree>
  </p:cSld>
  <p:clrMapOvr>
    <a:masterClrMapping/>
  </p:clrMapOvr>
  <p:transition advTm="1042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285776"/>
            <a:ext cx="8229600" cy="1143000"/>
          </a:xfrm>
        </p:spPr>
        <p:txBody>
          <a:bodyPr/>
          <a:lstStyle/>
          <a:p>
            <a:r>
              <a:rPr lang="it-IT" dirty="0" smtClean="0">
                <a:solidFill>
                  <a:srgbClr val="FF0000"/>
                </a:solidFill>
                <a:latin typeface="Blackadder ITC" pitchFamily="82" charset="0"/>
              </a:rPr>
              <a:t>The banqueting</a:t>
            </a:r>
            <a:endParaRPr lang="it-IT" dirty="0">
              <a:solidFill>
                <a:srgbClr val="FF0000"/>
              </a:solidFill>
              <a:latin typeface="Blackadder ITC" pitchFamily="82" charset="0"/>
            </a:endParaRPr>
          </a:p>
        </p:txBody>
      </p:sp>
      <p:sp>
        <p:nvSpPr>
          <p:cNvPr id="3" name="Segnaposto contenuto 2"/>
          <p:cNvSpPr>
            <a:spLocks noGrp="1"/>
          </p:cNvSpPr>
          <p:nvPr>
            <p:ph idx="1"/>
          </p:nvPr>
        </p:nvSpPr>
        <p:spPr>
          <a:xfrm>
            <a:off x="0" y="642919"/>
            <a:ext cx="9144000" cy="4143403"/>
          </a:xfrm>
        </p:spPr>
        <p:txBody>
          <a:bodyPr>
            <a:normAutofit fontScale="85000" lnSpcReduction="20000"/>
          </a:bodyPr>
          <a:lstStyle/>
          <a:p>
            <a:pPr>
              <a:buNone/>
            </a:pPr>
            <a:r>
              <a:rPr lang="en-US" dirty="0" smtClean="0">
                <a:latin typeface="Blackadder ITC" pitchFamily="82" charset="0"/>
              </a:rPr>
              <a:t>The banquet is to organize a reception not only taking on the commitment of its preparation but also to its success.</a:t>
            </a:r>
            <a:br>
              <a:rPr lang="en-US" dirty="0" smtClean="0">
                <a:latin typeface="Blackadder ITC" pitchFamily="82" charset="0"/>
              </a:rPr>
            </a:br>
            <a:r>
              <a:rPr lang="en-US" dirty="0" smtClean="0">
                <a:latin typeface="Blackadder ITC" pitchFamily="82" charset="0"/>
              </a:rPr>
              <a:t>It follows that the banqueting activities can rightly be regarded as a very complicated catering service that finds application in banquets for events, congresses, openings and exhibitions of a certain level.</a:t>
            </a:r>
            <a:br>
              <a:rPr lang="en-US" dirty="0" smtClean="0">
                <a:latin typeface="Blackadder ITC" pitchFamily="82" charset="0"/>
              </a:rPr>
            </a:br>
            <a:r>
              <a:rPr lang="en-US" dirty="0" smtClean="0">
                <a:latin typeface="Blackadder ITC" pitchFamily="82" charset="0"/>
              </a:rPr>
              <a:t>The banqueting may comprise two distinct categories: inside, or prepared within a structure classical options, and outside, or at the customer's home or in specifically selected places. As regards services in addition to food preparation include the logistical organization of the environments, a fairly complex and wide ranging from the selection of the event venue to the provision of tables and chairs for catering, care setting and decorations, musical entertainment and all that is necessary to meet the needs of customers.</a:t>
            </a:r>
            <a:endParaRPr lang="it-IT" dirty="0">
              <a:latin typeface="Blackadder ITC" pitchFamily="82" charset="0"/>
            </a:endParaRPr>
          </a:p>
        </p:txBody>
      </p:sp>
      <p:pic>
        <p:nvPicPr>
          <p:cNvPr id="4" name="Immagine 3" descr="a8944f006c38d5112ad726aaefd9c6ff_w110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500570"/>
            <a:ext cx="9144000" cy="235743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scene3d>
              <a:camera prst="perspectiveLeft"/>
              <a:lightRig rig="flat" dir="tl">
                <a:rot lat="0" lon="0" rev="6600000"/>
              </a:lightRig>
            </a:scene3d>
            <a:sp3d extrusionH="25400" contourW="8890">
              <a:bevelT w="38100" h="31750"/>
              <a:contourClr>
                <a:schemeClr val="accent2">
                  <a:shade val="75000"/>
                </a:schemeClr>
              </a:contourClr>
            </a:sp3d>
          </a:bodyPr>
          <a:lstStyle/>
          <a:p>
            <a:pPr algn="ctr">
              <a:buNone/>
            </a:pPr>
            <a:r>
              <a:rPr lang="it-IT"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lackadder ITC" pitchFamily="82" charset="0"/>
              </a:rPr>
              <a:t>UDA  prodotta dalla </a:t>
            </a:r>
          </a:p>
          <a:p>
            <a:pPr algn="ctr">
              <a:buNone/>
            </a:pPr>
            <a:r>
              <a:rPr lang="it-IT"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lackadder ITC" pitchFamily="82" charset="0"/>
              </a:rPr>
              <a:t>4^G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5500694" y="640913"/>
            <a:ext cx="3643306" cy="6217087"/>
          </a:xfrm>
          <a:prstGeom prst="rect">
            <a:avLst/>
          </a:prstGeom>
          <a:noFill/>
        </p:spPr>
        <p:txBody>
          <a:bodyPr wrap="square" rtlCol="0">
            <a:spAutoFit/>
          </a:bodyPr>
          <a:lstStyle/>
          <a:p>
            <a:r>
              <a:rPr lang="it-IT" sz="2000" dirty="0" smtClean="0">
                <a:latin typeface="Blackadder ITC" pitchFamily="82" charset="0"/>
              </a:rPr>
              <a:t>Il Castello di Venere era anticamente collegato attraverso un ponte levatoio. Nel Castello dimorarono i </a:t>
            </a:r>
            <a:r>
              <a:rPr lang="it-IT" sz="1600" dirty="0" smtClean="0">
                <a:latin typeface="Blackadder ITC" pitchFamily="82" charset="0"/>
              </a:rPr>
              <a:t>maggiori</a:t>
            </a:r>
            <a:r>
              <a:rPr lang="it-IT" sz="2000" dirty="0" smtClean="0">
                <a:latin typeface="Blackadder ITC" pitchFamily="82" charset="0"/>
              </a:rPr>
              <a:t> rappresentanti dell’autorità regia fra cui il Castellano che amministrava la giustizia penale e che annoverava, tra i suoi compiti principali, la direzione del carcere e la manutenzione della fortezza il </a:t>
            </a:r>
            <a:r>
              <a:rPr lang="it-IT" sz="2000" dirty="0" err="1" smtClean="0">
                <a:latin typeface="Blackadder ITC" pitchFamily="82" charset="0"/>
              </a:rPr>
              <a:t>Bajulo</a:t>
            </a:r>
            <a:r>
              <a:rPr lang="it-IT" sz="2000" dirty="0" smtClean="0">
                <a:latin typeface="Blackadder ITC" pitchFamily="82" charset="0"/>
              </a:rPr>
              <a:t> che soprintendeva alla giustizia civile oltre che al controllo sul </a:t>
            </a:r>
            <a:r>
              <a:rPr lang="it-IT" dirty="0" smtClean="0">
                <a:latin typeface="Blackadder ITC" pitchFamily="82" charset="0"/>
              </a:rPr>
              <a:t>pagamento</a:t>
            </a:r>
            <a:r>
              <a:rPr lang="it-IT" sz="2000" dirty="0" smtClean="0">
                <a:latin typeface="Blackadder ITC" pitchFamily="82" charset="0"/>
              </a:rPr>
              <a:t> delle tasse. L’area circostante il Castello assunse il nome di “</a:t>
            </a:r>
            <a:r>
              <a:rPr lang="it-IT" sz="2000" dirty="0" err="1" smtClean="0">
                <a:latin typeface="Blackadder ITC" pitchFamily="82" charset="0"/>
              </a:rPr>
              <a:t>Balio</a:t>
            </a:r>
            <a:r>
              <a:rPr lang="it-IT" sz="2000" dirty="0" smtClean="0">
                <a:latin typeface="Blackadder ITC" pitchFamily="82" charset="0"/>
              </a:rPr>
              <a:t>” proprio dalla figura del </a:t>
            </a:r>
            <a:r>
              <a:rPr lang="it-IT" sz="2000" dirty="0" err="1" smtClean="0">
                <a:latin typeface="Blackadder ITC" pitchFamily="82" charset="0"/>
              </a:rPr>
              <a:t>Bajulo</a:t>
            </a:r>
            <a:r>
              <a:rPr lang="it-IT" sz="2000" dirty="0" smtClean="0">
                <a:latin typeface="Blackadder ITC" pitchFamily="82" charset="0"/>
              </a:rPr>
              <a:t> del regno.</a:t>
            </a:r>
          </a:p>
          <a:p>
            <a:r>
              <a:rPr lang="it-IT" sz="2000" dirty="0" smtClean="0">
                <a:latin typeface="Blackadder ITC" pitchFamily="82" charset="0"/>
              </a:rPr>
              <a:t>Quello che resta oggi dell’antica fortezza fu opera dei Normanni. Al suo interno sono stati rinvenuti e, purtroppo, perduti elementi architettonici a supporto del percorso storico, essenzialmente riferibili alla ricostruzione medievale della fortezza.</a:t>
            </a:r>
          </a:p>
          <a:p>
            <a:endParaRPr lang="it-IT" dirty="0"/>
          </a:p>
        </p:txBody>
      </p:sp>
      <p:sp>
        <p:nvSpPr>
          <p:cNvPr id="7" name="Rettangolo 6"/>
          <p:cNvSpPr/>
          <p:nvPr/>
        </p:nvSpPr>
        <p:spPr>
          <a:xfrm>
            <a:off x="-1428792" y="0"/>
            <a:ext cx="9144000" cy="175432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it-IT" sz="5400" b="1" cap="none" spc="0" dirty="0" smtClean="0">
                <a:ln/>
                <a:solidFill>
                  <a:srgbClr val="FF0000"/>
                </a:solidFill>
                <a:effectLst/>
                <a:latin typeface="Blackadder ITC" pitchFamily="82" charset="0"/>
              </a:rPr>
              <a:t>Il castello di Venere</a:t>
            </a:r>
          </a:p>
          <a:p>
            <a:pPr algn="ctr"/>
            <a:r>
              <a:rPr lang="it-IT" sz="5400" b="1" cap="none" spc="0" dirty="0" smtClean="0">
                <a:ln/>
                <a:solidFill>
                  <a:srgbClr val="FF0000"/>
                </a:solidFill>
                <a:effectLst/>
                <a:latin typeface="Blackadder ITC" pitchFamily="82" charset="0"/>
              </a:rPr>
              <a:t>(Erice</a:t>
            </a:r>
            <a:r>
              <a:rPr lang="it-IT" sz="5400" b="1" cap="none" spc="0" dirty="0" smtClean="0">
                <a:ln/>
                <a:solidFill>
                  <a:srgbClr val="FF0000"/>
                </a:solidFill>
                <a:effectLst/>
              </a:rPr>
              <a:t>)</a:t>
            </a:r>
            <a:endParaRPr lang="it-IT" sz="5400" b="1" cap="none" spc="0" dirty="0">
              <a:ln/>
              <a:solidFill>
                <a:srgbClr val="FF0000"/>
              </a:solidFill>
              <a:effectLst/>
            </a:endParaRPr>
          </a:p>
        </p:txBody>
      </p:sp>
      <p:pic>
        <p:nvPicPr>
          <p:cNvPr id="8" name="Immagine 7" descr="16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000240"/>
            <a:ext cx="5429256" cy="4032448"/>
          </a:xfrm>
          <a:prstGeom prst="rect">
            <a:avLst/>
          </a:prstGeom>
          <a:ln>
            <a:noFill/>
          </a:ln>
          <a:effectLst>
            <a:softEdge rad="112500"/>
          </a:effectLst>
        </p:spPr>
      </p:pic>
    </p:spTree>
  </p:cSld>
  <p:clrMapOvr>
    <a:masterClrMapping/>
  </p:clrMapOvr>
  <p:transition advTm="10546"/>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00230" y="0"/>
            <a:ext cx="8229600" cy="1143000"/>
          </a:xfrm>
        </p:spPr>
        <p:txBody>
          <a:bodyPr>
            <a:normAutofit fontScale="90000"/>
          </a:bodyPr>
          <a:lstStyle/>
          <a:p>
            <a:r>
              <a:rPr lang="it-IT" sz="5300" dirty="0" smtClean="0">
                <a:solidFill>
                  <a:srgbClr val="FF0000"/>
                </a:solidFill>
                <a:latin typeface="Blackadder ITC" pitchFamily="82" charset="0"/>
              </a:rPr>
              <a:t>Il  Tempio della Concordia</a:t>
            </a:r>
            <a:r>
              <a:rPr lang="it-IT" dirty="0" smtClean="0">
                <a:solidFill>
                  <a:srgbClr val="FF0000"/>
                </a:solidFill>
                <a:latin typeface="Blackadder ITC" pitchFamily="82" charset="0"/>
              </a:rPr>
              <a:t/>
            </a:r>
            <a:br>
              <a:rPr lang="it-IT" dirty="0" smtClean="0">
                <a:solidFill>
                  <a:srgbClr val="FF0000"/>
                </a:solidFill>
                <a:latin typeface="Blackadder ITC" pitchFamily="82" charset="0"/>
              </a:rPr>
            </a:br>
            <a:endParaRPr lang="it-IT" dirty="0">
              <a:solidFill>
                <a:srgbClr val="FF0000"/>
              </a:solidFill>
              <a:latin typeface="Blackadder ITC" pitchFamily="82" charset="0"/>
            </a:endParaRPr>
          </a:p>
        </p:txBody>
      </p:sp>
      <p:sp>
        <p:nvSpPr>
          <p:cNvPr id="3" name="Segnaposto contenuto 2"/>
          <p:cNvSpPr>
            <a:spLocks noGrp="1"/>
          </p:cNvSpPr>
          <p:nvPr>
            <p:ph idx="1"/>
          </p:nvPr>
        </p:nvSpPr>
        <p:spPr>
          <a:xfrm>
            <a:off x="0" y="500042"/>
            <a:ext cx="9144000" cy="3786213"/>
          </a:xfrm>
        </p:spPr>
        <p:txBody>
          <a:bodyPr>
            <a:noAutofit/>
          </a:bodyPr>
          <a:lstStyle/>
          <a:p>
            <a:pPr>
              <a:buNone/>
            </a:pPr>
            <a:r>
              <a:rPr lang="it-IT" sz="2400" b="1" dirty="0" smtClean="0">
                <a:latin typeface="Blackadder ITC" pitchFamily="82" charset="0"/>
              </a:rPr>
              <a:t>                                                                                 Nella meravigliosa ed incantata Valle dei Templi,</a:t>
            </a:r>
          </a:p>
          <a:p>
            <a:pPr algn="r">
              <a:buNone/>
            </a:pPr>
            <a:r>
              <a:rPr lang="it-IT" sz="2400" b="1" dirty="0" smtClean="0">
                <a:latin typeface="Blackadder ITC" pitchFamily="82" charset="0"/>
              </a:rPr>
              <a:t>                   lì dove la storia è restata intatta e presente, si trova </a:t>
            </a:r>
          </a:p>
          <a:p>
            <a:pPr algn="r">
              <a:buNone/>
            </a:pPr>
            <a:r>
              <a:rPr lang="it-IT" sz="2400" b="1" dirty="0" smtClean="0">
                <a:latin typeface="Blackadder ITC" pitchFamily="82" charset="0"/>
              </a:rPr>
              <a:t>il Tempio della Concordia. </a:t>
            </a:r>
          </a:p>
          <a:p>
            <a:pPr algn="r">
              <a:buNone/>
            </a:pPr>
            <a:r>
              <a:rPr lang="it-IT" sz="2400" dirty="0" smtClean="0">
                <a:latin typeface="Blackadder ITC" pitchFamily="82" charset="0"/>
              </a:rPr>
              <a:t>È un </a:t>
            </a:r>
            <a:r>
              <a:rPr lang="it-IT" sz="2400" b="1" dirty="0" smtClean="0">
                <a:latin typeface="Blackadder ITC" pitchFamily="82" charset="0"/>
              </a:rPr>
              <a:t>tempio dell’antica città greca di </a:t>
            </a:r>
            <a:r>
              <a:rPr lang="it-IT" sz="2400" b="1" dirty="0" err="1" smtClean="0">
                <a:latin typeface="Blackadder ITC" pitchFamily="82" charset="0"/>
              </a:rPr>
              <a:t>Akragas</a:t>
            </a:r>
            <a:r>
              <a:rPr lang="it-IT" sz="2400" dirty="0" smtClean="0">
                <a:latin typeface="Blackadder ITC" pitchFamily="82" charset="0"/>
              </a:rPr>
              <a:t>  e</a:t>
            </a:r>
          </a:p>
          <a:p>
            <a:pPr>
              <a:buNone/>
            </a:pPr>
            <a:r>
              <a:rPr lang="it-IT" sz="2400" dirty="0" smtClean="0">
                <a:latin typeface="Blackadder ITC" pitchFamily="82" charset="0"/>
              </a:rPr>
              <a:t>                                                                                 fu costruito nel 430 a. C., ha forma quadrangolare e </a:t>
            </a:r>
          </a:p>
          <a:p>
            <a:pPr algn="r">
              <a:buNone/>
            </a:pPr>
            <a:r>
              <a:rPr lang="it-IT" sz="2400" dirty="0" smtClean="0">
                <a:latin typeface="Blackadder ITC" pitchFamily="82" charset="0"/>
              </a:rPr>
              <a:t>occupa una superficie di 843,38 metri quadrati e sviluppa</a:t>
            </a:r>
          </a:p>
          <a:p>
            <a:pPr algn="r">
              <a:buNone/>
            </a:pPr>
            <a:r>
              <a:rPr lang="it-IT" sz="2400" dirty="0" smtClean="0">
                <a:latin typeface="Blackadder ITC" pitchFamily="82" charset="0"/>
              </a:rPr>
              <a:t>per 13,481 metri di altezza, misure davvero imponenti</a:t>
            </a:r>
          </a:p>
          <a:p>
            <a:pPr algn="r">
              <a:buNone/>
            </a:pPr>
            <a:r>
              <a:rPr lang="it-IT" sz="2400" dirty="0" smtClean="0">
                <a:latin typeface="Blackadder ITC" pitchFamily="82" charset="0"/>
              </a:rPr>
              <a:t> che tramandano la grandezza della civiltà greca. </a:t>
            </a:r>
          </a:p>
          <a:p>
            <a:pPr algn="r">
              <a:buNone/>
            </a:pPr>
            <a:r>
              <a:rPr lang="it-IT" sz="2400" dirty="0" smtClean="0">
                <a:latin typeface="Blackadder ITC" pitchFamily="82" charset="0"/>
              </a:rPr>
              <a:t>La cella principale era preceduta da un’anticamera molto spartana con due</a:t>
            </a:r>
          </a:p>
          <a:p>
            <a:pPr algn="r">
              <a:buNone/>
            </a:pPr>
            <a:r>
              <a:rPr lang="it-IT" sz="2400" dirty="0" smtClean="0">
                <a:latin typeface="Blackadder ITC" pitchFamily="82" charset="0"/>
              </a:rPr>
              <a:t> colonne ed era seguita  da un altro vestibolo,</a:t>
            </a:r>
          </a:p>
          <a:p>
            <a:pPr algn="r">
              <a:buNone/>
            </a:pPr>
            <a:r>
              <a:rPr lang="it-IT" sz="2400" dirty="0" smtClean="0">
                <a:latin typeface="Blackadder ITC" pitchFamily="82" charset="0"/>
              </a:rPr>
              <a:t> adibito a tesoriera dei doni votivi e dell’archivio del tempio.</a:t>
            </a:r>
          </a:p>
          <a:p>
            <a:pPr algn="r">
              <a:buNone/>
            </a:pPr>
            <a:r>
              <a:rPr lang="it-IT" sz="2400" dirty="0" smtClean="0">
                <a:latin typeface="Blackadder ITC" pitchFamily="82" charset="0"/>
              </a:rPr>
              <a:t>Il colonnato rispetta i modelli classici, con 6 colonne</a:t>
            </a:r>
          </a:p>
          <a:p>
            <a:pPr algn="r">
              <a:buNone/>
            </a:pPr>
            <a:r>
              <a:rPr lang="it-IT" sz="2400" dirty="0" smtClean="0">
                <a:latin typeface="Blackadder ITC" pitchFamily="82" charset="0"/>
              </a:rPr>
              <a:t> per 13, ed ogni colonna è costituita da</a:t>
            </a:r>
          </a:p>
          <a:p>
            <a:pPr algn="r">
              <a:buNone/>
            </a:pPr>
            <a:r>
              <a:rPr lang="it-IT" sz="2400" dirty="0" smtClean="0">
                <a:latin typeface="Blackadder ITC" pitchFamily="82" charset="0"/>
              </a:rPr>
              <a:t>4 tamburi, con un fascio di 20 scanalature a spigolo vivo.</a:t>
            </a:r>
            <a:endParaRPr lang="it-IT" sz="2400" dirty="0">
              <a:latin typeface="Blackadder ITC" pitchFamily="82" charset="0"/>
            </a:endParaRPr>
          </a:p>
        </p:txBody>
      </p:sp>
      <p:pic>
        <p:nvPicPr>
          <p:cNvPr id="5" name="Immagine 4" descr="thC8NFCY4N.jpg"/>
          <p:cNvPicPr>
            <a:picLocks noChangeAspect="1"/>
          </p:cNvPicPr>
          <p:nvPr/>
        </p:nvPicPr>
        <p:blipFill>
          <a:blip r:embed="rId2"/>
          <a:stretch>
            <a:fillRect/>
          </a:stretch>
        </p:blipFill>
        <p:spPr>
          <a:xfrm>
            <a:off x="0" y="714356"/>
            <a:ext cx="3571868" cy="3286148"/>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214478" y="0"/>
            <a:ext cx="9144000" cy="1107996"/>
          </a:xfrm>
          <a:prstGeom prst="rect">
            <a:avLst/>
          </a:prstGeom>
          <a:noFill/>
        </p:spPr>
        <p:txBody>
          <a:bodyPr wrap="square" lIns="91440" tIns="45720" rIns="91440" bIns="45720">
            <a:spAutoFit/>
          </a:bodyPr>
          <a:lstStyle/>
          <a:p>
            <a:pPr algn="ctr"/>
            <a:r>
              <a:rPr lang="it-IT" sz="5400" dirty="0" smtClean="0">
                <a:ln w="10160">
                  <a:solidFill>
                    <a:schemeClr val="accent1"/>
                  </a:solidFill>
                  <a:prstDash val="solid"/>
                </a:ln>
                <a:solidFill>
                  <a:srgbClr val="FF0000"/>
                </a:solidFill>
                <a:effectLst>
                  <a:outerShdw blurRad="38100" dist="32000" dir="5400000" algn="tl">
                    <a:srgbClr val="000000">
                      <a:alpha val="30000"/>
                    </a:srgbClr>
                  </a:outerShdw>
                </a:effectLst>
                <a:latin typeface="Blackadder ITC" pitchFamily="82" charset="0"/>
              </a:rPr>
              <a:t>Il </a:t>
            </a:r>
            <a:r>
              <a:rPr lang="it-IT" sz="6600" dirty="0" smtClean="0">
                <a:ln w="10160">
                  <a:solidFill>
                    <a:schemeClr val="accent1"/>
                  </a:solidFill>
                  <a:prstDash val="solid"/>
                </a:ln>
                <a:solidFill>
                  <a:srgbClr val="FF0000"/>
                </a:solidFill>
                <a:effectLst>
                  <a:outerShdw blurRad="38100" dist="32000" dir="5400000" algn="tl">
                    <a:srgbClr val="000000">
                      <a:alpha val="30000"/>
                    </a:srgbClr>
                  </a:outerShdw>
                </a:effectLst>
                <a:latin typeface="Blackadder ITC" pitchFamily="82" charset="0"/>
              </a:rPr>
              <a:t>tempio</a:t>
            </a:r>
            <a:r>
              <a:rPr lang="it-IT" sz="5400" dirty="0" smtClean="0">
                <a:ln w="10160">
                  <a:solidFill>
                    <a:schemeClr val="accent1"/>
                  </a:solidFill>
                  <a:prstDash val="solid"/>
                </a:ln>
                <a:solidFill>
                  <a:srgbClr val="FF0000"/>
                </a:solidFill>
                <a:effectLst>
                  <a:outerShdw blurRad="38100" dist="32000" dir="5400000" algn="tl">
                    <a:srgbClr val="000000">
                      <a:alpha val="30000"/>
                    </a:srgbClr>
                  </a:outerShdw>
                </a:effectLst>
                <a:latin typeface="Blackadder ITC" pitchFamily="82" charset="0"/>
              </a:rPr>
              <a:t> di Segesta</a:t>
            </a:r>
            <a:endParaRPr lang="it-IT" sz="5400" b="0" cap="none" spc="0" dirty="0">
              <a:ln w="10160">
                <a:solidFill>
                  <a:schemeClr val="accent1"/>
                </a:solidFill>
                <a:prstDash val="solid"/>
              </a:ln>
              <a:solidFill>
                <a:srgbClr val="FF0000"/>
              </a:solidFill>
              <a:effectLst>
                <a:outerShdw blurRad="38100" dist="32000" dir="5400000" algn="tl">
                  <a:srgbClr val="000000">
                    <a:alpha val="30000"/>
                  </a:srgbClr>
                </a:outerShdw>
              </a:effectLst>
              <a:latin typeface="Blackadder ITC" pitchFamily="82" charset="0"/>
            </a:endParaRPr>
          </a:p>
        </p:txBody>
      </p:sp>
      <p:pic>
        <p:nvPicPr>
          <p:cNvPr id="5" name="Immagine 4" descr="segest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528" y="1772816"/>
            <a:ext cx="5825367" cy="3888432"/>
          </a:xfrm>
          <a:prstGeom prst="rect">
            <a:avLst/>
          </a:prstGeom>
          <a:ln>
            <a:noFill/>
          </a:ln>
          <a:effectLst>
            <a:softEdge rad="112500"/>
          </a:effectLst>
        </p:spPr>
      </p:pic>
      <p:sp>
        <p:nvSpPr>
          <p:cNvPr id="6" name="CasellaDiTesto 5"/>
          <p:cNvSpPr txBox="1"/>
          <p:nvPr/>
        </p:nvSpPr>
        <p:spPr>
          <a:xfrm>
            <a:off x="6286512" y="302359"/>
            <a:ext cx="2664296" cy="6555641"/>
          </a:xfrm>
          <a:prstGeom prst="rect">
            <a:avLst/>
          </a:prstGeom>
          <a:noFill/>
        </p:spPr>
        <p:txBody>
          <a:bodyPr wrap="square" rtlCol="0">
            <a:spAutoFit/>
          </a:bodyPr>
          <a:lstStyle/>
          <a:p>
            <a:r>
              <a:rPr lang="it-IT" sz="2000" dirty="0" smtClean="0">
                <a:latin typeface="Blackadder ITC" pitchFamily="82" charset="0"/>
              </a:rPr>
              <a:t>Il tempio, a volte denominato "Tempio Grande", è stato costruito durante l'ultimo trentennio del V secolo a.C.</a:t>
            </a:r>
          </a:p>
          <a:p>
            <a:r>
              <a:rPr lang="it-IT" sz="2000" dirty="0" smtClean="0">
                <a:latin typeface="Blackadder ITC" pitchFamily="82" charset="0"/>
              </a:rPr>
              <a:t>Si tratta di un grande tempio periptero esastilo. Sul lato lungo presenta invece quattordici colonne. L'attuale stato di conservazione presenta l'intero colonnato della peristasi completo di tutta la trabeazione. Nonostante gli elementi costruttivi e le proporzioni della costruzione si riferiscano con chiarezza al periodo classico dell‘architettura greca, il tempio presenta aspetti peculiari sui quali la storiografia non esprime pareri unanimi.</a:t>
            </a:r>
            <a:endParaRPr lang="it-IT" sz="2000" dirty="0">
              <a:latin typeface="Blackadder ITC" pitchFamily="82" charset="0"/>
            </a:endParaRPr>
          </a:p>
        </p:txBody>
      </p:sp>
    </p:spTree>
  </p:cSld>
  <p:clrMapOvr>
    <a:masterClrMapping/>
  </p:clrMapOvr>
  <p:transition advTm="10281"/>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latin typeface="Blackadder ITC" pitchFamily="82" charset="0"/>
              </a:rPr>
              <a:t>Organizzazione di un evento sportivo</a:t>
            </a:r>
            <a:endParaRPr lang="it-IT" dirty="0">
              <a:solidFill>
                <a:srgbClr val="FF0000"/>
              </a:solidFill>
              <a:latin typeface="Blackadder ITC" pitchFamily="82" charset="0"/>
            </a:endParaRPr>
          </a:p>
        </p:txBody>
      </p:sp>
      <p:sp>
        <p:nvSpPr>
          <p:cNvPr id="3" name="Segnaposto contenuto 2"/>
          <p:cNvSpPr>
            <a:spLocks noGrp="1"/>
          </p:cNvSpPr>
          <p:nvPr>
            <p:ph idx="1"/>
          </p:nvPr>
        </p:nvSpPr>
        <p:spPr/>
        <p:txBody>
          <a:bodyPr>
            <a:normAutofit fontScale="85000" lnSpcReduction="20000"/>
          </a:bodyPr>
          <a:lstStyle/>
          <a:p>
            <a:pPr>
              <a:buNone/>
            </a:pPr>
            <a:r>
              <a:rPr lang="it-IT" dirty="0" smtClean="0">
                <a:latin typeface="Blackadder ITC" pitchFamily="82" charset="0"/>
              </a:rPr>
              <a:t>     Per la maratona siciliana che si effettuerà nei posti storici della Sicilia organizziamo un galà il giorno 10 Aprile con premiazione dei vincitori presso il ristorante Costa Azzurra alle ore 20:30 con menù a base di pesce per 200 persone. Per iniziare vi accoglieremo con un aperitivo alcolico e degli stuzzichini, dopo di che si procederà con un antipasto al piatto, due primi composti uno da risotto e l'altro da busiate, un secondo composto da calamaro arrosto e lo  sprorzionamento del pesce spada davanti il cliente, accompagnato da un'insalata mista, a seguire una composta di frutta e per concludere saranno servite una torta con crema chantilly e un semifreddo, infine su richiesta caffè e digestivi, come bevande saranno servite acqua e vino bianco o rosso in base ai gusti dei clienti. </a:t>
            </a:r>
          </a:p>
          <a:p>
            <a:pPr algn="r">
              <a:buNone/>
            </a:pPr>
            <a:endParaRPr lang="it-IT" sz="5200" dirty="0">
              <a:solidFill>
                <a:srgbClr val="FF0000"/>
              </a:solidFill>
              <a:latin typeface="Blackadder ITC" pitchFamily="8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latin typeface="Blackadder ITC" pitchFamily="82" charset="0"/>
              </a:rPr>
              <a:t>L’assunzione del personale</a:t>
            </a:r>
            <a:endParaRPr lang="it-IT" dirty="0">
              <a:solidFill>
                <a:srgbClr val="FF0000"/>
              </a:solidFill>
              <a:latin typeface="Blackadder ITC" pitchFamily="82" charset="0"/>
            </a:endParaRPr>
          </a:p>
        </p:txBody>
      </p:sp>
      <p:sp>
        <p:nvSpPr>
          <p:cNvPr id="3" name="Segnaposto contenuto 2"/>
          <p:cNvSpPr>
            <a:spLocks noGrp="1"/>
          </p:cNvSpPr>
          <p:nvPr>
            <p:ph idx="1"/>
          </p:nvPr>
        </p:nvSpPr>
        <p:spPr>
          <a:xfrm>
            <a:off x="0" y="1643050"/>
            <a:ext cx="9144000" cy="5214950"/>
          </a:xfrm>
        </p:spPr>
        <p:txBody>
          <a:bodyPr/>
          <a:lstStyle/>
          <a:p>
            <a:pPr algn="ctr">
              <a:buNone/>
            </a:pPr>
            <a:r>
              <a:rPr lang="it-IT" dirty="0" smtClean="0">
                <a:latin typeface="Blackadder ITC" pitchFamily="82" charset="0"/>
              </a:rPr>
              <a:t>Il personale sia di sala che di cucina è stato assunto con un contratto a chiamata ,può essere definito un contratto di lavoro subordinato , anche a tempo determinato, con il quale il lavoratore si pone a disposizione di un datore di lavoro che ne può utilizzare la prestazione lavorativa in modo discontinuo.</a:t>
            </a:r>
            <a:endParaRPr lang="it-IT" dirty="0">
              <a:latin typeface="Blackadder ITC" pitchFamily="8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1142984"/>
          </a:xfrm>
        </p:spPr>
        <p:txBody>
          <a:bodyPr>
            <a:normAutofit fontScale="90000"/>
          </a:bodyPr>
          <a:lstStyle/>
          <a:p>
            <a:r>
              <a:rPr lang="it-IT" dirty="0" smtClean="0">
                <a:solidFill>
                  <a:srgbClr val="FF0000"/>
                </a:solidFill>
                <a:latin typeface="Blackadder ITC" pitchFamily="82" charset="0"/>
              </a:rPr>
              <a:t>Brigata del personale di sala</a:t>
            </a:r>
            <a:br>
              <a:rPr lang="it-IT" dirty="0" smtClean="0">
                <a:solidFill>
                  <a:srgbClr val="FF0000"/>
                </a:solidFill>
                <a:latin typeface="Blackadder ITC" pitchFamily="82" charset="0"/>
              </a:rPr>
            </a:br>
            <a:endParaRPr lang="it-IT" dirty="0">
              <a:solidFill>
                <a:srgbClr val="FF0000"/>
              </a:solidFill>
              <a:latin typeface="Blackadder ITC" pitchFamily="82" charset="0"/>
            </a:endParaRPr>
          </a:p>
        </p:txBody>
      </p:sp>
      <p:sp>
        <p:nvSpPr>
          <p:cNvPr id="3" name="Segnaposto contenuto 2"/>
          <p:cNvSpPr>
            <a:spLocks noGrp="1"/>
          </p:cNvSpPr>
          <p:nvPr>
            <p:ph idx="1"/>
          </p:nvPr>
        </p:nvSpPr>
        <p:spPr>
          <a:xfrm>
            <a:off x="0" y="1000108"/>
            <a:ext cx="9144000" cy="6143644"/>
          </a:xfrm>
        </p:spPr>
        <p:txBody>
          <a:bodyPr/>
          <a:lstStyle/>
          <a:p>
            <a:pPr>
              <a:buNone/>
            </a:pPr>
            <a:r>
              <a:rPr lang="it-IT" dirty="0" smtClean="0">
                <a:latin typeface="Blackadder ITC" pitchFamily="82" charset="0"/>
              </a:rPr>
              <a:t>1 Responsabile del ristorante       €288,00 per due giorni      </a:t>
            </a:r>
          </a:p>
          <a:p>
            <a:pPr>
              <a:buNone/>
            </a:pPr>
            <a:r>
              <a:rPr lang="it-IT" dirty="0" smtClean="0">
                <a:latin typeface="Blackadder ITC" pitchFamily="82" charset="0"/>
              </a:rPr>
              <a:t>1 Maitre                                              €224,00 per due giorni </a:t>
            </a:r>
          </a:p>
          <a:p>
            <a:pPr>
              <a:buNone/>
            </a:pPr>
            <a:r>
              <a:rPr lang="it-IT" dirty="0" smtClean="0">
                <a:latin typeface="Blackadder ITC" pitchFamily="82" charset="0"/>
              </a:rPr>
              <a:t>3 Sommelier                                        €128,00 per due giorni </a:t>
            </a:r>
          </a:p>
          <a:p>
            <a:pPr>
              <a:buNone/>
            </a:pPr>
            <a:r>
              <a:rPr lang="it-IT" dirty="0" smtClean="0">
                <a:latin typeface="Blackadder ITC" pitchFamily="82" charset="0"/>
              </a:rPr>
              <a:t>5 Chef de rang                                    €96,00 per due gironi </a:t>
            </a:r>
          </a:p>
          <a:p>
            <a:pPr>
              <a:buNone/>
            </a:pPr>
            <a:r>
              <a:rPr lang="it-IT" dirty="0" smtClean="0">
                <a:latin typeface="Blackadder ITC" pitchFamily="82" charset="0"/>
              </a:rPr>
              <a:t>10 Commis                                             €64,00 per due giorni</a:t>
            </a:r>
          </a:p>
          <a:p>
            <a:pPr>
              <a:buNone/>
            </a:pPr>
            <a:r>
              <a:rPr lang="it-IT" dirty="0" smtClean="0">
                <a:latin typeface="Blackadder ITC" pitchFamily="82" charset="0"/>
              </a:rPr>
              <a:t>2 Addetti alle pulizie                       € 40,00 per due giorni </a:t>
            </a:r>
          </a:p>
          <a:p>
            <a:pPr>
              <a:buNone/>
            </a:pPr>
            <a:endParaRPr lang="it-IT" dirty="0" smtClean="0">
              <a:latin typeface="Blackadder ITC" pitchFamily="82" charset="0"/>
            </a:endParaRPr>
          </a:p>
          <a:p>
            <a:pPr>
              <a:buNone/>
            </a:pPr>
            <a:endParaRPr lang="it-IT" dirty="0" smtClean="0">
              <a:latin typeface="Blackadder ITC" pitchFamily="82" charset="0"/>
            </a:endParaRPr>
          </a:p>
          <a:p>
            <a:pPr>
              <a:buNone/>
            </a:pPr>
            <a:endParaRPr lang="it-IT" dirty="0" smtClean="0">
              <a:latin typeface="Blackadder ITC" pitchFamily="82" charset="0"/>
            </a:endParaRPr>
          </a:p>
          <a:p>
            <a:pPr>
              <a:buNone/>
            </a:pPr>
            <a:endParaRPr lang="it-IT" dirty="0">
              <a:latin typeface="Blackadder ITC" pitchFamily="8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TotalTime>
  <Words>2234</Words>
  <Application>Microsoft Office PowerPoint</Application>
  <PresentationFormat>Presentazione su schermo (4:3)</PresentationFormat>
  <Paragraphs>348</Paragraphs>
  <Slides>38</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38</vt:i4>
      </vt:variant>
    </vt:vector>
  </HeadingPairs>
  <TitlesOfParts>
    <vt:vector size="44" baseType="lpstr">
      <vt:lpstr>Arial</vt:lpstr>
      <vt:lpstr>Blackadder ITC</vt:lpstr>
      <vt:lpstr>Bodoni MT</vt:lpstr>
      <vt:lpstr>Calibri</vt:lpstr>
      <vt:lpstr>Monotype Corsiva</vt:lpstr>
      <vt:lpstr>Tema di Office</vt:lpstr>
      <vt:lpstr>Presentazione standard di PowerPoint</vt:lpstr>
      <vt:lpstr>Descrizione dei posti della maratona </vt:lpstr>
      <vt:lpstr>Presentazione standard di PowerPoint</vt:lpstr>
      <vt:lpstr>Presentazione standard di PowerPoint</vt:lpstr>
      <vt:lpstr>Il  Tempio della Concordia </vt:lpstr>
      <vt:lpstr>Presentazione standard di PowerPoint</vt:lpstr>
      <vt:lpstr>Organizzazione di un evento sportivo</vt:lpstr>
      <vt:lpstr>L’assunzione del personale</vt:lpstr>
      <vt:lpstr>Brigata del personale di sala </vt:lpstr>
      <vt:lpstr>Brigata del personale di cucina</vt:lpstr>
      <vt:lpstr>Presentazione standard di PowerPoint</vt:lpstr>
      <vt:lpstr>Come redarre un perfetto menù</vt:lpstr>
      <vt:lpstr>Menù di pesce</vt:lpstr>
      <vt:lpstr>Aperitivo di benvenuto</vt:lpstr>
      <vt:lpstr>Trilogia di mare</vt:lpstr>
      <vt:lpstr>Vino per antipasto</vt:lpstr>
      <vt:lpstr>Risotto con Gamberi, melanzane e scamorza</vt:lpstr>
      <vt:lpstr>Busiate con salsa di ricci e ciliegino</vt:lpstr>
      <vt:lpstr>Gorghi Tondi  Oro di Dora</vt:lpstr>
      <vt:lpstr>Calamaro Arrosto</vt:lpstr>
      <vt:lpstr>Pesce spada “in bella vista”</vt:lpstr>
      <vt:lpstr>Angimbè Sicilia Igp. 2010 - Cusumano </vt:lpstr>
      <vt:lpstr>Insalata mista </vt:lpstr>
      <vt:lpstr>Composta di frutta</vt:lpstr>
      <vt:lpstr>Torta con crema Chantilly</vt:lpstr>
      <vt:lpstr>Semifreddo al caffè </vt:lpstr>
      <vt:lpstr>Il Marsala</vt:lpstr>
      <vt:lpstr>I vini spumanti petali Brut  </vt:lpstr>
      <vt:lpstr>Food  cost  Aperitivo di benvenuto</vt:lpstr>
      <vt:lpstr>Antipasti</vt:lpstr>
      <vt:lpstr>Primi</vt:lpstr>
      <vt:lpstr>Secondi </vt:lpstr>
      <vt:lpstr>Frutta e dessert</vt:lpstr>
      <vt:lpstr>HACCP</vt:lpstr>
      <vt:lpstr>Presentazione standard di PowerPoint</vt:lpstr>
      <vt:lpstr>Dialogue</vt:lpstr>
      <vt:lpstr>The banqueting</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classe15</dc:creator>
  <cp:lastModifiedBy>rosario</cp:lastModifiedBy>
  <cp:revision>62</cp:revision>
  <dcterms:created xsi:type="dcterms:W3CDTF">2016-05-30T10:38:40Z</dcterms:created>
  <dcterms:modified xsi:type="dcterms:W3CDTF">2017-08-04T16:03:40Z</dcterms:modified>
</cp:coreProperties>
</file>