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 id="261" r:id="rId6"/>
    <p:sldId id="262" r:id="rId7"/>
    <p:sldId id="263" r:id="rId8"/>
    <p:sldId id="264" r:id="rId9"/>
    <p:sldId id="266" r:id="rId10"/>
    <p:sldId id="267" r:id="rId11"/>
    <p:sldId id="268" r:id="rId12"/>
    <p:sldId id="269" r:id="rId13"/>
    <p:sldId id="270" r:id="rId14"/>
    <p:sldId id="271"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DBBAD2E-7E3C-4E46-91E8-30F1FD6F8DFE}" type="datetimeFigureOut">
              <a:rPr lang="it-IT" smtClean="0"/>
              <a:pPr/>
              <a:t>04/08/2017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AF8A23-8039-4488-9CCD-38EA796C9309}" type="slidenum">
              <a:rPr lang="it-IT" smtClean="0"/>
              <a:pPr/>
              <a:t>‹N›</a:t>
            </a:fld>
            <a:endParaRPr lang="it-IT"/>
          </a:p>
        </p:txBody>
      </p:sp>
    </p:spTree>
    <p:extLst>
      <p:ext uri="{BB962C8B-B14F-4D97-AF65-F5344CB8AC3E}">
        <p14:creationId xmlns:p14="http://schemas.microsoft.com/office/powerpoint/2010/main" val="2605346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BBAD2E-7E3C-4E46-91E8-30F1FD6F8DFE}" type="datetimeFigureOut">
              <a:rPr lang="it-IT" smtClean="0"/>
              <a:pPr/>
              <a:t>04/08/2017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AF8A23-8039-4488-9CCD-38EA796C9309}" type="slidenum">
              <a:rPr lang="it-IT" smtClean="0"/>
              <a:pPr/>
              <a:t>‹N›</a:t>
            </a:fld>
            <a:endParaRPr lang="it-IT"/>
          </a:p>
        </p:txBody>
      </p:sp>
    </p:spTree>
    <p:extLst>
      <p:ext uri="{BB962C8B-B14F-4D97-AF65-F5344CB8AC3E}">
        <p14:creationId xmlns:p14="http://schemas.microsoft.com/office/powerpoint/2010/main" val="492034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BBAD2E-7E3C-4E46-91E8-30F1FD6F8DFE}" type="datetimeFigureOut">
              <a:rPr lang="it-IT" smtClean="0"/>
              <a:pPr/>
              <a:t>04/08/2017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AF8A23-8039-4488-9CCD-38EA796C9309}" type="slidenum">
              <a:rPr lang="it-IT" smtClean="0"/>
              <a:pPr/>
              <a:t>‹N›</a:t>
            </a:fld>
            <a:endParaRPr lang="it-IT"/>
          </a:p>
        </p:txBody>
      </p:sp>
    </p:spTree>
    <p:extLst>
      <p:ext uri="{BB962C8B-B14F-4D97-AF65-F5344CB8AC3E}">
        <p14:creationId xmlns:p14="http://schemas.microsoft.com/office/powerpoint/2010/main" val="2898512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BBAD2E-7E3C-4E46-91E8-30F1FD6F8DFE}" type="datetimeFigureOut">
              <a:rPr lang="it-IT" smtClean="0"/>
              <a:pPr/>
              <a:t>04/08/2017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AF8A23-8039-4488-9CCD-38EA796C9309}" type="slidenum">
              <a:rPr lang="it-IT" smtClean="0"/>
              <a:pPr/>
              <a:t>‹N›</a:t>
            </a:fld>
            <a:endParaRPr lang="it-IT"/>
          </a:p>
        </p:txBody>
      </p:sp>
    </p:spTree>
    <p:extLst>
      <p:ext uri="{BB962C8B-B14F-4D97-AF65-F5344CB8AC3E}">
        <p14:creationId xmlns:p14="http://schemas.microsoft.com/office/powerpoint/2010/main" val="2335001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DBBAD2E-7E3C-4E46-91E8-30F1FD6F8DFE}" type="datetimeFigureOut">
              <a:rPr lang="it-IT" smtClean="0"/>
              <a:pPr/>
              <a:t>04/08/2017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AF8A23-8039-4488-9CCD-38EA796C9309}" type="slidenum">
              <a:rPr lang="it-IT" smtClean="0"/>
              <a:pPr/>
              <a:t>‹N›</a:t>
            </a:fld>
            <a:endParaRPr lang="it-IT"/>
          </a:p>
        </p:txBody>
      </p:sp>
    </p:spTree>
    <p:extLst>
      <p:ext uri="{BB962C8B-B14F-4D97-AF65-F5344CB8AC3E}">
        <p14:creationId xmlns:p14="http://schemas.microsoft.com/office/powerpoint/2010/main" val="153740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DBBAD2E-7E3C-4E46-91E8-30F1FD6F8DFE}" type="datetimeFigureOut">
              <a:rPr lang="it-IT" smtClean="0"/>
              <a:pPr/>
              <a:t>04/08/2017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9AF8A23-8039-4488-9CCD-38EA796C9309}" type="slidenum">
              <a:rPr lang="it-IT" smtClean="0"/>
              <a:pPr/>
              <a:t>‹N›</a:t>
            </a:fld>
            <a:endParaRPr lang="it-IT"/>
          </a:p>
        </p:txBody>
      </p:sp>
    </p:spTree>
    <p:extLst>
      <p:ext uri="{BB962C8B-B14F-4D97-AF65-F5344CB8AC3E}">
        <p14:creationId xmlns:p14="http://schemas.microsoft.com/office/powerpoint/2010/main" val="2049925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DBBAD2E-7E3C-4E46-91E8-30F1FD6F8DFE}" type="datetimeFigureOut">
              <a:rPr lang="it-IT" smtClean="0"/>
              <a:pPr/>
              <a:t>04/08/2017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9AF8A23-8039-4488-9CCD-38EA796C9309}" type="slidenum">
              <a:rPr lang="it-IT" smtClean="0"/>
              <a:pPr/>
              <a:t>‹N›</a:t>
            </a:fld>
            <a:endParaRPr lang="it-IT"/>
          </a:p>
        </p:txBody>
      </p:sp>
    </p:spTree>
    <p:extLst>
      <p:ext uri="{BB962C8B-B14F-4D97-AF65-F5344CB8AC3E}">
        <p14:creationId xmlns:p14="http://schemas.microsoft.com/office/powerpoint/2010/main" val="15568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DBBAD2E-7E3C-4E46-91E8-30F1FD6F8DFE}" type="datetimeFigureOut">
              <a:rPr lang="it-IT" smtClean="0"/>
              <a:pPr/>
              <a:t>04/08/2017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9AF8A23-8039-4488-9CCD-38EA796C9309}" type="slidenum">
              <a:rPr lang="it-IT" smtClean="0"/>
              <a:pPr/>
              <a:t>‹N›</a:t>
            </a:fld>
            <a:endParaRPr lang="it-IT"/>
          </a:p>
        </p:txBody>
      </p:sp>
    </p:spTree>
    <p:extLst>
      <p:ext uri="{BB962C8B-B14F-4D97-AF65-F5344CB8AC3E}">
        <p14:creationId xmlns:p14="http://schemas.microsoft.com/office/powerpoint/2010/main" val="1695583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DBBAD2E-7E3C-4E46-91E8-30F1FD6F8DFE}" type="datetimeFigureOut">
              <a:rPr lang="it-IT" smtClean="0"/>
              <a:pPr/>
              <a:t>04/08/2017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9AF8A23-8039-4488-9CCD-38EA796C9309}" type="slidenum">
              <a:rPr lang="it-IT" smtClean="0"/>
              <a:pPr/>
              <a:t>‹N›</a:t>
            </a:fld>
            <a:endParaRPr lang="it-IT"/>
          </a:p>
        </p:txBody>
      </p:sp>
    </p:spTree>
    <p:extLst>
      <p:ext uri="{BB962C8B-B14F-4D97-AF65-F5344CB8AC3E}">
        <p14:creationId xmlns:p14="http://schemas.microsoft.com/office/powerpoint/2010/main" val="713418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BBAD2E-7E3C-4E46-91E8-30F1FD6F8DFE}" type="datetimeFigureOut">
              <a:rPr lang="it-IT" smtClean="0"/>
              <a:pPr/>
              <a:t>04/08/2017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9AF8A23-8039-4488-9CCD-38EA796C9309}" type="slidenum">
              <a:rPr lang="it-IT" smtClean="0"/>
              <a:pPr/>
              <a:t>‹N›</a:t>
            </a:fld>
            <a:endParaRPr lang="it-IT"/>
          </a:p>
        </p:txBody>
      </p:sp>
    </p:spTree>
    <p:extLst>
      <p:ext uri="{BB962C8B-B14F-4D97-AF65-F5344CB8AC3E}">
        <p14:creationId xmlns:p14="http://schemas.microsoft.com/office/powerpoint/2010/main" val="2741313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BBAD2E-7E3C-4E46-91E8-30F1FD6F8DFE}" type="datetimeFigureOut">
              <a:rPr lang="it-IT" smtClean="0"/>
              <a:pPr/>
              <a:t>04/08/2017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9AF8A23-8039-4488-9CCD-38EA796C9309}" type="slidenum">
              <a:rPr lang="it-IT" smtClean="0"/>
              <a:pPr/>
              <a:t>‹N›</a:t>
            </a:fld>
            <a:endParaRPr lang="it-IT"/>
          </a:p>
        </p:txBody>
      </p:sp>
    </p:spTree>
    <p:extLst>
      <p:ext uri="{BB962C8B-B14F-4D97-AF65-F5344CB8AC3E}">
        <p14:creationId xmlns:p14="http://schemas.microsoft.com/office/powerpoint/2010/main" val="3765028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BAD2E-7E3C-4E46-91E8-30F1FD6F8DFE}" type="datetimeFigureOut">
              <a:rPr lang="it-IT" smtClean="0"/>
              <a:pPr/>
              <a:t>04/08/2017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AF8A23-8039-4488-9CCD-38EA796C9309}" type="slidenum">
              <a:rPr lang="it-IT" smtClean="0"/>
              <a:pPr/>
              <a:t>‹N›</a:t>
            </a:fld>
            <a:endParaRPr lang="it-IT"/>
          </a:p>
        </p:txBody>
      </p:sp>
    </p:spTree>
    <p:extLst>
      <p:ext uri="{BB962C8B-B14F-4D97-AF65-F5344CB8AC3E}">
        <p14:creationId xmlns:p14="http://schemas.microsoft.com/office/powerpoint/2010/main" val="2412695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8800" dirty="0" smtClean="0">
                <a:solidFill>
                  <a:srgbClr val="FF0000"/>
                </a:solidFill>
              </a:rPr>
              <a:t>La diversità</a:t>
            </a:r>
            <a:endParaRPr lang="it-IT" sz="8800" dirty="0">
              <a:solidFill>
                <a:srgbClr val="FF0000"/>
              </a:solidFill>
            </a:endParaRPr>
          </a:p>
        </p:txBody>
      </p:sp>
      <p:pic>
        <p:nvPicPr>
          <p:cNvPr id="4" name="Segnaposto contenut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7504" y="1700808"/>
            <a:ext cx="8928992" cy="5040560"/>
          </a:xfrm>
        </p:spPr>
      </p:pic>
    </p:spTree>
    <p:extLst>
      <p:ext uri="{BB962C8B-B14F-4D97-AF65-F5344CB8AC3E}">
        <p14:creationId xmlns:p14="http://schemas.microsoft.com/office/powerpoint/2010/main" val="2293970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55576" y="2060848"/>
            <a:ext cx="6696744" cy="4608512"/>
          </a:xfrm>
        </p:spPr>
        <p:txBody>
          <a:bodyPr>
            <a:normAutofit fontScale="62500" lnSpcReduction="20000"/>
          </a:bodyPr>
          <a:lstStyle/>
          <a:p>
            <a:r>
              <a:rPr lang="it-IT" dirty="0" smtClean="0"/>
              <a:t>Stephen Hawking </a:t>
            </a:r>
            <a:r>
              <a:rPr lang="it-IT" dirty="0" err="1" smtClean="0"/>
              <a:t>was</a:t>
            </a:r>
            <a:r>
              <a:rPr lang="it-IT" dirty="0" smtClean="0"/>
              <a:t> </a:t>
            </a:r>
            <a:r>
              <a:rPr lang="it-IT" dirty="0" err="1" smtClean="0"/>
              <a:t>born</a:t>
            </a:r>
            <a:r>
              <a:rPr lang="it-IT" dirty="0" smtClean="0"/>
              <a:t> in </a:t>
            </a:r>
            <a:r>
              <a:rPr lang="it-IT" dirty="0" err="1" smtClean="0"/>
              <a:t>January</a:t>
            </a:r>
            <a:r>
              <a:rPr lang="it-IT" dirty="0" smtClean="0"/>
              <a:t> 8, 1942, </a:t>
            </a:r>
            <a:r>
              <a:rPr lang="it-IT" dirty="0" err="1" smtClean="0"/>
              <a:t>exactly</a:t>
            </a:r>
            <a:r>
              <a:rPr lang="it-IT" dirty="0" smtClean="0"/>
              <a:t> 300 </a:t>
            </a:r>
            <a:r>
              <a:rPr lang="it-IT" dirty="0" err="1" smtClean="0"/>
              <a:t>years</a:t>
            </a:r>
            <a:r>
              <a:rPr lang="it-IT" dirty="0" smtClean="0"/>
              <a:t> </a:t>
            </a:r>
            <a:r>
              <a:rPr lang="it-IT" dirty="0" err="1" smtClean="0"/>
              <a:t>after</a:t>
            </a:r>
            <a:r>
              <a:rPr lang="it-IT" dirty="0" smtClean="0"/>
              <a:t> the </a:t>
            </a:r>
            <a:r>
              <a:rPr lang="it-IT" dirty="0" err="1" smtClean="0"/>
              <a:t>death</a:t>
            </a:r>
            <a:r>
              <a:rPr lang="it-IT" dirty="0" smtClean="0"/>
              <a:t> of Galileo Galilei (</a:t>
            </a:r>
            <a:r>
              <a:rPr lang="it-IT" dirty="0" err="1" smtClean="0"/>
              <a:t>as</a:t>
            </a:r>
            <a:r>
              <a:rPr lang="it-IT" dirty="0" smtClean="0"/>
              <a:t> he </a:t>
            </a:r>
            <a:r>
              <a:rPr lang="it-IT" dirty="0" err="1" smtClean="0"/>
              <a:t>likes</a:t>
            </a:r>
            <a:r>
              <a:rPr lang="it-IT" dirty="0" smtClean="0"/>
              <a:t> to </a:t>
            </a:r>
            <a:r>
              <a:rPr lang="it-IT" dirty="0" err="1" smtClean="0"/>
              <a:t>remember</a:t>
            </a:r>
            <a:r>
              <a:rPr lang="it-IT" dirty="0" smtClean="0"/>
              <a:t>), he </a:t>
            </a:r>
            <a:r>
              <a:rPr lang="it-IT" dirty="0" err="1" smtClean="0"/>
              <a:t>said</a:t>
            </a:r>
            <a:r>
              <a:rPr lang="it-IT" dirty="0" smtClean="0"/>
              <a:t> he </a:t>
            </a:r>
            <a:r>
              <a:rPr lang="it-IT" dirty="0" err="1" smtClean="0"/>
              <a:t>had</a:t>
            </a:r>
            <a:r>
              <a:rPr lang="it-IT" dirty="0" smtClean="0"/>
              <a:t> </a:t>
            </a:r>
            <a:r>
              <a:rPr lang="it-IT" dirty="0" err="1" smtClean="0"/>
              <a:t>always</a:t>
            </a:r>
            <a:r>
              <a:rPr lang="it-IT" dirty="0" smtClean="0"/>
              <a:t> </a:t>
            </a:r>
            <a:r>
              <a:rPr lang="it-IT" dirty="0" err="1" smtClean="0"/>
              <a:t>been</a:t>
            </a:r>
            <a:r>
              <a:rPr lang="it-IT" dirty="0" smtClean="0"/>
              <a:t> </a:t>
            </a:r>
            <a:r>
              <a:rPr lang="it-IT" dirty="0" err="1" smtClean="0"/>
              <a:t>his</a:t>
            </a:r>
            <a:r>
              <a:rPr lang="it-IT" dirty="0" smtClean="0"/>
              <a:t> model. </a:t>
            </a:r>
            <a:r>
              <a:rPr lang="it-IT" dirty="0" err="1" smtClean="0"/>
              <a:t>Was</a:t>
            </a:r>
            <a:r>
              <a:rPr lang="it-IT" dirty="0" smtClean="0"/>
              <a:t> </a:t>
            </a:r>
            <a:r>
              <a:rPr lang="it-IT" dirty="0" err="1" smtClean="0"/>
              <a:t>born</a:t>
            </a:r>
            <a:r>
              <a:rPr lang="it-IT" dirty="0" smtClean="0"/>
              <a:t> from the </a:t>
            </a:r>
            <a:r>
              <a:rPr lang="it-IT" dirty="0" err="1" smtClean="0"/>
              <a:t>scientist's</a:t>
            </a:r>
            <a:r>
              <a:rPr lang="it-IT" dirty="0" smtClean="0"/>
              <a:t> </a:t>
            </a:r>
            <a:r>
              <a:rPr lang="it-IT" dirty="0" err="1" smtClean="0"/>
              <a:t>father</a:t>
            </a:r>
            <a:r>
              <a:rPr lang="it-IT" dirty="0" smtClean="0"/>
              <a:t> Frank Hawking (1905-1986) and </a:t>
            </a:r>
            <a:r>
              <a:rPr lang="it-IT" dirty="0" err="1" smtClean="0"/>
              <a:t>his</a:t>
            </a:r>
            <a:r>
              <a:rPr lang="it-IT" dirty="0" smtClean="0"/>
              <a:t> </a:t>
            </a:r>
            <a:r>
              <a:rPr lang="it-IT" dirty="0" err="1" smtClean="0"/>
              <a:t>Scottish</a:t>
            </a:r>
            <a:r>
              <a:rPr lang="it-IT" dirty="0" smtClean="0"/>
              <a:t> </a:t>
            </a:r>
            <a:r>
              <a:rPr lang="it-IT" dirty="0" err="1" smtClean="0"/>
              <a:t>mother</a:t>
            </a:r>
            <a:r>
              <a:rPr lang="it-IT" dirty="0" smtClean="0"/>
              <a:t> Eileen </a:t>
            </a:r>
            <a:r>
              <a:rPr lang="it-IT" dirty="0" err="1" smtClean="0"/>
              <a:t>Isobel</a:t>
            </a:r>
            <a:r>
              <a:rPr lang="it-IT" dirty="0" smtClean="0"/>
              <a:t> </a:t>
            </a:r>
            <a:r>
              <a:rPr lang="it-IT" dirty="0" err="1" smtClean="0"/>
              <a:t>Walker</a:t>
            </a:r>
            <a:r>
              <a:rPr lang="it-IT" dirty="0" smtClean="0"/>
              <a:t> (1915-2013). </a:t>
            </a:r>
            <a:r>
              <a:rPr lang="it-IT" dirty="0" err="1" smtClean="0"/>
              <a:t>Despite</a:t>
            </a:r>
            <a:r>
              <a:rPr lang="it-IT" dirty="0" smtClean="0"/>
              <a:t> the </a:t>
            </a:r>
            <a:r>
              <a:rPr lang="it-IT" dirty="0" err="1" smtClean="0"/>
              <a:t>financial</a:t>
            </a:r>
            <a:r>
              <a:rPr lang="it-IT" dirty="0" smtClean="0"/>
              <a:t> </a:t>
            </a:r>
            <a:r>
              <a:rPr lang="it-IT" dirty="0" err="1" smtClean="0"/>
              <a:t>constraints</a:t>
            </a:r>
            <a:r>
              <a:rPr lang="it-IT" dirty="0" smtClean="0"/>
              <a:t> of </a:t>
            </a:r>
            <a:r>
              <a:rPr lang="it-IT" dirty="0" err="1" smtClean="0"/>
              <a:t>their</a:t>
            </a:r>
            <a:r>
              <a:rPr lang="it-IT" dirty="0" smtClean="0"/>
              <a:t> families, </a:t>
            </a:r>
            <a:r>
              <a:rPr lang="it-IT" dirty="0" err="1" smtClean="0"/>
              <a:t>both</a:t>
            </a:r>
            <a:r>
              <a:rPr lang="it-IT" dirty="0" smtClean="0"/>
              <a:t> </a:t>
            </a:r>
            <a:r>
              <a:rPr lang="it-IT" dirty="0" err="1" smtClean="0"/>
              <a:t>parents</a:t>
            </a:r>
            <a:r>
              <a:rPr lang="it-IT" dirty="0" smtClean="0"/>
              <a:t> </a:t>
            </a:r>
            <a:r>
              <a:rPr lang="it-IT" dirty="0" err="1" smtClean="0"/>
              <a:t>have</a:t>
            </a:r>
            <a:r>
              <a:rPr lang="it-IT" dirty="0" smtClean="0"/>
              <a:t> </a:t>
            </a:r>
            <a:r>
              <a:rPr lang="it-IT" dirty="0" err="1" smtClean="0"/>
              <a:t>attended</a:t>
            </a:r>
            <a:r>
              <a:rPr lang="it-IT" dirty="0" smtClean="0"/>
              <a:t> the </a:t>
            </a:r>
            <a:r>
              <a:rPr lang="it-IT" dirty="0" err="1" smtClean="0"/>
              <a:t>University</a:t>
            </a:r>
            <a:r>
              <a:rPr lang="it-IT" dirty="0" smtClean="0"/>
              <a:t> of Oxford, </a:t>
            </a:r>
            <a:r>
              <a:rPr lang="it-IT" dirty="0" err="1" smtClean="0"/>
              <a:t>where</a:t>
            </a:r>
            <a:r>
              <a:rPr lang="it-IT" dirty="0" smtClean="0"/>
              <a:t> he </a:t>
            </a:r>
            <a:r>
              <a:rPr lang="it-IT" dirty="0" err="1" smtClean="0"/>
              <a:t>studied</a:t>
            </a:r>
            <a:r>
              <a:rPr lang="it-IT" dirty="0" smtClean="0"/>
              <a:t> medicine Frank and </a:t>
            </a:r>
            <a:r>
              <a:rPr lang="it-IT" dirty="0" err="1" smtClean="0"/>
              <a:t>Isobel</a:t>
            </a:r>
            <a:r>
              <a:rPr lang="it-IT" dirty="0" smtClean="0"/>
              <a:t>, </a:t>
            </a:r>
            <a:r>
              <a:rPr lang="it-IT" dirty="0" err="1" smtClean="0"/>
              <a:t>philosophy</a:t>
            </a:r>
            <a:r>
              <a:rPr lang="it-IT" dirty="0" smtClean="0"/>
              <a:t>, </a:t>
            </a:r>
            <a:r>
              <a:rPr lang="it-IT" dirty="0" err="1" smtClean="0"/>
              <a:t>politics</a:t>
            </a:r>
            <a:r>
              <a:rPr lang="it-IT" dirty="0" smtClean="0"/>
              <a:t> and </a:t>
            </a:r>
            <a:r>
              <a:rPr lang="it-IT" dirty="0" err="1" smtClean="0"/>
              <a:t>economics</a:t>
            </a:r>
            <a:r>
              <a:rPr lang="it-IT" dirty="0" smtClean="0"/>
              <a:t>. The </a:t>
            </a:r>
            <a:r>
              <a:rPr lang="it-IT" dirty="0" err="1" smtClean="0"/>
              <a:t>two</a:t>
            </a:r>
            <a:r>
              <a:rPr lang="it-IT" dirty="0" smtClean="0"/>
              <a:t> </a:t>
            </a:r>
            <a:r>
              <a:rPr lang="it-IT" dirty="0" err="1" smtClean="0"/>
              <a:t>met</a:t>
            </a:r>
            <a:r>
              <a:rPr lang="it-IT" dirty="0" smtClean="0"/>
              <a:t> </a:t>
            </a:r>
            <a:r>
              <a:rPr lang="it-IT" dirty="0" err="1" smtClean="0"/>
              <a:t>shortly</a:t>
            </a:r>
            <a:r>
              <a:rPr lang="it-IT" dirty="0" smtClean="0"/>
              <a:t> </a:t>
            </a:r>
            <a:r>
              <a:rPr lang="it-IT" dirty="0" err="1" smtClean="0"/>
              <a:t>after</a:t>
            </a:r>
            <a:r>
              <a:rPr lang="it-IT" dirty="0" smtClean="0"/>
              <a:t> the start of World War II, in a </a:t>
            </a:r>
            <a:r>
              <a:rPr lang="it-IT" dirty="0" err="1" smtClean="0"/>
              <a:t>medical</a:t>
            </a:r>
            <a:r>
              <a:rPr lang="it-IT" dirty="0" smtClean="0"/>
              <a:t> </a:t>
            </a:r>
            <a:r>
              <a:rPr lang="it-IT" dirty="0" err="1" smtClean="0"/>
              <a:t>research</a:t>
            </a:r>
            <a:r>
              <a:rPr lang="it-IT" dirty="0" smtClean="0"/>
              <a:t> </a:t>
            </a:r>
            <a:r>
              <a:rPr lang="it-IT" dirty="0" err="1" smtClean="0"/>
              <a:t>institute</a:t>
            </a:r>
            <a:r>
              <a:rPr lang="it-IT" dirty="0" smtClean="0"/>
              <a:t> </a:t>
            </a:r>
            <a:r>
              <a:rPr lang="it-IT" dirty="0" err="1" smtClean="0"/>
              <a:t>where</a:t>
            </a:r>
            <a:r>
              <a:rPr lang="it-IT" dirty="0" smtClean="0"/>
              <a:t> </a:t>
            </a:r>
            <a:r>
              <a:rPr lang="it-IT" dirty="0" err="1" smtClean="0"/>
              <a:t>she</a:t>
            </a:r>
            <a:r>
              <a:rPr lang="it-IT" dirty="0" smtClean="0"/>
              <a:t> </a:t>
            </a:r>
            <a:r>
              <a:rPr lang="it-IT" dirty="0" err="1" smtClean="0"/>
              <a:t>worked</a:t>
            </a:r>
            <a:r>
              <a:rPr lang="it-IT" dirty="0" smtClean="0"/>
              <a:t> </a:t>
            </a:r>
            <a:r>
              <a:rPr lang="it-IT" dirty="0" err="1" smtClean="0"/>
              <a:t>as</a:t>
            </a:r>
            <a:r>
              <a:rPr lang="it-IT" dirty="0" smtClean="0"/>
              <a:t> a </a:t>
            </a:r>
            <a:r>
              <a:rPr lang="it-IT" sz="3600" dirty="0" err="1" smtClean="0"/>
              <a:t>secretary</a:t>
            </a:r>
            <a:r>
              <a:rPr lang="it-IT" dirty="0" smtClean="0"/>
              <a:t> and he </a:t>
            </a:r>
            <a:r>
              <a:rPr lang="it-IT" dirty="0" err="1" smtClean="0"/>
              <a:t>as</a:t>
            </a:r>
            <a:r>
              <a:rPr lang="it-IT" dirty="0" smtClean="0"/>
              <a:t> a </a:t>
            </a:r>
            <a:r>
              <a:rPr lang="it-IT" dirty="0" err="1" smtClean="0"/>
              <a:t>medical</a:t>
            </a:r>
            <a:r>
              <a:rPr lang="it-IT" dirty="0" smtClean="0"/>
              <a:t> </a:t>
            </a:r>
            <a:r>
              <a:rPr lang="it-IT" dirty="0" err="1" smtClean="0"/>
              <a:t>researcher</a:t>
            </a:r>
            <a:r>
              <a:rPr lang="it-IT" dirty="0" smtClean="0"/>
              <a:t>. </a:t>
            </a:r>
            <a:r>
              <a:rPr lang="it-IT" dirty="0" err="1" smtClean="0"/>
              <a:t>They</a:t>
            </a:r>
            <a:r>
              <a:rPr lang="it-IT" dirty="0" smtClean="0"/>
              <a:t> </a:t>
            </a:r>
            <a:r>
              <a:rPr lang="it-IT" dirty="0" err="1" smtClean="0"/>
              <a:t>lived</a:t>
            </a:r>
            <a:r>
              <a:rPr lang="it-IT" dirty="0" smtClean="0"/>
              <a:t> in </a:t>
            </a:r>
            <a:r>
              <a:rPr lang="it-IT" dirty="0" err="1" smtClean="0"/>
              <a:t>Highgate</a:t>
            </a:r>
            <a:r>
              <a:rPr lang="it-IT" dirty="0" smtClean="0"/>
              <a:t>, </a:t>
            </a:r>
            <a:r>
              <a:rPr lang="it-IT" dirty="0" err="1" smtClean="0"/>
              <a:t>London</a:t>
            </a:r>
            <a:r>
              <a:rPr lang="it-IT" dirty="0" smtClean="0"/>
              <a:t>, </a:t>
            </a:r>
            <a:r>
              <a:rPr lang="it-IT" dirty="0" err="1" smtClean="0"/>
              <a:t>but</a:t>
            </a:r>
            <a:r>
              <a:rPr lang="it-IT" dirty="0" smtClean="0"/>
              <a:t> </a:t>
            </a:r>
            <a:r>
              <a:rPr lang="it-IT" dirty="0" err="1" smtClean="0"/>
              <a:t>at</a:t>
            </a:r>
            <a:r>
              <a:rPr lang="it-IT" dirty="0" smtClean="0"/>
              <a:t> </a:t>
            </a:r>
            <a:r>
              <a:rPr lang="it-IT" dirty="0" err="1" smtClean="0"/>
              <a:t>that</a:t>
            </a:r>
            <a:r>
              <a:rPr lang="it-IT" dirty="0" smtClean="0"/>
              <a:t> time </a:t>
            </a:r>
            <a:r>
              <a:rPr lang="it-IT" dirty="0" err="1" smtClean="0"/>
              <a:t>it</a:t>
            </a:r>
            <a:r>
              <a:rPr lang="it-IT" dirty="0" smtClean="0"/>
              <a:t> </a:t>
            </a:r>
            <a:r>
              <a:rPr lang="it-IT" dirty="0" err="1" smtClean="0"/>
              <a:t>was</a:t>
            </a:r>
            <a:r>
              <a:rPr lang="it-IT" dirty="0" smtClean="0"/>
              <a:t> </a:t>
            </a:r>
            <a:r>
              <a:rPr lang="it-IT" dirty="0" err="1" smtClean="0"/>
              <a:t>bombed</a:t>
            </a:r>
            <a:r>
              <a:rPr lang="it-IT" dirty="0" smtClean="0"/>
              <a:t>, for </a:t>
            </a:r>
            <a:r>
              <a:rPr lang="it-IT" dirty="0" err="1" smtClean="0"/>
              <a:t>safety</a:t>
            </a:r>
            <a:r>
              <a:rPr lang="it-IT" dirty="0" smtClean="0"/>
              <a:t> </a:t>
            </a:r>
            <a:r>
              <a:rPr lang="it-IT" dirty="0" err="1" smtClean="0"/>
              <a:t>Isobel</a:t>
            </a:r>
            <a:r>
              <a:rPr lang="it-IT" dirty="0" smtClean="0"/>
              <a:t> </a:t>
            </a:r>
            <a:r>
              <a:rPr lang="it-IT" dirty="0" err="1" smtClean="0"/>
              <a:t>decided</a:t>
            </a:r>
            <a:r>
              <a:rPr lang="it-IT" dirty="0" smtClean="0"/>
              <a:t> to </a:t>
            </a:r>
            <a:r>
              <a:rPr lang="it-IT" dirty="0" err="1" smtClean="0"/>
              <a:t>give</a:t>
            </a:r>
            <a:r>
              <a:rPr lang="it-IT" dirty="0" smtClean="0"/>
              <a:t> </a:t>
            </a:r>
            <a:r>
              <a:rPr lang="it-IT" dirty="0" err="1" smtClean="0"/>
              <a:t>birth</a:t>
            </a:r>
            <a:r>
              <a:rPr lang="it-IT" dirty="0" smtClean="0"/>
              <a:t> Stephen in Oxford. Hawking </a:t>
            </a:r>
            <a:r>
              <a:rPr lang="it-IT" dirty="0" err="1" smtClean="0"/>
              <a:t>has</a:t>
            </a:r>
            <a:r>
              <a:rPr lang="it-IT" dirty="0" smtClean="0"/>
              <a:t> </a:t>
            </a:r>
            <a:r>
              <a:rPr lang="it-IT" dirty="0" err="1" smtClean="0"/>
              <a:t>two</a:t>
            </a:r>
            <a:r>
              <a:rPr lang="it-IT" dirty="0" smtClean="0"/>
              <a:t> </a:t>
            </a:r>
            <a:r>
              <a:rPr lang="it-IT" dirty="0" err="1" smtClean="0"/>
              <a:t>sisters</a:t>
            </a:r>
            <a:r>
              <a:rPr lang="it-IT" dirty="0" smtClean="0"/>
              <a:t> </a:t>
            </a:r>
            <a:r>
              <a:rPr lang="it-IT" dirty="0" err="1" smtClean="0"/>
              <a:t>Philippa</a:t>
            </a:r>
            <a:r>
              <a:rPr lang="it-IT" dirty="0" smtClean="0"/>
              <a:t> (1943) and Mary (1947), and an </a:t>
            </a:r>
            <a:r>
              <a:rPr lang="it-IT" dirty="0" err="1" smtClean="0"/>
              <a:t>adopted</a:t>
            </a:r>
            <a:r>
              <a:rPr lang="it-IT" dirty="0" smtClean="0"/>
              <a:t> </a:t>
            </a:r>
            <a:r>
              <a:rPr lang="it-IT" dirty="0" err="1" smtClean="0"/>
              <a:t>brother</a:t>
            </a:r>
            <a:r>
              <a:rPr lang="it-IT" dirty="0" smtClean="0"/>
              <a:t>, Edward (1956). In 1950, </a:t>
            </a:r>
            <a:r>
              <a:rPr lang="it-IT" dirty="0" err="1" smtClean="0"/>
              <a:t>when</a:t>
            </a:r>
            <a:r>
              <a:rPr lang="it-IT" dirty="0" smtClean="0"/>
              <a:t> </a:t>
            </a:r>
            <a:r>
              <a:rPr lang="it-IT" dirty="0" err="1" smtClean="0"/>
              <a:t>his</a:t>
            </a:r>
            <a:r>
              <a:rPr lang="it-IT" dirty="0" smtClean="0"/>
              <a:t> </a:t>
            </a:r>
            <a:r>
              <a:rPr lang="it-IT" dirty="0" err="1" smtClean="0"/>
              <a:t>father</a:t>
            </a:r>
            <a:r>
              <a:rPr lang="it-IT" dirty="0" smtClean="0"/>
              <a:t> </a:t>
            </a:r>
            <a:r>
              <a:rPr lang="it-IT" dirty="0" err="1" smtClean="0"/>
              <a:t>became</a:t>
            </a:r>
            <a:r>
              <a:rPr lang="it-IT" dirty="0" smtClean="0"/>
              <a:t> head of the </a:t>
            </a:r>
            <a:r>
              <a:rPr lang="it-IT" dirty="0" err="1" smtClean="0"/>
              <a:t>division</a:t>
            </a:r>
            <a:r>
              <a:rPr lang="it-IT" dirty="0" smtClean="0"/>
              <a:t> of </a:t>
            </a:r>
            <a:r>
              <a:rPr lang="it-IT" dirty="0" err="1" smtClean="0"/>
              <a:t>parasitology</a:t>
            </a:r>
            <a:r>
              <a:rPr lang="it-IT" dirty="0" smtClean="0"/>
              <a:t> </a:t>
            </a:r>
            <a:r>
              <a:rPr lang="it-IT" dirty="0" err="1" smtClean="0"/>
              <a:t>at</a:t>
            </a:r>
            <a:r>
              <a:rPr lang="it-IT" dirty="0" smtClean="0"/>
              <a:t> the National </a:t>
            </a:r>
            <a:r>
              <a:rPr lang="it-IT" dirty="0" err="1" smtClean="0"/>
              <a:t>Institute</a:t>
            </a:r>
            <a:r>
              <a:rPr lang="it-IT" dirty="0" smtClean="0"/>
              <a:t> for </a:t>
            </a:r>
            <a:r>
              <a:rPr lang="it-IT" dirty="0" err="1" smtClean="0"/>
              <a:t>Medical</a:t>
            </a:r>
            <a:r>
              <a:rPr lang="it-IT" dirty="0" smtClean="0"/>
              <a:t> </a:t>
            </a:r>
            <a:r>
              <a:rPr lang="it-IT" dirty="0" err="1" smtClean="0"/>
              <a:t>Research</a:t>
            </a:r>
            <a:r>
              <a:rPr lang="it-IT" dirty="0" smtClean="0"/>
              <a:t>, Hawking and </a:t>
            </a:r>
            <a:r>
              <a:rPr lang="it-IT" dirty="0" err="1" smtClean="0"/>
              <a:t>his</a:t>
            </a:r>
            <a:r>
              <a:rPr lang="it-IT" dirty="0" smtClean="0"/>
              <a:t> family </a:t>
            </a:r>
            <a:r>
              <a:rPr lang="it-IT" dirty="0" err="1" smtClean="0"/>
              <a:t>they</a:t>
            </a:r>
            <a:r>
              <a:rPr lang="it-IT" dirty="0" smtClean="0"/>
              <a:t> </a:t>
            </a:r>
            <a:r>
              <a:rPr lang="it-IT" dirty="0" err="1" smtClean="0"/>
              <a:t>moved</a:t>
            </a:r>
            <a:r>
              <a:rPr lang="it-IT" dirty="0" smtClean="0"/>
              <a:t> to St </a:t>
            </a:r>
            <a:r>
              <a:rPr lang="it-IT" dirty="0" err="1" smtClean="0"/>
              <a:t>Albans</a:t>
            </a:r>
            <a:r>
              <a:rPr lang="it-IT" dirty="0" smtClean="0"/>
              <a:t>, </a:t>
            </a:r>
            <a:r>
              <a:rPr lang="it-IT" dirty="0" err="1" smtClean="0"/>
              <a:t>Hertfordshire</a:t>
            </a:r>
            <a:r>
              <a:rPr lang="it-IT" dirty="0" smtClean="0"/>
              <a:t>. </a:t>
            </a:r>
          </a:p>
          <a:p>
            <a:endParaRPr lang="it-IT" dirty="0"/>
          </a:p>
        </p:txBody>
      </p:sp>
      <p:pic>
        <p:nvPicPr>
          <p:cNvPr id="4" name="Segnaposto contenuto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0"/>
            <a:ext cx="3253743" cy="1988839"/>
          </a:xfrm>
          <a:prstGeom prst="rect">
            <a:avLst/>
          </a:prstGeom>
        </p:spPr>
      </p:pic>
    </p:spTree>
    <p:extLst>
      <p:ext uri="{BB962C8B-B14F-4D97-AF65-F5344CB8AC3E}">
        <p14:creationId xmlns:p14="http://schemas.microsoft.com/office/powerpoint/2010/main" val="2621605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txBody>
          <a:bodyPr>
            <a:normAutofit fontScale="92500" lnSpcReduction="20000"/>
          </a:bodyPr>
          <a:lstStyle/>
          <a:p>
            <a:r>
              <a:rPr lang="it-IT" dirty="0" smtClean="0"/>
              <a:t> In St </a:t>
            </a:r>
            <a:r>
              <a:rPr lang="it-IT" dirty="0" err="1" smtClean="0"/>
              <a:t>Albans</a:t>
            </a:r>
            <a:r>
              <a:rPr lang="it-IT" dirty="0" smtClean="0"/>
              <a:t>, the family </a:t>
            </a:r>
            <a:r>
              <a:rPr lang="it-IT" dirty="0" err="1" smtClean="0"/>
              <a:t>was</a:t>
            </a:r>
            <a:r>
              <a:rPr lang="it-IT" dirty="0" smtClean="0"/>
              <a:t> </a:t>
            </a:r>
            <a:r>
              <a:rPr lang="it-IT" dirty="0" err="1" smtClean="0"/>
              <a:t>considered</a:t>
            </a:r>
            <a:r>
              <a:rPr lang="it-IT" dirty="0" smtClean="0"/>
              <a:t> </a:t>
            </a:r>
            <a:r>
              <a:rPr lang="it-IT" dirty="0" err="1" smtClean="0"/>
              <a:t>very</a:t>
            </a:r>
            <a:r>
              <a:rPr lang="it-IT" dirty="0" smtClean="0"/>
              <a:t> </a:t>
            </a:r>
            <a:r>
              <a:rPr lang="it-IT" dirty="0" err="1" smtClean="0"/>
              <a:t>intelligent</a:t>
            </a:r>
            <a:r>
              <a:rPr lang="it-IT" dirty="0" smtClean="0"/>
              <a:t> and a </a:t>
            </a:r>
            <a:r>
              <a:rPr lang="it-IT" dirty="0" err="1" smtClean="0"/>
              <a:t>little</a:t>
            </a:r>
            <a:r>
              <a:rPr lang="it-IT" dirty="0" smtClean="0"/>
              <a:t> '</a:t>
            </a:r>
            <a:r>
              <a:rPr lang="it-IT" dirty="0" err="1" smtClean="0"/>
              <a:t>eccentric</a:t>
            </a:r>
            <a:r>
              <a:rPr lang="it-IT" dirty="0" smtClean="0"/>
              <a:t>. </a:t>
            </a:r>
            <a:r>
              <a:rPr lang="it-IT" dirty="0" err="1" smtClean="0"/>
              <a:t>Already</a:t>
            </a:r>
            <a:r>
              <a:rPr lang="it-IT" dirty="0" smtClean="0"/>
              <a:t> in </a:t>
            </a:r>
            <a:r>
              <a:rPr lang="it-IT" dirty="0" err="1" smtClean="0"/>
              <a:t>childhood</a:t>
            </a:r>
            <a:r>
              <a:rPr lang="it-IT" dirty="0" smtClean="0"/>
              <a:t> </a:t>
            </a:r>
            <a:r>
              <a:rPr lang="it-IT" dirty="0" err="1" smtClean="0"/>
              <a:t>it</a:t>
            </a:r>
            <a:r>
              <a:rPr lang="it-IT" dirty="0" smtClean="0"/>
              <a:t> </a:t>
            </a:r>
            <a:r>
              <a:rPr lang="it-IT" dirty="0" err="1" smtClean="0"/>
              <a:t>manifested</a:t>
            </a:r>
            <a:r>
              <a:rPr lang="it-IT" dirty="0" smtClean="0"/>
              <a:t> the </a:t>
            </a:r>
            <a:r>
              <a:rPr lang="it-IT" dirty="0" err="1" smtClean="0"/>
              <a:t>interest</a:t>
            </a:r>
            <a:r>
              <a:rPr lang="it-IT" dirty="0" smtClean="0"/>
              <a:t> in the </a:t>
            </a:r>
            <a:r>
              <a:rPr lang="it-IT" dirty="0" err="1" smtClean="0"/>
              <a:t>universe</a:t>
            </a:r>
            <a:r>
              <a:rPr lang="it-IT" dirty="0" smtClean="0"/>
              <a:t>, </a:t>
            </a:r>
            <a:r>
              <a:rPr lang="it-IT" dirty="0" err="1" smtClean="0"/>
              <a:t>fueled</a:t>
            </a:r>
            <a:r>
              <a:rPr lang="it-IT" dirty="0" smtClean="0"/>
              <a:t> by </a:t>
            </a:r>
            <a:r>
              <a:rPr lang="it-IT" dirty="0" err="1" smtClean="0"/>
              <a:t>discussions</a:t>
            </a:r>
            <a:r>
              <a:rPr lang="it-IT" dirty="0" smtClean="0"/>
              <a:t> with </a:t>
            </a:r>
            <a:r>
              <a:rPr lang="it-IT" dirty="0" err="1" smtClean="0"/>
              <a:t>classmates</a:t>
            </a:r>
            <a:r>
              <a:rPr lang="it-IT" dirty="0" smtClean="0"/>
              <a:t> and friends:"</a:t>
            </a:r>
            <a:r>
              <a:rPr lang="it-IT" dirty="0" err="1" smtClean="0"/>
              <a:t>One</a:t>
            </a:r>
            <a:r>
              <a:rPr lang="it-IT" dirty="0" smtClean="0"/>
              <a:t> of the </a:t>
            </a:r>
            <a:r>
              <a:rPr lang="it-IT" dirty="0" err="1" smtClean="0"/>
              <a:t>things</a:t>
            </a:r>
            <a:r>
              <a:rPr lang="it-IT" dirty="0" smtClean="0"/>
              <a:t> </a:t>
            </a:r>
            <a:r>
              <a:rPr lang="it-IT" dirty="0" err="1" smtClean="0"/>
              <a:t>we</a:t>
            </a:r>
            <a:r>
              <a:rPr lang="it-IT" dirty="0" smtClean="0"/>
              <a:t> </a:t>
            </a:r>
            <a:r>
              <a:rPr lang="it-IT" dirty="0" err="1" smtClean="0"/>
              <a:t>talked</a:t>
            </a:r>
            <a:r>
              <a:rPr lang="it-IT" dirty="0" smtClean="0"/>
              <a:t> </a:t>
            </a:r>
            <a:r>
              <a:rPr lang="it-IT" dirty="0" err="1" smtClean="0"/>
              <a:t>about</a:t>
            </a:r>
            <a:r>
              <a:rPr lang="it-IT" dirty="0" smtClean="0"/>
              <a:t> </a:t>
            </a:r>
            <a:r>
              <a:rPr lang="it-IT" dirty="0" err="1" smtClean="0"/>
              <a:t>was</a:t>
            </a:r>
            <a:r>
              <a:rPr lang="it-IT" dirty="0" smtClean="0"/>
              <a:t> the </a:t>
            </a:r>
            <a:r>
              <a:rPr lang="it-IT" dirty="0" err="1" smtClean="0"/>
              <a:t>origin</a:t>
            </a:r>
            <a:r>
              <a:rPr lang="it-IT" dirty="0" smtClean="0"/>
              <a:t> of the </a:t>
            </a:r>
            <a:r>
              <a:rPr lang="it-IT" dirty="0" err="1" smtClean="0"/>
              <a:t>universe</a:t>
            </a:r>
            <a:r>
              <a:rPr lang="it-IT" dirty="0" smtClean="0"/>
              <a:t>, and </a:t>
            </a:r>
            <a:r>
              <a:rPr lang="it-IT" dirty="0" err="1" smtClean="0"/>
              <a:t>if</a:t>
            </a:r>
            <a:r>
              <a:rPr lang="it-IT" dirty="0" smtClean="0"/>
              <a:t> </a:t>
            </a:r>
            <a:r>
              <a:rPr lang="it-IT" dirty="0" err="1" smtClean="0"/>
              <a:t>there</a:t>
            </a:r>
            <a:r>
              <a:rPr lang="it-IT" dirty="0" smtClean="0"/>
              <a:t> </a:t>
            </a:r>
            <a:r>
              <a:rPr lang="it-IT" dirty="0" err="1" smtClean="0"/>
              <a:t>had</a:t>
            </a:r>
            <a:r>
              <a:rPr lang="it-IT" dirty="0" smtClean="0"/>
              <a:t> </a:t>
            </a:r>
            <a:r>
              <a:rPr lang="it-IT" dirty="0" err="1" smtClean="0"/>
              <a:t>been</a:t>
            </a:r>
            <a:r>
              <a:rPr lang="it-IT" dirty="0" smtClean="0"/>
              <a:t> no </a:t>
            </a:r>
            <a:r>
              <a:rPr lang="it-IT" dirty="0" err="1" smtClean="0"/>
              <a:t>need</a:t>
            </a:r>
            <a:r>
              <a:rPr lang="it-IT" dirty="0" smtClean="0"/>
              <a:t> for a </a:t>
            </a:r>
            <a:r>
              <a:rPr lang="it-IT" dirty="0" err="1" smtClean="0"/>
              <a:t>God</a:t>
            </a:r>
            <a:r>
              <a:rPr lang="it-IT" dirty="0" smtClean="0"/>
              <a:t> to create </a:t>
            </a:r>
            <a:r>
              <a:rPr lang="it-IT" dirty="0" err="1" smtClean="0"/>
              <a:t>it</a:t>
            </a:r>
            <a:r>
              <a:rPr lang="it-IT" dirty="0" smtClean="0"/>
              <a:t> and to put </a:t>
            </a:r>
            <a:r>
              <a:rPr lang="it-IT" dirty="0" err="1" smtClean="0"/>
              <a:t>it</a:t>
            </a:r>
            <a:r>
              <a:rPr lang="it-IT" dirty="0" smtClean="0"/>
              <a:t> in </a:t>
            </a:r>
            <a:r>
              <a:rPr lang="it-IT" dirty="0" err="1" smtClean="0"/>
              <a:t>motion</a:t>
            </a:r>
            <a:r>
              <a:rPr lang="it-IT" dirty="0" smtClean="0"/>
              <a:t>. I </a:t>
            </a:r>
            <a:r>
              <a:rPr lang="it-IT" dirty="0" err="1" smtClean="0"/>
              <a:t>had</a:t>
            </a:r>
            <a:r>
              <a:rPr lang="it-IT" dirty="0" smtClean="0"/>
              <a:t> </a:t>
            </a:r>
            <a:r>
              <a:rPr lang="it-IT" dirty="0" err="1" smtClean="0"/>
              <a:t>heard</a:t>
            </a:r>
            <a:r>
              <a:rPr lang="it-IT" dirty="0" smtClean="0"/>
              <a:t> </a:t>
            </a:r>
            <a:r>
              <a:rPr lang="it-IT" dirty="0" err="1" smtClean="0"/>
              <a:t>that</a:t>
            </a:r>
            <a:r>
              <a:rPr lang="it-IT" dirty="0" smtClean="0"/>
              <a:t> the light from </a:t>
            </a:r>
            <a:r>
              <a:rPr lang="it-IT" dirty="0" err="1" smtClean="0"/>
              <a:t>distant</a:t>
            </a:r>
            <a:r>
              <a:rPr lang="it-IT" dirty="0" smtClean="0"/>
              <a:t> </a:t>
            </a:r>
            <a:r>
              <a:rPr lang="it-IT" dirty="0" err="1" smtClean="0"/>
              <a:t>galaxies</a:t>
            </a:r>
            <a:r>
              <a:rPr lang="it-IT" dirty="0" smtClean="0"/>
              <a:t> </a:t>
            </a:r>
            <a:r>
              <a:rPr lang="it-IT" dirty="0" err="1" smtClean="0"/>
              <a:t>is</a:t>
            </a:r>
            <a:r>
              <a:rPr lang="it-IT" dirty="0" smtClean="0"/>
              <a:t> </a:t>
            </a:r>
            <a:r>
              <a:rPr lang="it-IT" dirty="0" err="1" smtClean="0"/>
              <a:t>shifted</a:t>
            </a:r>
            <a:r>
              <a:rPr lang="it-IT" dirty="0" smtClean="0"/>
              <a:t> </a:t>
            </a:r>
            <a:r>
              <a:rPr lang="it-IT" dirty="0" err="1" smtClean="0"/>
              <a:t>toward</a:t>
            </a:r>
            <a:r>
              <a:rPr lang="it-IT" dirty="0" smtClean="0"/>
              <a:t> the </a:t>
            </a:r>
            <a:r>
              <a:rPr lang="it-IT" dirty="0" err="1" smtClean="0"/>
              <a:t>red</a:t>
            </a:r>
            <a:r>
              <a:rPr lang="it-IT" dirty="0" smtClean="0"/>
              <a:t> end of the </a:t>
            </a:r>
            <a:r>
              <a:rPr lang="it-IT" dirty="0" err="1" smtClean="0"/>
              <a:t>spectrum</a:t>
            </a:r>
            <a:r>
              <a:rPr lang="it-IT" dirty="0" smtClean="0"/>
              <a:t> and </a:t>
            </a:r>
            <a:r>
              <a:rPr lang="it-IT" dirty="0" err="1" smtClean="0"/>
              <a:t>that</a:t>
            </a:r>
            <a:r>
              <a:rPr lang="it-IT" dirty="0" smtClean="0"/>
              <a:t> </a:t>
            </a:r>
            <a:r>
              <a:rPr lang="it-IT" dirty="0" err="1" smtClean="0"/>
              <a:t>this</a:t>
            </a:r>
            <a:r>
              <a:rPr lang="it-IT" dirty="0" smtClean="0"/>
              <a:t> </a:t>
            </a:r>
            <a:r>
              <a:rPr lang="it-IT" dirty="0" err="1" smtClean="0"/>
              <a:t>would</a:t>
            </a:r>
            <a:r>
              <a:rPr lang="it-IT" dirty="0" smtClean="0"/>
              <a:t> indicate </a:t>
            </a:r>
            <a:r>
              <a:rPr lang="it-IT" dirty="0" err="1" smtClean="0"/>
              <a:t>that</a:t>
            </a:r>
            <a:r>
              <a:rPr lang="it-IT" dirty="0" smtClean="0"/>
              <a:t> the </a:t>
            </a:r>
            <a:r>
              <a:rPr lang="it-IT" dirty="0" err="1" smtClean="0"/>
              <a:t>universe</a:t>
            </a:r>
            <a:r>
              <a:rPr lang="it-IT" dirty="0" smtClean="0"/>
              <a:t> </a:t>
            </a:r>
            <a:r>
              <a:rPr lang="it-IT" dirty="0" err="1" smtClean="0"/>
              <a:t>is</a:t>
            </a:r>
            <a:r>
              <a:rPr lang="it-IT" dirty="0" smtClean="0"/>
              <a:t> </a:t>
            </a:r>
            <a:r>
              <a:rPr lang="it-IT" dirty="0" err="1" smtClean="0"/>
              <a:t>expanding</a:t>
            </a:r>
            <a:r>
              <a:rPr lang="it-IT" dirty="0" smtClean="0"/>
              <a:t> (a </a:t>
            </a:r>
            <a:r>
              <a:rPr lang="it-IT" dirty="0" err="1" smtClean="0"/>
              <a:t>shift</a:t>
            </a:r>
            <a:r>
              <a:rPr lang="it-IT" dirty="0" smtClean="0"/>
              <a:t> </a:t>
            </a:r>
            <a:r>
              <a:rPr lang="it-IT" dirty="0" err="1" smtClean="0"/>
              <a:t>toward</a:t>
            </a:r>
            <a:r>
              <a:rPr lang="it-IT" dirty="0" smtClean="0"/>
              <a:t> the blue </a:t>
            </a:r>
            <a:r>
              <a:rPr lang="it-IT" dirty="0" err="1" smtClean="0"/>
              <a:t>mean</a:t>
            </a:r>
            <a:r>
              <a:rPr lang="it-IT" dirty="0" smtClean="0"/>
              <a:t> </a:t>
            </a:r>
            <a:r>
              <a:rPr lang="it-IT" dirty="0" err="1" smtClean="0"/>
              <a:t>that</a:t>
            </a:r>
            <a:r>
              <a:rPr lang="it-IT" dirty="0" smtClean="0"/>
              <a:t> </a:t>
            </a:r>
            <a:r>
              <a:rPr lang="it-IT" dirty="0" err="1" smtClean="0"/>
              <a:t>it</a:t>
            </a:r>
            <a:r>
              <a:rPr lang="it-IT" dirty="0" smtClean="0"/>
              <a:t> </a:t>
            </a:r>
            <a:r>
              <a:rPr lang="it-IT" dirty="0" err="1" smtClean="0"/>
              <a:t>is</a:t>
            </a:r>
            <a:r>
              <a:rPr lang="it-IT" dirty="0" smtClean="0"/>
              <a:t> </a:t>
            </a:r>
            <a:r>
              <a:rPr lang="it-IT" dirty="0" err="1" smtClean="0"/>
              <a:t>shrinking</a:t>
            </a:r>
            <a:r>
              <a:rPr lang="it-IT" dirty="0" smtClean="0"/>
              <a:t>). I </a:t>
            </a:r>
            <a:r>
              <a:rPr lang="it-IT" dirty="0" err="1" smtClean="0"/>
              <a:t>was</a:t>
            </a:r>
            <a:r>
              <a:rPr lang="it-IT" dirty="0" smtClean="0"/>
              <a:t> </a:t>
            </a:r>
            <a:r>
              <a:rPr lang="it-IT" dirty="0" err="1" smtClean="0"/>
              <a:t>sure</a:t>
            </a:r>
            <a:r>
              <a:rPr lang="it-IT" dirty="0" smtClean="0"/>
              <a:t> </a:t>
            </a:r>
            <a:r>
              <a:rPr lang="it-IT" dirty="0" err="1" smtClean="0"/>
              <a:t>there</a:t>
            </a:r>
            <a:r>
              <a:rPr lang="it-IT" dirty="0" smtClean="0"/>
              <a:t> </a:t>
            </a:r>
            <a:r>
              <a:rPr lang="it-IT" dirty="0" err="1" smtClean="0"/>
              <a:t>had</a:t>
            </a:r>
            <a:r>
              <a:rPr lang="it-IT" dirty="0" smtClean="0"/>
              <a:t> to be some </a:t>
            </a:r>
            <a:r>
              <a:rPr lang="it-IT" dirty="0" err="1" smtClean="0"/>
              <a:t>other</a:t>
            </a:r>
            <a:r>
              <a:rPr lang="it-IT" dirty="0" smtClean="0"/>
              <a:t> </a:t>
            </a:r>
            <a:r>
              <a:rPr lang="it-IT" dirty="0" err="1" smtClean="0"/>
              <a:t>reason</a:t>
            </a:r>
            <a:r>
              <a:rPr lang="it-IT" dirty="0" smtClean="0"/>
              <a:t> for the </a:t>
            </a:r>
            <a:r>
              <a:rPr lang="it-IT" dirty="0" err="1" smtClean="0"/>
              <a:t>redshift</a:t>
            </a:r>
            <a:r>
              <a:rPr lang="it-IT" dirty="0" smtClean="0"/>
              <a:t>. </a:t>
            </a:r>
            <a:r>
              <a:rPr lang="it-IT" dirty="0" err="1" smtClean="0"/>
              <a:t>Perhaps</a:t>
            </a:r>
            <a:r>
              <a:rPr lang="it-IT" dirty="0" smtClean="0"/>
              <a:t> in </a:t>
            </a:r>
            <a:r>
              <a:rPr lang="it-IT" dirty="0" err="1" smtClean="0"/>
              <a:t>his</a:t>
            </a:r>
            <a:r>
              <a:rPr lang="it-IT" dirty="0" smtClean="0"/>
              <a:t> </a:t>
            </a:r>
            <a:r>
              <a:rPr lang="it-IT" dirty="0" err="1" smtClean="0"/>
              <a:t>journey</a:t>
            </a:r>
            <a:r>
              <a:rPr lang="it-IT" dirty="0" smtClean="0"/>
              <a:t> to </a:t>
            </a:r>
            <a:r>
              <a:rPr lang="it-IT" dirty="0" err="1" smtClean="0"/>
              <a:t>us</a:t>
            </a:r>
            <a:r>
              <a:rPr lang="it-IT" dirty="0" smtClean="0"/>
              <a:t> the light </a:t>
            </a:r>
            <a:r>
              <a:rPr lang="it-IT" dirty="0" err="1" smtClean="0"/>
              <a:t>labored</a:t>
            </a:r>
            <a:r>
              <a:rPr lang="it-IT" dirty="0" smtClean="0"/>
              <a:t>, and </a:t>
            </a:r>
            <a:r>
              <a:rPr lang="it-IT" dirty="0" err="1" smtClean="0"/>
              <a:t>then</a:t>
            </a:r>
            <a:r>
              <a:rPr lang="it-IT" dirty="0" smtClean="0"/>
              <a:t> he </a:t>
            </a:r>
            <a:r>
              <a:rPr lang="it-IT" dirty="0" err="1" smtClean="0"/>
              <a:t>moved</a:t>
            </a:r>
            <a:r>
              <a:rPr lang="it-IT" dirty="0" smtClean="0"/>
              <a:t> </a:t>
            </a:r>
            <a:r>
              <a:rPr lang="it-IT" dirty="0" err="1" smtClean="0"/>
              <a:t>toward</a:t>
            </a:r>
            <a:r>
              <a:rPr lang="it-IT" dirty="0" smtClean="0"/>
              <a:t> the </a:t>
            </a:r>
            <a:r>
              <a:rPr lang="it-IT" dirty="0" err="1" smtClean="0"/>
              <a:t>red</a:t>
            </a:r>
            <a:r>
              <a:rPr lang="it-IT" dirty="0" smtClean="0"/>
              <a:t>. </a:t>
            </a:r>
            <a:r>
              <a:rPr lang="it-IT" dirty="0" err="1" smtClean="0"/>
              <a:t>It</a:t>
            </a:r>
            <a:r>
              <a:rPr lang="it-IT" dirty="0" smtClean="0"/>
              <a:t> </a:t>
            </a:r>
            <a:r>
              <a:rPr lang="it-IT" dirty="0" err="1" smtClean="0"/>
              <a:t>seemed</a:t>
            </a:r>
            <a:r>
              <a:rPr lang="it-IT" dirty="0" smtClean="0"/>
              <a:t> </a:t>
            </a:r>
            <a:r>
              <a:rPr lang="it-IT" dirty="0" err="1" smtClean="0"/>
              <a:t>much</a:t>
            </a:r>
            <a:r>
              <a:rPr lang="it-IT" dirty="0" smtClean="0"/>
              <a:t> more </a:t>
            </a:r>
            <a:r>
              <a:rPr lang="it-IT" dirty="0" err="1" smtClean="0"/>
              <a:t>natural</a:t>
            </a:r>
            <a:r>
              <a:rPr lang="it-IT" dirty="0" smtClean="0"/>
              <a:t> an </a:t>
            </a:r>
            <a:r>
              <a:rPr lang="it-IT" dirty="0" err="1" smtClean="0"/>
              <a:t>essentially</a:t>
            </a:r>
            <a:r>
              <a:rPr lang="it-IT" dirty="0" smtClean="0"/>
              <a:t> </a:t>
            </a:r>
            <a:r>
              <a:rPr lang="it-IT" dirty="0" err="1" smtClean="0"/>
              <a:t>unchanging</a:t>
            </a:r>
            <a:r>
              <a:rPr lang="it-IT" dirty="0" smtClean="0"/>
              <a:t> and </a:t>
            </a:r>
            <a:r>
              <a:rPr lang="it-IT" dirty="0" err="1" smtClean="0"/>
              <a:t>eternal</a:t>
            </a:r>
            <a:r>
              <a:rPr lang="it-IT" dirty="0" smtClean="0"/>
              <a:t> </a:t>
            </a:r>
            <a:r>
              <a:rPr lang="it-IT" dirty="0" err="1" smtClean="0"/>
              <a:t>universe</a:t>
            </a:r>
            <a:r>
              <a:rPr lang="it-IT" dirty="0" smtClean="0"/>
              <a:t>. ».The </a:t>
            </a:r>
            <a:r>
              <a:rPr lang="it-IT" dirty="0" err="1" smtClean="0"/>
              <a:t>quotient</a:t>
            </a:r>
            <a:r>
              <a:rPr lang="it-IT" dirty="0" smtClean="0"/>
              <a:t> of Hawking intelligence, </a:t>
            </a:r>
            <a:r>
              <a:rPr lang="it-IT" dirty="0" err="1" smtClean="0"/>
              <a:t>according</a:t>
            </a:r>
            <a:r>
              <a:rPr lang="it-IT" dirty="0" smtClean="0"/>
              <a:t> to the standard test, </a:t>
            </a:r>
            <a:r>
              <a:rPr lang="it-IT" dirty="0" err="1" smtClean="0"/>
              <a:t>is</a:t>
            </a:r>
            <a:r>
              <a:rPr lang="it-IT" dirty="0" smtClean="0"/>
              <a:t> 160 or 165, </a:t>
            </a:r>
            <a:r>
              <a:rPr lang="it-IT" dirty="0" err="1" smtClean="0"/>
              <a:t>about</a:t>
            </a:r>
            <a:r>
              <a:rPr lang="it-IT" dirty="0" smtClean="0"/>
              <a:t> the </a:t>
            </a:r>
            <a:r>
              <a:rPr lang="it-IT" dirty="0" err="1" smtClean="0"/>
              <a:t>same</a:t>
            </a:r>
            <a:r>
              <a:rPr lang="it-IT" dirty="0" smtClean="0"/>
              <a:t> </a:t>
            </a:r>
            <a:r>
              <a:rPr lang="it-IT" dirty="0" err="1" smtClean="0"/>
              <a:t>that</a:t>
            </a:r>
            <a:r>
              <a:rPr lang="it-IT" dirty="0" smtClean="0"/>
              <a:t> </a:t>
            </a:r>
            <a:r>
              <a:rPr lang="it-IT" dirty="0" err="1" smtClean="0"/>
              <a:t>many</a:t>
            </a:r>
            <a:r>
              <a:rPr lang="it-IT" dirty="0" smtClean="0"/>
              <a:t> </a:t>
            </a:r>
            <a:r>
              <a:rPr lang="it-IT" dirty="0" err="1" smtClean="0"/>
              <a:t>biographers</a:t>
            </a:r>
            <a:r>
              <a:rPr lang="it-IT" dirty="0" smtClean="0"/>
              <a:t> indicate </a:t>
            </a:r>
            <a:r>
              <a:rPr lang="it-IT" dirty="0" err="1" smtClean="0"/>
              <a:t>that</a:t>
            </a:r>
            <a:r>
              <a:rPr lang="it-IT" dirty="0" smtClean="0"/>
              <a:t> the IQ of Albert Einstein or Isaac Newton.</a:t>
            </a:r>
            <a:endParaRPr lang="it-IT" dirty="0"/>
          </a:p>
        </p:txBody>
      </p:sp>
    </p:spTree>
    <p:extLst>
      <p:ext uri="{BB962C8B-B14F-4D97-AF65-F5344CB8AC3E}">
        <p14:creationId xmlns:p14="http://schemas.microsoft.com/office/powerpoint/2010/main" val="2080897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txBody>
          <a:bodyPr>
            <a:normAutofit fontScale="70000" lnSpcReduction="20000"/>
          </a:bodyPr>
          <a:lstStyle/>
          <a:p>
            <a:r>
              <a:rPr lang="it-IT" dirty="0" err="1" smtClean="0"/>
              <a:t>Sometimes</a:t>
            </a:r>
            <a:r>
              <a:rPr lang="it-IT" dirty="0" smtClean="0"/>
              <a:t> </a:t>
            </a:r>
            <a:r>
              <a:rPr lang="it-IT" dirty="0" err="1" smtClean="0"/>
              <a:t>it</a:t>
            </a:r>
            <a:r>
              <a:rPr lang="it-IT" dirty="0" smtClean="0"/>
              <a:t> </a:t>
            </a:r>
            <a:r>
              <a:rPr lang="it-IT" dirty="0" err="1" smtClean="0"/>
              <a:t>is</a:t>
            </a:r>
            <a:r>
              <a:rPr lang="it-IT" dirty="0" smtClean="0"/>
              <a:t> </a:t>
            </a:r>
            <a:r>
              <a:rPr lang="it-IT" dirty="0" err="1" smtClean="0"/>
              <a:t>reported</a:t>
            </a:r>
            <a:r>
              <a:rPr lang="it-IT" dirty="0" smtClean="0"/>
              <a:t> </a:t>
            </a:r>
            <a:r>
              <a:rPr lang="it-IT" dirty="0" err="1" smtClean="0"/>
              <a:t>that</a:t>
            </a:r>
            <a:r>
              <a:rPr lang="it-IT" dirty="0" smtClean="0"/>
              <a:t> </a:t>
            </a:r>
            <a:r>
              <a:rPr lang="it-IT" dirty="0" err="1" smtClean="0"/>
              <a:t>his</a:t>
            </a:r>
            <a:r>
              <a:rPr lang="it-IT" dirty="0" smtClean="0"/>
              <a:t> IQ </a:t>
            </a:r>
            <a:r>
              <a:rPr lang="it-IT" dirty="0" err="1" smtClean="0"/>
              <a:t>was</a:t>
            </a:r>
            <a:r>
              <a:rPr lang="it-IT" dirty="0" smtClean="0"/>
              <a:t> 200 in </a:t>
            </a:r>
            <a:r>
              <a:rPr lang="it-IT" dirty="0" err="1" smtClean="0"/>
              <a:t>his</a:t>
            </a:r>
            <a:r>
              <a:rPr lang="it-IT" dirty="0" smtClean="0"/>
              <a:t> </a:t>
            </a:r>
            <a:r>
              <a:rPr lang="it-IT" dirty="0" err="1" smtClean="0"/>
              <a:t>youth</a:t>
            </a:r>
            <a:r>
              <a:rPr lang="it-IT" dirty="0" smtClean="0"/>
              <a:t>; Hawking </a:t>
            </a:r>
            <a:r>
              <a:rPr lang="it-IT" dirty="0" err="1" smtClean="0"/>
              <a:t>said</a:t>
            </a:r>
            <a:r>
              <a:rPr lang="it-IT" dirty="0" smtClean="0"/>
              <a:t> he </a:t>
            </a:r>
            <a:r>
              <a:rPr lang="it-IT" dirty="0" err="1" smtClean="0"/>
              <a:t>had</a:t>
            </a:r>
            <a:r>
              <a:rPr lang="it-IT" dirty="0" smtClean="0"/>
              <a:t> no idea </a:t>
            </a:r>
            <a:r>
              <a:rPr lang="it-IT" dirty="0" err="1" smtClean="0"/>
              <a:t>what</a:t>
            </a:r>
            <a:r>
              <a:rPr lang="it-IT" dirty="0" smtClean="0"/>
              <a:t> </a:t>
            </a:r>
            <a:r>
              <a:rPr lang="it-IT" dirty="0" err="1" smtClean="0"/>
              <a:t>it</a:t>
            </a:r>
            <a:r>
              <a:rPr lang="it-IT" dirty="0" smtClean="0"/>
              <a:t> </a:t>
            </a:r>
            <a:r>
              <a:rPr lang="it-IT" dirty="0" err="1" smtClean="0"/>
              <a:t>is</a:t>
            </a:r>
            <a:r>
              <a:rPr lang="it-IT" dirty="0" smtClean="0"/>
              <a:t>, and </a:t>
            </a:r>
            <a:r>
              <a:rPr lang="it-IT" dirty="0" err="1" smtClean="0"/>
              <a:t>does</a:t>
            </a:r>
            <a:r>
              <a:rPr lang="it-IT" dirty="0" smtClean="0"/>
              <a:t> </a:t>
            </a:r>
            <a:r>
              <a:rPr lang="it-IT" dirty="0" err="1" smtClean="0"/>
              <a:t>not</a:t>
            </a:r>
            <a:r>
              <a:rPr lang="it-IT" dirty="0" smtClean="0"/>
              <a:t> </a:t>
            </a:r>
            <a:r>
              <a:rPr lang="it-IT" dirty="0" err="1" smtClean="0"/>
              <a:t>believe</a:t>
            </a:r>
            <a:r>
              <a:rPr lang="it-IT" dirty="0" smtClean="0"/>
              <a:t>, </a:t>
            </a:r>
            <a:r>
              <a:rPr lang="it-IT" dirty="0" err="1" smtClean="0"/>
              <a:t>however</a:t>
            </a:r>
            <a:r>
              <a:rPr lang="it-IT" dirty="0" smtClean="0"/>
              <a:t>, an </a:t>
            </a:r>
            <a:r>
              <a:rPr lang="it-IT" dirty="0" err="1" smtClean="0"/>
              <a:t>absolute</a:t>
            </a:r>
            <a:r>
              <a:rPr lang="it-IT" dirty="0" smtClean="0"/>
              <a:t> </a:t>
            </a:r>
            <a:r>
              <a:rPr lang="it-IT" dirty="0" err="1" smtClean="0"/>
              <a:t>value</a:t>
            </a:r>
            <a:r>
              <a:rPr lang="it-IT" dirty="0" smtClean="0"/>
              <a:t> </a:t>
            </a:r>
            <a:r>
              <a:rPr lang="it-IT" dirty="0" err="1" smtClean="0"/>
              <a:t>this</a:t>
            </a:r>
            <a:r>
              <a:rPr lang="it-IT" dirty="0" smtClean="0"/>
              <a:t> </a:t>
            </a:r>
            <a:r>
              <a:rPr lang="it-IT" dirty="0" err="1" smtClean="0"/>
              <a:t>test.Shortly</a:t>
            </a:r>
            <a:r>
              <a:rPr lang="it-IT" dirty="0" smtClean="0"/>
              <a:t> </a:t>
            </a:r>
            <a:r>
              <a:rPr lang="it-IT" dirty="0" err="1" smtClean="0"/>
              <a:t>after</a:t>
            </a:r>
            <a:r>
              <a:rPr lang="it-IT" dirty="0" smtClean="0"/>
              <a:t> he </a:t>
            </a:r>
            <a:r>
              <a:rPr lang="it-IT" dirty="0" err="1" smtClean="0"/>
              <a:t>arrived</a:t>
            </a:r>
            <a:r>
              <a:rPr lang="it-IT" dirty="0" smtClean="0"/>
              <a:t> in Cambridge in 1963, the </a:t>
            </a:r>
            <a:r>
              <a:rPr lang="it-IT" dirty="0" err="1" smtClean="0"/>
              <a:t>growing</a:t>
            </a:r>
            <a:r>
              <a:rPr lang="it-IT" dirty="0" smtClean="0"/>
              <a:t> </a:t>
            </a:r>
            <a:r>
              <a:rPr lang="it-IT" dirty="0" err="1" smtClean="0"/>
              <a:t>difficulties</a:t>
            </a:r>
            <a:r>
              <a:rPr lang="it-IT" dirty="0" smtClean="0"/>
              <a:t> in </a:t>
            </a:r>
            <a:r>
              <a:rPr lang="it-IT" dirty="0" err="1" smtClean="0"/>
              <a:t>using</a:t>
            </a:r>
            <a:r>
              <a:rPr lang="it-IT" dirty="0" smtClean="0"/>
              <a:t> </a:t>
            </a:r>
            <a:r>
              <a:rPr lang="it-IT" dirty="0" err="1" smtClean="0"/>
              <a:t>their</a:t>
            </a:r>
            <a:r>
              <a:rPr lang="it-IT" dirty="0" smtClean="0"/>
              <a:t> </a:t>
            </a:r>
            <a:r>
              <a:rPr lang="it-IT" dirty="0" err="1" smtClean="0"/>
              <a:t>hands</a:t>
            </a:r>
            <a:r>
              <a:rPr lang="it-IT" dirty="0" smtClean="0"/>
              <a:t> and some </a:t>
            </a:r>
            <a:r>
              <a:rPr lang="it-IT" dirty="0" err="1" smtClean="0"/>
              <a:t>falls</a:t>
            </a:r>
            <a:r>
              <a:rPr lang="it-IT" dirty="0" smtClean="0"/>
              <a:t>, convince </a:t>
            </a:r>
            <a:r>
              <a:rPr lang="it-IT" dirty="0" err="1" smtClean="0"/>
              <a:t>him</a:t>
            </a:r>
            <a:r>
              <a:rPr lang="it-IT" dirty="0" smtClean="0"/>
              <a:t> to </a:t>
            </a:r>
            <a:r>
              <a:rPr lang="it-IT" dirty="0" err="1" smtClean="0"/>
              <a:t>submit</a:t>
            </a:r>
            <a:r>
              <a:rPr lang="it-IT" dirty="0" smtClean="0"/>
              <a:t> to an </a:t>
            </a:r>
            <a:r>
              <a:rPr lang="it-IT" dirty="0" err="1" smtClean="0"/>
              <a:t>investigation</a:t>
            </a:r>
            <a:r>
              <a:rPr lang="it-IT" dirty="0" smtClean="0"/>
              <a:t> (are </a:t>
            </a:r>
            <a:r>
              <a:rPr lang="it-IT" dirty="0" err="1" smtClean="0"/>
              <a:t>performed</a:t>
            </a:r>
            <a:r>
              <a:rPr lang="it-IT" dirty="0" smtClean="0"/>
              <a:t> </a:t>
            </a:r>
            <a:r>
              <a:rPr lang="it-IT" dirty="0" err="1" smtClean="0"/>
              <a:t>myelography</a:t>
            </a:r>
            <a:r>
              <a:rPr lang="it-IT" dirty="0" smtClean="0"/>
              <a:t> and a </a:t>
            </a:r>
            <a:r>
              <a:rPr lang="it-IT" dirty="0" err="1" smtClean="0"/>
              <a:t>muscle</a:t>
            </a:r>
            <a:r>
              <a:rPr lang="it-IT" dirty="0" smtClean="0"/>
              <a:t> </a:t>
            </a:r>
            <a:r>
              <a:rPr lang="it-IT" dirty="0" err="1" smtClean="0"/>
              <a:t>biopsy</a:t>
            </a:r>
            <a:r>
              <a:rPr lang="it-IT" dirty="0" smtClean="0"/>
              <a:t>), </a:t>
            </a:r>
            <a:r>
              <a:rPr lang="it-IT" dirty="0" err="1" smtClean="0"/>
              <a:t>which</a:t>
            </a:r>
            <a:r>
              <a:rPr lang="it-IT" dirty="0" smtClean="0"/>
              <a:t> </a:t>
            </a:r>
            <a:r>
              <a:rPr lang="it-IT" dirty="0" err="1" smtClean="0"/>
              <a:t>lead</a:t>
            </a:r>
            <a:r>
              <a:rPr lang="it-IT" dirty="0" smtClean="0"/>
              <a:t> to the </a:t>
            </a:r>
            <a:r>
              <a:rPr lang="it-IT" dirty="0" err="1" smtClean="0"/>
              <a:t>diagnosis</a:t>
            </a:r>
            <a:r>
              <a:rPr lang="it-IT" dirty="0" smtClean="0"/>
              <a:t> of a degenerative </a:t>
            </a:r>
            <a:r>
              <a:rPr lang="it-IT" dirty="0" err="1" smtClean="0"/>
              <a:t>motor</a:t>
            </a:r>
            <a:r>
              <a:rPr lang="it-IT" dirty="0" smtClean="0"/>
              <a:t> </a:t>
            </a:r>
            <a:r>
              <a:rPr lang="it-IT" dirty="0" err="1" smtClean="0"/>
              <a:t>neuron</a:t>
            </a:r>
            <a:r>
              <a:rPr lang="it-IT" dirty="0" smtClean="0"/>
              <a:t> </a:t>
            </a:r>
            <a:r>
              <a:rPr lang="it-IT" dirty="0" err="1" smtClean="0"/>
              <a:t>disease</a:t>
            </a:r>
            <a:r>
              <a:rPr lang="it-IT" dirty="0" smtClean="0"/>
              <a:t> </a:t>
            </a:r>
            <a:r>
              <a:rPr lang="it-IT" dirty="0" err="1" smtClean="0"/>
              <a:t>that</a:t>
            </a:r>
            <a:r>
              <a:rPr lang="it-IT" dirty="0" smtClean="0"/>
              <a:t> </a:t>
            </a:r>
            <a:r>
              <a:rPr lang="it-IT" dirty="0" err="1" smtClean="0"/>
              <a:t>compromises</a:t>
            </a:r>
            <a:r>
              <a:rPr lang="it-IT" dirty="0" smtClean="0"/>
              <a:t> the </a:t>
            </a:r>
            <a:r>
              <a:rPr lang="it-IT" dirty="0" err="1" smtClean="0"/>
              <a:t>governance</a:t>
            </a:r>
            <a:r>
              <a:rPr lang="it-IT" dirty="0" smtClean="0"/>
              <a:t> </a:t>
            </a:r>
            <a:r>
              <a:rPr lang="it-IT" dirty="0" err="1" smtClean="0"/>
              <a:t>function</a:t>
            </a:r>
            <a:r>
              <a:rPr lang="it-IT" dirty="0" smtClean="0"/>
              <a:t> of </a:t>
            </a:r>
            <a:r>
              <a:rPr lang="it-IT" dirty="0" err="1" smtClean="0"/>
              <a:t>muscle</a:t>
            </a:r>
            <a:r>
              <a:rPr lang="it-IT" dirty="0" smtClean="0"/>
              <a:t> </a:t>
            </a:r>
            <a:r>
              <a:rPr lang="it-IT" dirty="0" err="1" smtClean="0"/>
              <a:t>contraction</a:t>
            </a:r>
            <a:r>
              <a:rPr lang="it-IT" dirty="0" smtClean="0"/>
              <a:t>: in </a:t>
            </a:r>
            <a:r>
              <a:rPr lang="it-IT" dirty="0" err="1" smtClean="0"/>
              <a:t>particular</a:t>
            </a:r>
            <a:r>
              <a:rPr lang="it-IT" dirty="0" smtClean="0"/>
              <a:t> </a:t>
            </a:r>
            <a:r>
              <a:rPr lang="it-IT" dirty="0" err="1" smtClean="0"/>
              <a:t>you</a:t>
            </a:r>
            <a:r>
              <a:rPr lang="it-IT" dirty="0" smtClean="0"/>
              <a:t> </a:t>
            </a:r>
            <a:r>
              <a:rPr lang="it-IT" dirty="0" err="1" smtClean="0"/>
              <a:t>think</a:t>
            </a:r>
            <a:r>
              <a:rPr lang="it-IT" dirty="0" smtClean="0"/>
              <a:t> </a:t>
            </a:r>
            <a:r>
              <a:rPr lang="it-IT" dirty="0" err="1" smtClean="0"/>
              <a:t>then</a:t>
            </a:r>
            <a:r>
              <a:rPr lang="it-IT" dirty="0" smtClean="0"/>
              <a:t> to </a:t>
            </a:r>
            <a:r>
              <a:rPr lang="it-IT" dirty="0" err="1" smtClean="0"/>
              <a:t>amyotrophic</a:t>
            </a:r>
            <a:r>
              <a:rPr lang="it-IT" dirty="0" smtClean="0"/>
              <a:t> </a:t>
            </a:r>
            <a:r>
              <a:rPr lang="it-IT" dirty="0" err="1" smtClean="0"/>
              <a:t>lateral</a:t>
            </a:r>
            <a:r>
              <a:rPr lang="it-IT" dirty="0" smtClean="0"/>
              <a:t> </a:t>
            </a:r>
            <a:r>
              <a:rPr lang="it-IT" dirty="0" err="1" smtClean="0"/>
              <a:t>sclerosis</a:t>
            </a:r>
            <a:r>
              <a:rPr lang="it-IT" dirty="0" smtClean="0"/>
              <a:t> (ALS) or a </a:t>
            </a:r>
            <a:r>
              <a:rPr lang="it-IT" dirty="0" err="1" smtClean="0"/>
              <a:t>related</a:t>
            </a:r>
            <a:r>
              <a:rPr lang="it-IT" dirty="0" smtClean="0"/>
              <a:t> </a:t>
            </a:r>
            <a:r>
              <a:rPr lang="it-IT" dirty="0" err="1" smtClean="0"/>
              <a:t>disease</a:t>
            </a:r>
            <a:r>
              <a:rPr lang="it-IT" dirty="0" smtClean="0"/>
              <a:t>; Hawking </a:t>
            </a:r>
            <a:r>
              <a:rPr lang="it-IT" dirty="0" err="1" smtClean="0"/>
              <a:t>began</a:t>
            </a:r>
            <a:r>
              <a:rPr lang="it-IT" dirty="0" smtClean="0"/>
              <a:t> to use a cane and </a:t>
            </a:r>
            <a:r>
              <a:rPr lang="it-IT" dirty="0" err="1" smtClean="0"/>
              <a:t>later</a:t>
            </a:r>
            <a:r>
              <a:rPr lang="it-IT" dirty="0" smtClean="0"/>
              <a:t> a </a:t>
            </a:r>
            <a:r>
              <a:rPr lang="it-IT" dirty="0" err="1" smtClean="0"/>
              <a:t>wheelchair</a:t>
            </a:r>
            <a:r>
              <a:rPr lang="it-IT" dirty="0" smtClean="0"/>
              <a:t>. </a:t>
            </a:r>
            <a:r>
              <a:rPr lang="it-IT" dirty="0" err="1" smtClean="0"/>
              <a:t>Despite</a:t>
            </a:r>
            <a:r>
              <a:rPr lang="it-IT" dirty="0" smtClean="0"/>
              <a:t> the </a:t>
            </a:r>
            <a:r>
              <a:rPr lang="it-IT" dirty="0" err="1" smtClean="0"/>
              <a:t>depression</a:t>
            </a:r>
            <a:r>
              <a:rPr lang="it-IT" dirty="0" smtClean="0"/>
              <a:t> </a:t>
            </a:r>
            <a:r>
              <a:rPr lang="it-IT" dirty="0" err="1" smtClean="0"/>
              <a:t>that</a:t>
            </a:r>
            <a:r>
              <a:rPr lang="it-IT" dirty="0" smtClean="0"/>
              <a:t> </a:t>
            </a:r>
            <a:r>
              <a:rPr lang="it-IT" dirty="0" err="1" smtClean="0"/>
              <a:t>followed</a:t>
            </a:r>
            <a:r>
              <a:rPr lang="it-IT" dirty="0" smtClean="0"/>
              <a:t> the </a:t>
            </a:r>
            <a:r>
              <a:rPr lang="it-IT" dirty="0" err="1" smtClean="0"/>
              <a:t>diagnosis</a:t>
            </a:r>
            <a:r>
              <a:rPr lang="it-IT" dirty="0" smtClean="0"/>
              <a:t>, </a:t>
            </a:r>
            <a:r>
              <a:rPr lang="it-IT" dirty="0" err="1" smtClean="0"/>
              <a:t>which</a:t>
            </a:r>
            <a:r>
              <a:rPr lang="it-IT" dirty="0" smtClean="0"/>
              <a:t> </a:t>
            </a:r>
            <a:r>
              <a:rPr lang="it-IT" dirty="0" err="1" smtClean="0"/>
              <a:t>officially</a:t>
            </a:r>
            <a:r>
              <a:rPr lang="it-IT" dirty="0" smtClean="0"/>
              <a:t> </a:t>
            </a:r>
            <a:r>
              <a:rPr lang="it-IT" dirty="0" err="1" smtClean="0"/>
              <a:t>gives</a:t>
            </a:r>
            <a:r>
              <a:rPr lang="it-IT" dirty="0" smtClean="0"/>
              <a:t> </a:t>
            </a:r>
            <a:r>
              <a:rPr lang="it-IT" dirty="0" err="1" smtClean="0"/>
              <a:t>him</a:t>
            </a:r>
            <a:r>
              <a:rPr lang="it-IT" dirty="0" smtClean="0"/>
              <a:t> </a:t>
            </a:r>
            <a:r>
              <a:rPr lang="it-IT" dirty="0" err="1" smtClean="0"/>
              <a:t>only</a:t>
            </a:r>
            <a:r>
              <a:rPr lang="it-IT" dirty="0" smtClean="0"/>
              <a:t> </a:t>
            </a:r>
            <a:r>
              <a:rPr lang="it-IT" dirty="0" err="1" smtClean="0"/>
              <a:t>two</a:t>
            </a:r>
            <a:r>
              <a:rPr lang="it-IT" dirty="0" smtClean="0"/>
              <a:t> </a:t>
            </a:r>
            <a:r>
              <a:rPr lang="it-IT" dirty="0" err="1" smtClean="0"/>
              <a:t>years</a:t>
            </a:r>
            <a:r>
              <a:rPr lang="it-IT" dirty="0" smtClean="0"/>
              <a:t> to live, he </a:t>
            </a:r>
            <a:r>
              <a:rPr lang="it-IT" dirty="0" err="1" smtClean="0"/>
              <a:t>continued</a:t>
            </a:r>
            <a:r>
              <a:rPr lang="it-IT" dirty="0" smtClean="0"/>
              <a:t> </a:t>
            </a:r>
            <a:r>
              <a:rPr lang="it-IT" dirty="0" err="1" smtClean="0"/>
              <a:t>his</a:t>
            </a:r>
            <a:r>
              <a:rPr lang="it-IT" dirty="0" smtClean="0"/>
              <a:t> </a:t>
            </a:r>
            <a:r>
              <a:rPr lang="it-IT" dirty="0" err="1" smtClean="0"/>
              <a:t>studies</a:t>
            </a:r>
            <a:r>
              <a:rPr lang="it-IT" dirty="0" smtClean="0"/>
              <a:t> and </a:t>
            </a:r>
            <a:r>
              <a:rPr lang="it-IT" dirty="0" err="1" smtClean="0"/>
              <a:t>later</a:t>
            </a:r>
            <a:r>
              <a:rPr lang="it-IT" dirty="0" smtClean="0"/>
              <a:t> </a:t>
            </a:r>
            <a:r>
              <a:rPr lang="it-IT" dirty="0" err="1" smtClean="0"/>
              <a:t>married</a:t>
            </a:r>
            <a:r>
              <a:rPr lang="it-IT" dirty="0" smtClean="0"/>
              <a:t> Jane Wilde, </a:t>
            </a:r>
            <a:r>
              <a:rPr lang="it-IT" dirty="0" err="1" smtClean="0"/>
              <a:t>his</a:t>
            </a:r>
            <a:r>
              <a:rPr lang="it-IT" dirty="0" smtClean="0"/>
              <a:t> first </a:t>
            </a:r>
            <a:r>
              <a:rPr lang="it-IT" dirty="0" err="1" smtClean="0"/>
              <a:t>wife</a:t>
            </a:r>
            <a:r>
              <a:rPr lang="it-IT" dirty="0" smtClean="0"/>
              <a:t>, </a:t>
            </a:r>
            <a:r>
              <a:rPr lang="it-IT" dirty="0" err="1" smtClean="0"/>
              <a:t>which</a:t>
            </a:r>
            <a:r>
              <a:rPr lang="it-IT" dirty="0" smtClean="0"/>
              <a:t> </a:t>
            </a:r>
            <a:r>
              <a:rPr lang="it-IT" dirty="0" err="1" smtClean="0"/>
              <a:t>she</a:t>
            </a:r>
            <a:r>
              <a:rPr lang="it-IT" dirty="0" smtClean="0"/>
              <a:t> </a:t>
            </a:r>
            <a:r>
              <a:rPr lang="it-IT" dirty="0" err="1" smtClean="0"/>
              <a:t>will</a:t>
            </a:r>
            <a:r>
              <a:rPr lang="it-IT" dirty="0" smtClean="0"/>
              <a:t> do </a:t>
            </a:r>
            <a:r>
              <a:rPr lang="it-IT" dirty="0" err="1" smtClean="0"/>
              <a:t>as</a:t>
            </a:r>
            <a:r>
              <a:rPr lang="it-IT" dirty="0" smtClean="0"/>
              <a:t> a nurse, with </a:t>
            </a:r>
            <a:r>
              <a:rPr lang="it-IT" dirty="0" err="1" smtClean="0"/>
              <a:t>whom</a:t>
            </a:r>
            <a:r>
              <a:rPr lang="it-IT" dirty="0" smtClean="0"/>
              <a:t> he </a:t>
            </a:r>
            <a:r>
              <a:rPr lang="it-IT" dirty="0" err="1" smtClean="0"/>
              <a:t>had</a:t>
            </a:r>
            <a:r>
              <a:rPr lang="it-IT" dirty="0" smtClean="0"/>
              <a:t> </a:t>
            </a:r>
            <a:r>
              <a:rPr lang="it-IT" dirty="0" err="1" smtClean="0"/>
              <a:t>three</a:t>
            </a:r>
            <a:r>
              <a:rPr lang="it-IT" dirty="0" smtClean="0"/>
              <a:t> </a:t>
            </a:r>
            <a:r>
              <a:rPr lang="it-IT" dirty="0" err="1" smtClean="0"/>
              <a:t>children</a:t>
            </a:r>
            <a:r>
              <a:rPr lang="it-IT" dirty="0" smtClean="0"/>
              <a:t>: Robert (1967), Lucy ( 1970) and Tim (1979).The </a:t>
            </a:r>
            <a:r>
              <a:rPr lang="it-IT" dirty="0" err="1" smtClean="0"/>
              <a:t>disease</a:t>
            </a:r>
            <a:r>
              <a:rPr lang="it-IT" dirty="0" smtClean="0"/>
              <a:t> </a:t>
            </a:r>
            <a:r>
              <a:rPr lang="it-IT" dirty="0" err="1" smtClean="0"/>
              <a:t>that</a:t>
            </a:r>
            <a:r>
              <a:rPr lang="it-IT" dirty="0" smtClean="0"/>
              <a:t> </a:t>
            </a:r>
            <a:r>
              <a:rPr lang="it-IT" dirty="0" err="1" smtClean="0"/>
              <a:t>struck</a:t>
            </a:r>
            <a:r>
              <a:rPr lang="it-IT" dirty="0" smtClean="0"/>
              <a:t> Hawking </a:t>
            </a:r>
            <a:r>
              <a:rPr lang="it-IT" dirty="0" err="1" smtClean="0"/>
              <a:t>has</a:t>
            </a:r>
            <a:r>
              <a:rPr lang="it-IT" dirty="0" smtClean="0"/>
              <a:t>, </a:t>
            </a:r>
            <a:r>
              <a:rPr lang="it-IT" dirty="0" err="1" smtClean="0"/>
              <a:t>however</a:t>
            </a:r>
            <a:r>
              <a:rPr lang="it-IT" dirty="0" smtClean="0"/>
              <a:t>, </a:t>
            </a:r>
            <a:r>
              <a:rPr lang="it-IT" dirty="0" err="1" smtClean="0"/>
              <a:t>had</a:t>
            </a:r>
            <a:r>
              <a:rPr lang="it-IT" dirty="0" smtClean="0"/>
              <a:t> a </a:t>
            </a:r>
            <a:r>
              <a:rPr lang="it-IT" dirty="0" err="1" smtClean="0"/>
              <a:t>course</a:t>
            </a:r>
            <a:r>
              <a:rPr lang="it-IT" dirty="0" smtClean="0"/>
              <a:t> and an </a:t>
            </a:r>
            <a:r>
              <a:rPr lang="it-IT" dirty="0" err="1" smtClean="0"/>
              <a:t>unusually</a:t>
            </a:r>
            <a:r>
              <a:rPr lang="it-IT" dirty="0" smtClean="0"/>
              <a:t> long and slow </a:t>
            </a:r>
            <a:r>
              <a:rPr lang="it-IT" dirty="0" err="1" smtClean="0"/>
              <a:t>progression</a:t>
            </a:r>
            <a:r>
              <a:rPr lang="it-IT" dirty="0" smtClean="0"/>
              <a:t> for the </a:t>
            </a:r>
            <a:r>
              <a:rPr lang="it-IT" dirty="0" err="1" smtClean="0"/>
              <a:t>characteristics</a:t>
            </a:r>
            <a:r>
              <a:rPr lang="it-IT" dirty="0" smtClean="0"/>
              <a:t> of the </a:t>
            </a:r>
            <a:r>
              <a:rPr lang="it-IT" dirty="0" err="1" smtClean="0"/>
              <a:t>disease</a:t>
            </a:r>
            <a:r>
              <a:rPr lang="it-IT" dirty="0" smtClean="0"/>
              <a:t> </a:t>
            </a:r>
            <a:r>
              <a:rPr lang="it-IT" dirty="0" err="1" smtClean="0"/>
              <a:t>itself</a:t>
            </a:r>
            <a:r>
              <a:rPr lang="it-IT" dirty="0" smtClean="0"/>
              <a:t>, </a:t>
            </a:r>
            <a:r>
              <a:rPr lang="it-IT" dirty="0" err="1" smtClean="0"/>
              <a:t>as</a:t>
            </a:r>
            <a:r>
              <a:rPr lang="it-IT" dirty="0" smtClean="0"/>
              <a:t> </a:t>
            </a:r>
            <a:r>
              <a:rPr lang="it-IT" dirty="0" err="1" smtClean="0"/>
              <a:t>it</a:t>
            </a:r>
            <a:r>
              <a:rPr lang="it-IT" dirty="0" smtClean="0"/>
              <a:t> </a:t>
            </a:r>
            <a:r>
              <a:rPr lang="it-IT" dirty="0" err="1" smtClean="0"/>
              <a:t>has</a:t>
            </a:r>
            <a:r>
              <a:rPr lang="it-IT" dirty="0" smtClean="0"/>
              <a:t> </a:t>
            </a:r>
            <a:r>
              <a:rPr lang="it-IT" dirty="0" err="1" smtClean="0"/>
              <a:t>completely</a:t>
            </a:r>
            <a:r>
              <a:rPr lang="it-IT" dirty="0" smtClean="0"/>
              <a:t> </a:t>
            </a:r>
            <a:r>
              <a:rPr lang="it-IT" dirty="0" err="1" smtClean="0"/>
              <a:t>lost</a:t>
            </a:r>
            <a:r>
              <a:rPr lang="it-IT" dirty="0" smtClean="0"/>
              <a:t> the </a:t>
            </a:r>
            <a:r>
              <a:rPr lang="it-IT" dirty="0" err="1" smtClean="0"/>
              <a:t>movements</a:t>
            </a:r>
            <a:r>
              <a:rPr lang="it-IT" dirty="0" smtClean="0"/>
              <a:t> and the word </a:t>
            </a:r>
            <a:r>
              <a:rPr lang="it-IT" dirty="0" err="1" smtClean="0"/>
              <a:t>after</a:t>
            </a:r>
            <a:r>
              <a:rPr lang="it-IT" dirty="0" smtClean="0"/>
              <a:t> more </a:t>
            </a:r>
            <a:r>
              <a:rPr lang="it-IT" dirty="0" err="1" smtClean="0"/>
              <a:t>than</a:t>
            </a:r>
            <a:r>
              <a:rPr lang="it-IT" dirty="0" smtClean="0"/>
              <a:t> </a:t>
            </a:r>
            <a:r>
              <a:rPr lang="it-IT" dirty="0" err="1" smtClean="0"/>
              <a:t>twenty</a:t>
            </a:r>
            <a:r>
              <a:rPr lang="it-IT" dirty="0" smtClean="0"/>
              <a:t> </a:t>
            </a:r>
            <a:r>
              <a:rPr lang="it-IT" dirty="0" err="1" smtClean="0"/>
              <a:t>years</a:t>
            </a:r>
            <a:r>
              <a:rPr lang="it-IT" dirty="0" smtClean="0"/>
              <a:t> with ALS </a:t>
            </a:r>
            <a:r>
              <a:rPr lang="it-IT" dirty="0" err="1" smtClean="0"/>
              <a:t>while</a:t>
            </a:r>
            <a:r>
              <a:rPr lang="it-IT" dirty="0" smtClean="0"/>
              <a:t> </a:t>
            </a:r>
            <a:r>
              <a:rPr lang="it-IT" dirty="0" err="1" smtClean="0"/>
              <a:t>this</a:t>
            </a:r>
            <a:r>
              <a:rPr lang="it-IT" dirty="0" smtClean="0"/>
              <a:t> </a:t>
            </a:r>
            <a:r>
              <a:rPr lang="it-IT" dirty="0" err="1" smtClean="0"/>
              <a:t>should</a:t>
            </a:r>
            <a:r>
              <a:rPr lang="it-IT" dirty="0" smtClean="0"/>
              <a:t> be </a:t>
            </a:r>
            <a:r>
              <a:rPr lang="it-IT" dirty="0" err="1" smtClean="0"/>
              <a:t>within</a:t>
            </a:r>
            <a:r>
              <a:rPr lang="it-IT" dirty="0" smtClean="0"/>
              <a:t> 5 -10 </a:t>
            </a:r>
            <a:r>
              <a:rPr lang="it-IT" dirty="0" err="1" smtClean="0"/>
              <a:t>years</a:t>
            </a:r>
            <a:r>
              <a:rPr lang="it-IT" dirty="0" smtClean="0"/>
              <a:t> and with a </a:t>
            </a:r>
            <a:r>
              <a:rPr lang="it-IT" dirty="0" err="1" smtClean="0"/>
              <a:t>low</a:t>
            </a:r>
            <a:r>
              <a:rPr lang="it-IT" dirty="0" smtClean="0"/>
              <a:t> life </a:t>
            </a:r>
            <a:r>
              <a:rPr lang="it-IT" dirty="0" err="1" smtClean="0"/>
              <a:t>expectancy</a:t>
            </a:r>
            <a:r>
              <a:rPr lang="it-IT" dirty="0" smtClean="0"/>
              <a:t>; </a:t>
            </a:r>
            <a:r>
              <a:rPr lang="it-IT" dirty="0" err="1" smtClean="0"/>
              <a:t>Moreover</a:t>
            </a:r>
            <a:r>
              <a:rPr lang="it-IT" dirty="0" smtClean="0"/>
              <a:t>, </a:t>
            </a:r>
            <a:r>
              <a:rPr lang="it-IT" dirty="0" err="1" smtClean="0"/>
              <a:t>besides</a:t>
            </a:r>
            <a:r>
              <a:rPr lang="it-IT" dirty="0" smtClean="0"/>
              <a:t> the </a:t>
            </a:r>
            <a:r>
              <a:rPr lang="it-IT" dirty="0" err="1" smtClean="0"/>
              <a:t>eye</a:t>
            </a:r>
            <a:r>
              <a:rPr lang="it-IT" dirty="0" smtClean="0"/>
              <a:t> </a:t>
            </a:r>
            <a:r>
              <a:rPr lang="it-IT" dirty="0" err="1" smtClean="0"/>
              <a:t>movements</a:t>
            </a:r>
            <a:r>
              <a:rPr lang="it-IT" dirty="0" smtClean="0"/>
              <a:t> </a:t>
            </a:r>
            <a:r>
              <a:rPr lang="it-IT" dirty="0" err="1" smtClean="0"/>
              <a:t>that</a:t>
            </a:r>
            <a:r>
              <a:rPr lang="it-IT" dirty="0" smtClean="0"/>
              <a:t> </a:t>
            </a:r>
            <a:r>
              <a:rPr lang="it-IT" dirty="0" err="1" smtClean="0"/>
              <a:t>remain</a:t>
            </a:r>
            <a:r>
              <a:rPr lang="it-IT" dirty="0" smtClean="0"/>
              <a:t> </a:t>
            </a:r>
            <a:r>
              <a:rPr lang="it-IT" dirty="0" err="1" smtClean="0"/>
              <a:t>usually</a:t>
            </a:r>
            <a:r>
              <a:rPr lang="it-IT" dirty="0" smtClean="0"/>
              <a:t> </a:t>
            </a:r>
            <a:r>
              <a:rPr lang="it-IT" dirty="0" err="1" smtClean="0"/>
              <a:t>also</a:t>
            </a:r>
            <a:r>
              <a:rPr lang="it-IT" dirty="0" smtClean="0"/>
              <a:t> in ALS </a:t>
            </a:r>
            <a:r>
              <a:rPr lang="it-IT" dirty="0" err="1" smtClean="0"/>
              <a:t>overt</a:t>
            </a:r>
            <a:r>
              <a:rPr lang="it-IT" dirty="0" smtClean="0"/>
              <a:t>, </a:t>
            </a:r>
            <a:r>
              <a:rPr lang="it-IT" dirty="0" err="1" smtClean="0"/>
              <a:t>it</a:t>
            </a:r>
            <a:r>
              <a:rPr lang="it-IT" dirty="0" smtClean="0"/>
              <a:t> </a:t>
            </a:r>
            <a:r>
              <a:rPr lang="it-IT" dirty="0" err="1" smtClean="0"/>
              <a:t>has</a:t>
            </a:r>
            <a:r>
              <a:rPr lang="it-IT" dirty="0" smtClean="0"/>
              <a:t> </a:t>
            </a:r>
            <a:r>
              <a:rPr lang="it-IT" dirty="0" err="1" smtClean="0"/>
              <a:t>also</a:t>
            </a:r>
            <a:r>
              <a:rPr lang="it-IT" dirty="0" smtClean="0"/>
              <a:t> </a:t>
            </a:r>
            <a:r>
              <a:rPr lang="it-IT" dirty="0" err="1" smtClean="0"/>
              <a:t>kept</a:t>
            </a:r>
            <a:r>
              <a:rPr lang="it-IT" dirty="0" smtClean="0"/>
              <a:t> some </a:t>
            </a:r>
            <a:r>
              <a:rPr lang="it-IT" dirty="0" err="1" smtClean="0"/>
              <a:t>facial</a:t>
            </a:r>
            <a:r>
              <a:rPr lang="it-IT" dirty="0" smtClean="0"/>
              <a:t> </a:t>
            </a:r>
            <a:r>
              <a:rPr lang="it-IT" dirty="0" err="1" smtClean="0"/>
              <a:t>movements</a:t>
            </a:r>
            <a:r>
              <a:rPr lang="it-IT" dirty="0" smtClean="0"/>
              <a:t>, and, </a:t>
            </a:r>
            <a:r>
              <a:rPr lang="it-IT" dirty="0" err="1" smtClean="0"/>
              <a:t>until</a:t>
            </a:r>
            <a:r>
              <a:rPr lang="it-IT" dirty="0" smtClean="0"/>
              <a:t> the '90s, </a:t>
            </a:r>
            <a:r>
              <a:rPr lang="it-IT" dirty="0" err="1" smtClean="0"/>
              <a:t>even</a:t>
            </a:r>
            <a:r>
              <a:rPr lang="it-IT" dirty="0" smtClean="0"/>
              <a:t> some </a:t>
            </a:r>
            <a:r>
              <a:rPr lang="it-IT" dirty="0" err="1" smtClean="0"/>
              <a:t>minimal</a:t>
            </a:r>
            <a:r>
              <a:rPr lang="it-IT" dirty="0" smtClean="0"/>
              <a:t> </a:t>
            </a:r>
            <a:r>
              <a:rPr lang="it-IT" dirty="0" err="1" smtClean="0"/>
              <a:t>movements</a:t>
            </a:r>
            <a:r>
              <a:rPr lang="it-IT" dirty="0" smtClean="0"/>
              <a:t> of the </a:t>
            </a:r>
            <a:r>
              <a:rPr lang="it-IT" dirty="0" err="1" smtClean="0"/>
              <a:t>hands</a:t>
            </a:r>
            <a:r>
              <a:rPr lang="it-IT" dirty="0" smtClean="0"/>
              <a:t>, in the </a:t>
            </a:r>
            <a:r>
              <a:rPr lang="it-IT" dirty="0" err="1" smtClean="0"/>
              <a:t>cases</a:t>
            </a:r>
            <a:r>
              <a:rPr lang="it-IT" dirty="0" smtClean="0"/>
              <a:t> of ALS are </a:t>
            </a:r>
            <a:r>
              <a:rPr lang="it-IT" dirty="0" err="1" smtClean="0"/>
              <a:t>lost</a:t>
            </a:r>
            <a:r>
              <a:rPr lang="it-IT" dirty="0" smtClean="0"/>
              <a:t> in </a:t>
            </a:r>
            <a:r>
              <a:rPr lang="it-IT" dirty="0" err="1" smtClean="0"/>
              <a:t>much</a:t>
            </a:r>
            <a:r>
              <a:rPr lang="it-IT" dirty="0" smtClean="0"/>
              <a:t> </a:t>
            </a:r>
            <a:r>
              <a:rPr lang="it-IT" dirty="0" err="1" smtClean="0"/>
              <a:t>less</a:t>
            </a:r>
            <a:r>
              <a:rPr lang="it-IT" dirty="0" smtClean="0"/>
              <a:t> time. </a:t>
            </a:r>
          </a:p>
          <a:p>
            <a:endParaRPr lang="it-IT" dirty="0"/>
          </a:p>
        </p:txBody>
      </p:sp>
    </p:spTree>
    <p:extLst>
      <p:ext uri="{BB962C8B-B14F-4D97-AF65-F5344CB8AC3E}">
        <p14:creationId xmlns:p14="http://schemas.microsoft.com/office/powerpoint/2010/main" val="202597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txBody>
          <a:bodyPr>
            <a:normAutofit fontScale="85000" lnSpcReduction="10000"/>
          </a:bodyPr>
          <a:lstStyle/>
          <a:p>
            <a:r>
              <a:rPr lang="it-IT" dirty="0" smtClean="0"/>
              <a:t>Beyond </a:t>
            </a:r>
            <a:r>
              <a:rPr lang="it-IT" dirty="0" err="1" smtClean="0"/>
              <a:t>that</a:t>
            </a:r>
            <a:r>
              <a:rPr lang="it-IT" dirty="0" smtClean="0"/>
              <a:t>, </a:t>
            </a:r>
            <a:r>
              <a:rPr lang="it-IT" dirty="0" err="1" smtClean="0"/>
              <a:t>though</a:t>
            </a:r>
            <a:r>
              <a:rPr lang="it-IT" dirty="0" smtClean="0"/>
              <a:t> </a:t>
            </a:r>
            <a:r>
              <a:rPr lang="it-IT" dirty="0" err="1" smtClean="0"/>
              <a:t>subjected</a:t>
            </a:r>
            <a:r>
              <a:rPr lang="it-IT" dirty="0" smtClean="0"/>
              <a:t> to </a:t>
            </a:r>
            <a:r>
              <a:rPr lang="it-IT" dirty="0" err="1" smtClean="0"/>
              <a:t>tracheotomy</a:t>
            </a:r>
            <a:r>
              <a:rPr lang="it-IT" dirty="0" smtClean="0"/>
              <a:t> and </a:t>
            </a:r>
            <a:r>
              <a:rPr lang="it-IT" dirty="0" err="1" smtClean="0"/>
              <a:t>assisted</a:t>
            </a:r>
            <a:r>
              <a:rPr lang="it-IT" dirty="0" smtClean="0"/>
              <a:t> </a:t>
            </a:r>
            <a:r>
              <a:rPr lang="it-IT" dirty="0" err="1" smtClean="0"/>
              <a:t>ventilation</a:t>
            </a:r>
            <a:r>
              <a:rPr lang="it-IT" dirty="0" smtClean="0"/>
              <a:t> </a:t>
            </a:r>
            <a:r>
              <a:rPr lang="it-IT" dirty="0" err="1" smtClean="0"/>
              <a:t>during</a:t>
            </a:r>
            <a:r>
              <a:rPr lang="it-IT" dirty="0" smtClean="0"/>
              <a:t> </a:t>
            </a:r>
            <a:r>
              <a:rPr lang="it-IT" dirty="0" err="1" smtClean="0"/>
              <a:t>sleep</a:t>
            </a:r>
            <a:r>
              <a:rPr lang="it-IT" dirty="0" smtClean="0"/>
              <a:t> and in </a:t>
            </a:r>
            <a:r>
              <a:rPr lang="it-IT" dirty="0" err="1" smtClean="0"/>
              <a:t>times</a:t>
            </a:r>
            <a:r>
              <a:rPr lang="it-IT" dirty="0" smtClean="0"/>
              <a:t> of </a:t>
            </a:r>
            <a:r>
              <a:rPr lang="it-IT" dirty="0" err="1" smtClean="0"/>
              <a:t>need</a:t>
            </a:r>
            <a:r>
              <a:rPr lang="it-IT" dirty="0" smtClean="0"/>
              <a:t>, </a:t>
            </a:r>
            <a:r>
              <a:rPr lang="it-IT" dirty="0" err="1" smtClean="0"/>
              <a:t>has</a:t>
            </a:r>
            <a:r>
              <a:rPr lang="it-IT" dirty="0" smtClean="0"/>
              <a:t> </a:t>
            </a:r>
            <a:r>
              <a:rPr lang="it-IT" dirty="0" err="1" smtClean="0"/>
              <a:t>preserved</a:t>
            </a:r>
            <a:r>
              <a:rPr lang="it-IT" dirty="0" smtClean="0"/>
              <a:t> the </a:t>
            </a:r>
            <a:r>
              <a:rPr lang="it-IT" dirty="0" err="1" smtClean="0"/>
              <a:t>autonomous</a:t>
            </a:r>
            <a:r>
              <a:rPr lang="it-IT" dirty="0" smtClean="0"/>
              <a:t> </a:t>
            </a:r>
            <a:r>
              <a:rPr lang="it-IT" dirty="0" err="1" smtClean="0"/>
              <a:t>breathing</a:t>
            </a:r>
            <a:r>
              <a:rPr lang="it-IT" dirty="0" smtClean="0"/>
              <a:t> and </a:t>
            </a:r>
            <a:r>
              <a:rPr lang="it-IT" dirty="0" err="1" smtClean="0"/>
              <a:t>not</a:t>
            </a:r>
            <a:r>
              <a:rPr lang="it-IT" dirty="0" smtClean="0"/>
              <a:t> </a:t>
            </a:r>
            <a:r>
              <a:rPr lang="it-IT" dirty="0" err="1" smtClean="0"/>
              <a:t>normally</a:t>
            </a:r>
            <a:r>
              <a:rPr lang="it-IT" dirty="0" smtClean="0"/>
              <a:t> use fans </a:t>
            </a:r>
            <a:r>
              <a:rPr lang="it-IT" dirty="0" err="1" smtClean="0"/>
              <a:t>during</a:t>
            </a:r>
            <a:r>
              <a:rPr lang="it-IT" dirty="0" smtClean="0"/>
              <a:t> the </a:t>
            </a:r>
            <a:r>
              <a:rPr lang="it-IT" dirty="0" err="1" smtClean="0"/>
              <a:t>day</a:t>
            </a:r>
            <a:r>
              <a:rPr lang="it-IT" dirty="0" smtClean="0"/>
              <a:t>, </a:t>
            </a:r>
            <a:r>
              <a:rPr lang="it-IT" dirty="0" err="1" smtClean="0"/>
              <a:t>except</a:t>
            </a:r>
            <a:r>
              <a:rPr lang="it-IT" dirty="0" smtClean="0"/>
              <a:t> </a:t>
            </a:r>
            <a:r>
              <a:rPr lang="it-IT" dirty="0" err="1" smtClean="0"/>
              <a:t>during</a:t>
            </a:r>
            <a:r>
              <a:rPr lang="it-IT" dirty="0" smtClean="0"/>
              <a:t> </a:t>
            </a:r>
            <a:r>
              <a:rPr lang="it-IT" dirty="0" err="1" smtClean="0"/>
              <a:t>periods</a:t>
            </a:r>
            <a:r>
              <a:rPr lang="it-IT" dirty="0" smtClean="0"/>
              <a:t> </a:t>
            </a:r>
            <a:r>
              <a:rPr lang="it-IT" dirty="0" err="1" smtClean="0"/>
              <a:t>when</a:t>
            </a:r>
            <a:r>
              <a:rPr lang="it-IT" dirty="0" smtClean="0"/>
              <a:t> </a:t>
            </a:r>
            <a:r>
              <a:rPr lang="it-IT" dirty="0" err="1" smtClean="0"/>
              <a:t>has</a:t>
            </a:r>
            <a:r>
              <a:rPr lang="it-IT" dirty="0" smtClean="0"/>
              <a:t> </a:t>
            </a:r>
            <a:r>
              <a:rPr lang="it-IT" dirty="0" err="1" smtClean="0"/>
              <a:t>respiratory</a:t>
            </a:r>
            <a:r>
              <a:rPr lang="it-IT" dirty="0" smtClean="0"/>
              <a:t> </a:t>
            </a:r>
            <a:r>
              <a:rPr lang="it-IT" dirty="0" err="1" smtClean="0"/>
              <a:t>problems</a:t>
            </a:r>
            <a:r>
              <a:rPr lang="it-IT" dirty="0" smtClean="0"/>
              <a:t>. </a:t>
            </a:r>
            <a:r>
              <a:rPr lang="it-IT" dirty="0" err="1" smtClean="0"/>
              <a:t>It</a:t>
            </a:r>
            <a:r>
              <a:rPr lang="it-IT" dirty="0" smtClean="0"/>
              <a:t> </a:t>
            </a:r>
            <a:r>
              <a:rPr lang="it-IT" dirty="0" err="1" smtClean="0"/>
              <a:t>is</a:t>
            </a:r>
            <a:r>
              <a:rPr lang="it-IT" dirty="0" smtClean="0"/>
              <a:t> </a:t>
            </a:r>
            <a:r>
              <a:rPr lang="it-IT" dirty="0" err="1" smtClean="0"/>
              <a:t>therefore</a:t>
            </a:r>
            <a:r>
              <a:rPr lang="it-IT" dirty="0" smtClean="0"/>
              <a:t> </a:t>
            </a:r>
            <a:r>
              <a:rPr lang="it-IT" dirty="0" err="1" smtClean="0"/>
              <a:t>most</a:t>
            </a:r>
            <a:r>
              <a:rPr lang="it-IT" dirty="0" smtClean="0"/>
              <a:t> </a:t>
            </a:r>
            <a:r>
              <a:rPr lang="it-IT" dirty="0" err="1" smtClean="0"/>
              <a:t>likely</a:t>
            </a:r>
            <a:r>
              <a:rPr lang="it-IT" dirty="0" smtClean="0"/>
              <a:t> </a:t>
            </a:r>
            <a:r>
              <a:rPr lang="it-IT" dirty="0" err="1" smtClean="0"/>
              <a:t>that</a:t>
            </a:r>
            <a:r>
              <a:rPr lang="it-IT" dirty="0" smtClean="0"/>
              <a:t> </a:t>
            </a:r>
            <a:r>
              <a:rPr lang="it-IT" dirty="0" err="1" smtClean="0"/>
              <a:t>his</a:t>
            </a:r>
            <a:r>
              <a:rPr lang="it-IT" dirty="0" smtClean="0"/>
              <a:t> </a:t>
            </a:r>
            <a:r>
              <a:rPr lang="it-IT" dirty="0" err="1" smtClean="0"/>
              <a:t>actual</a:t>
            </a:r>
            <a:r>
              <a:rPr lang="it-IT" dirty="0" smtClean="0"/>
              <a:t> </a:t>
            </a:r>
            <a:r>
              <a:rPr lang="it-IT" dirty="0" err="1" smtClean="0"/>
              <a:t>disease</a:t>
            </a:r>
            <a:r>
              <a:rPr lang="it-IT" dirty="0" smtClean="0"/>
              <a:t> </a:t>
            </a:r>
            <a:r>
              <a:rPr lang="it-IT" dirty="0" err="1" smtClean="0"/>
              <a:t>is</a:t>
            </a:r>
            <a:r>
              <a:rPr lang="it-IT" dirty="0" smtClean="0"/>
              <a:t> the </a:t>
            </a:r>
            <a:r>
              <a:rPr lang="it-IT" dirty="0" err="1" smtClean="0"/>
              <a:t>least</a:t>
            </a:r>
            <a:r>
              <a:rPr lang="it-IT" dirty="0" smtClean="0"/>
              <a:t> </a:t>
            </a:r>
            <a:r>
              <a:rPr lang="it-IT" dirty="0" err="1" smtClean="0"/>
              <a:t>lethal</a:t>
            </a:r>
            <a:r>
              <a:rPr lang="it-IT" dirty="0" smtClean="0"/>
              <a:t> progressive </a:t>
            </a:r>
            <a:r>
              <a:rPr lang="it-IT" dirty="0" err="1" smtClean="0"/>
              <a:t>muscular</a:t>
            </a:r>
            <a:r>
              <a:rPr lang="it-IT" dirty="0" smtClean="0"/>
              <a:t> </a:t>
            </a:r>
            <a:r>
              <a:rPr lang="it-IT" dirty="0" err="1" smtClean="0"/>
              <a:t>atrophy</a:t>
            </a:r>
            <a:r>
              <a:rPr lang="it-IT" dirty="0" smtClean="0"/>
              <a:t> (PMA), </a:t>
            </a:r>
            <a:r>
              <a:rPr lang="it-IT" dirty="0" err="1" smtClean="0"/>
              <a:t>similar</a:t>
            </a:r>
            <a:r>
              <a:rPr lang="it-IT" dirty="0" smtClean="0"/>
              <a:t> to the SLA </a:t>
            </a:r>
            <a:r>
              <a:rPr lang="it-IT" dirty="0" err="1" smtClean="0"/>
              <a:t>as</a:t>
            </a:r>
            <a:r>
              <a:rPr lang="it-IT" dirty="0" smtClean="0"/>
              <a:t> </a:t>
            </a:r>
            <a:r>
              <a:rPr lang="it-IT" dirty="0" err="1" smtClean="0"/>
              <a:t>symptoms</a:t>
            </a:r>
            <a:r>
              <a:rPr lang="it-IT" dirty="0" smtClean="0"/>
              <a:t> and the </a:t>
            </a:r>
            <a:r>
              <a:rPr lang="it-IT" dirty="0" err="1" smtClean="0"/>
              <a:t>same</a:t>
            </a:r>
            <a:r>
              <a:rPr lang="it-IT" dirty="0" smtClean="0"/>
              <a:t> </a:t>
            </a:r>
            <a:r>
              <a:rPr lang="it-IT" dirty="0" err="1" smtClean="0"/>
              <a:t>group</a:t>
            </a:r>
            <a:r>
              <a:rPr lang="it-IT" dirty="0" smtClean="0"/>
              <a:t> of </a:t>
            </a:r>
            <a:r>
              <a:rPr lang="it-IT" dirty="0" err="1" smtClean="0"/>
              <a:t>neurological</a:t>
            </a:r>
            <a:r>
              <a:rPr lang="it-IT" dirty="0" smtClean="0"/>
              <a:t> </a:t>
            </a:r>
            <a:r>
              <a:rPr lang="it-IT" dirty="0" err="1" smtClean="0"/>
              <a:t>diseases</a:t>
            </a:r>
            <a:r>
              <a:rPr lang="it-IT" dirty="0" smtClean="0"/>
              <a:t>, so </a:t>
            </a:r>
            <a:r>
              <a:rPr lang="it-IT" dirty="0" err="1" smtClean="0"/>
              <a:t>much</a:t>
            </a:r>
            <a:r>
              <a:rPr lang="it-IT" dirty="0" smtClean="0"/>
              <a:t> so </a:t>
            </a:r>
            <a:r>
              <a:rPr lang="it-IT" dirty="0" err="1" smtClean="0"/>
              <a:t>that</a:t>
            </a:r>
            <a:r>
              <a:rPr lang="it-IT" dirty="0" smtClean="0"/>
              <a:t> </a:t>
            </a:r>
            <a:r>
              <a:rPr lang="it-IT" dirty="0" err="1" smtClean="0"/>
              <a:t>until</a:t>
            </a:r>
            <a:r>
              <a:rPr lang="it-IT" dirty="0" smtClean="0"/>
              <a:t> a </a:t>
            </a:r>
            <a:r>
              <a:rPr lang="it-IT" dirty="0" err="1" smtClean="0"/>
              <a:t>few</a:t>
            </a:r>
            <a:r>
              <a:rPr lang="it-IT" dirty="0" smtClean="0"/>
              <a:t> </a:t>
            </a:r>
            <a:r>
              <a:rPr lang="it-IT" dirty="0" err="1" smtClean="0"/>
              <a:t>decades</a:t>
            </a:r>
            <a:r>
              <a:rPr lang="it-IT" dirty="0" smtClean="0"/>
              <a:t> ago </a:t>
            </a:r>
            <a:r>
              <a:rPr lang="it-IT" dirty="0" err="1" smtClean="0"/>
              <a:t>it</a:t>
            </a:r>
            <a:r>
              <a:rPr lang="it-IT" dirty="0" smtClean="0"/>
              <a:t> </a:t>
            </a:r>
            <a:r>
              <a:rPr lang="it-IT" dirty="0" err="1" smtClean="0"/>
              <a:t>was</a:t>
            </a:r>
            <a:r>
              <a:rPr lang="it-IT" dirty="0" smtClean="0"/>
              <a:t> </a:t>
            </a:r>
            <a:r>
              <a:rPr lang="it-IT" dirty="0" err="1" smtClean="0"/>
              <a:t>considered</a:t>
            </a:r>
            <a:r>
              <a:rPr lang="it-IT" dirty="0" smtClean="0"/>
              <a:t> </a:t>
            </a:r>
            <a:r>
              <a:rPr lang="it-IT" dirty="0" err="1" smtClean="0"/>
              <a:t>only</a:t>
            </a:r>
            <a:r>
              <a:rPr lang="it-IT" dirty="0" smtClean="0"/>
              <a:t> a </a:t>
            </a:r>
            <a:r>
              <a:rPr lang="it-IT" dirty="0" err="1" smtClean="0"/>
              <a:t>less</a:t>
            </a:r>
            <a:r>
              <a:rPr lang="it-IT" dirty="0" smtClean="0"/>
              <a:t> aggressive </a:t>
            </a:r>
            <a:r>
              <a:rPr lang="it-IT" dirty="0" err="1" smtClean="0"/>
              <a:t>clinical</a:t>
            </a:r>
            <a:r>
              <a:rPr lang="it-IT" dirty="0" smtClean="0"/>
              <a:t> </a:t>
            </a:r>
            <a:r>
              <a:rPr lang="it-IT" dirty="0" err="1" smtClean="0"/>
              <a:t>variant</a:t>
            </a:r>
            <a:r>
              <a:rPr lang="it-IT" dirty="0" smtClean="0"/>
              <a:t> </a:t>
            </a:r>
            <a:r>
              <a:rPr lang="it-IT" dirty="0" err="1" smtClean="0"/>
              <a:t>but</a:t>
            </a:r>
            <a:r>
              <a:rPr lang="it-IT" dirty="0" smtClean="0"/>
              <a:t> </a:t>
            </a:r>
            <a:r>
              <a:rPr lang="it-IT" dirty="0" err="1" smtClean="0"/>
              <a:t>that</a:t>
            </a:r>
            <a:r>
              <a:rPr lang="it-IT" dirty="0" smtClean="0"/>
              <a:t> </a:t>
            </a:r>
            <a:r>
              <a:rPr lang="it-IT" dirty="0" err="1" smtClean="0"/>
              <a:t>only</a:t>
            </a:r>
            <a:r>
              <a:rPr lang="it-IT" dirty="0" smtClean="0"/>
              <a:t> </a:t>
            </a:r>
            <a:r>
              <a:rPr lang="it-IT" dirty="0" err="1" smtClean="0"/>
              <a:t>affects</a:t>
            </a:r>
            <a:r>
              <a:rPr lang="it-IT" dirty="0" smtClean="0"/>
              <a:t> the 2nd </a:t>
            </a:r>
            <a:r>
              <a:rPr lang="it-IT" dirty="0" err="1" smtClean="0"/>
              <a:t>motor</a:t>
            </a:r>
            <a:r>
              <a:rPr lang="it-IT" dirty="0" smtClean="0"/>
              <a:t> </a:t>
            </a:r>
            <a:r>
              <a:rPr lang="it-IT" dirty="0" err="1" smtClean="0"/>
              <a:t>neuron</a:t>
            </a:r>
            <a:r>
              <a:rPr lang="it-IT" dirty="0" smtClean="0"/>
              <a:t>. Some </a:t>
            </a:r>
            <a:r>
              <a:rPr lang="it-IT" dirty="0" err="1" smtClean="0"/>
              <a:t>experts</a:t>
            </a:r>
            <a:r>
              <a:rPr lang="it-IT" dirty="0" smtClean="0"/>
              <a:t>, </a:t>
            </a:r>
            <a:r>
              <a:rPr lang="it-IT" dirty="0" err="1" smtClean="0"/>
              <a:t>as</a:t>
            </a:r>
            <a:r>
              <a:rPr lang="it-IT" dirty="0" smtClean="0"/>
              <a:t> </a:t>
            </a:r>
            <a:r>
              <a:rPr lang="it-IT" dirty="0" err="1" smtClean="0"/>
              <a:t>well</a:t>
            </a:r>
            <a:r>
              <a:rPr lang="it-IT" dirty="0" smtClean="0"/>
              <a:t> </a:t>
            </a:r>
            <a:r>
              <a:rPr lang="it-IT" dirty="0" err="1" smtClean="0"/>
              <a:t>as</a:t>
            </a:r>
            <a:r>
              <a:rPr lang="it-IT" dirty="0" smtClean="0"/>
              <a:t> the </a:t>
            </a:r>
            <a:r>
              <a:rPr lang="it-IT" dirty="0" err="1" smtClean="0"/>
              <a:t>same</a:t>
            </a:r>
            <a:r>
              <a:rPr lang="it-IT" dirty="0" smtClean="0"/>
              <a:t> Hawking (</a:t>
            </a:r>
            <a:r>
              <a:rPr lang="it-IT" dirty="0" err="1" smtClean="0"/>
              <a:t>as</a:t>
            </a:r>
            <a:r>
              <a:rPr lang="it-IT" dirty="0" smtClean="0"/>
              <a:t> </a:t>
            </a:r>
            <a:r>
              <a:rPr lang="it-IT" dirty="0" err="1" smtClean="0"/>
              <a:t>stated</a:t>
            </a:r>
            <a:r>
              <a:rPr lang="it-IT" dirty="0" smtClean="0"/>
              <a:t> on </a:t>
            </a:r>
            <a:r>
              <a:rPr lang="it-IT" dirty="0" err="1" smtClean="0"/>
              <a:t>its</a:t>
            </a:r>
            <a:r>
              <a:rPr lang="it-IT" dirty="0" smtClean="0"/>
              <a:t> website, and </a:t>
            </a:r>
            <a:r>
              <a:rPr lang="it-IT" dirty="0" err="1" smtClean="0"/>
              <a:t>interviews</a:t>
            </a:r>
            <a:r>
              <a:rPr lang="it-IT" dirty="0" smtClean="0"/>
              <a:t>), </a:t>
            </a:r>
            <a:r>
              <a:rPr lang="it-IT" dirty="0" err="1" smtClean="0"/>
              <a:t>argue</a:t>
            </a:r>
            <a:r>
              <a:rPr lang="it-IT" dirty="0" smtClean="0"/>
              <a:t> </a:t>
            </a:r>
            <a:r>
              <a:rPr lang="it-IT" dirty="0" err="1" smtClean="0"/>
              <a:t>that</a:t>
            </a:r>
            <a:r>
              <a:rPr lang="it-IT" dirty="0" smtClean="0"/>
              <a:t> </a:t>
            </a:r>
            <a:r>
              <a:rPr lang="it-IT" dirty="0" err="1" smtClean="0"/>
              <a:t>his</a:t>
            </a:r>
            <a:r>
              <a:rPr lang="it-IT" dirty="0" smtClean="0"/>
              <a:t> </a:t>
            </a:r>
            <a:r>
              <a:rPr lang="it-IT" dirty="0" err="1" smtClean="0"/>
              <a:t>illness</a:t>
            </a:r>
            <a:r>
              <a:rPr lang="it-IT" dirty="0" smtClean="0"/>
              <a:t> </a:t>
            </a:r>
            <a:r>
              <a:rPr lang="it-IT" dirty="0" err="1" smtClean="0"/>
              <a:t>might</a:t>
            </a:r>
            <a:r>
              <a:rPr lang="it-IT" dirty="0" smtClean="0"/>
              <a:t> be a </a:t>
            </a:r>
            <a:r>
              <a:rPr lang="it-IT" dirty="0" err="1" smtClean="0"/>
              <a:t>particular</a:t>
            </a:r>
            <a:r>
              <a:rPr lang="it-IT" dirty="0" smtClean="0"/>
              <a:t> </a:t>
            </a:r>
            <a:r>
              <a:rPr lang="it-IT" dirty="0" err="1" smtClean="0"/>
              <a:t>shape</a:t>
            </a:r>
            <a:r>
              <a:rPr lang="it-IT" dirty="0" smtClean="0"/>
              <a:t> and </a:t>
            </a:r>
            <a:r>
              <a:rPr lang="it-IT" dirty="0" err="1" smtClean="0"/>
              <a:t>atypical</a:t>
            </a:r>
            <a:r>
              <a:rPr lang="it-IT" dirty="0" smtClean="0"/>
              <a:t> ALS, more </a:t>
            </a:r>
            <a:r>
              <a:rPr lang="it-IT" dirty="0" err="1" smtClean="0"/>
              <a:t>benign</a:t>
            </a:r>
            <a:r>
              <a:rPr lang="it-IT" dirty="0" smtClean="0"/>
              <a:t> </a:t>
            </a:r>
            <a:r>
              <a:rPr lang="it-IT" dirty="0" err="1" smtClean="0"/>
              <a:t>than</a:t>
            </a:r>
            <a:r>
              <a:rPr lang="it-IT" dirty="0" smtClean="0"/>
              <a:t> the </a:t>
            </a:r>
            <a:r>
              <a:rPr lang="it-IT" dirty="0" err="1" smtClean="0"/>
              <a:t>typical</a:t>
            </a:r>
            <a:r>
              <a:rPr lang="it-IT" dirty="0" smtClean="0"/>
              <a:t> </a:t>
            </a:r>
            <a:r>
              <a:rPr lang="it-IT" dirty="0" err="1" smtClean="0"/>
              <a:t>form</a:t>
            </a:r>
            <a:r>
              <a:rPr lang="it-IT" dirty="0" smtClean="0"/>
              <a:t> (Hawking ALS </a:t>
            </a:r>
            <a:r>
              <a:rPr lang="it-IT" dirty="0" err="1" smtClean="0"/>
              <a:t>would</a:t>
            </a:r>
            <a:r>
              <a:rPr lang="it-IT" dirty="0" smtClean="0"/>
              <a:t> </a:t>
            </a:r>
            <a:r>
              <a:rPr lang="it-IT" dirty="0" err="1" smtClean="0"/>
              <a:t>mainly</a:t>
            </a:r>
            <a:r>
              <a:rPr lang="it-IT" dirty="0" smtClean="0"/>
              <a:t> hit 2nd </a:t>
            </a:r>
            <a:r>
              <a:rPr lang="it-IT" dirty="0" err="1" smtClean="0"/>
              <a:t>motor</a:t>
            </a:r>
            <a:r>
              <a:rPr lang="it-IT" dirty="0" smtClean="0"/>
              <a:t> </a:t>
            </a:r>
            <a:r>
              <a:rPr lang="it-IT" dirty="0" err="1" smtClean="0"/>
              <a:t>neuron</a:t>
            </a:r>
            <a:r>
              <a:rPr lang="it-IT" dirty="0" smtClean="0"/>
              <a:t>, </a:t>
            </a:r>
            <a:r>
              <a:rPr lang="it-IT" sz="2800" dirty="0" err="1" smtClean="0"/>
              <a:t>whereas</a:t>
            </a:r>
            <a:r>
              <a:rPr lang="it-IT" dirty="0" smtClean="0"/>
              <a:t> </a:t>
            </a:r>
            <a:r>
              <a:rPr lang="it-IT" dirty="0" err="1" smtClean="0"/>
              <a:t>it</a:t>
            </a:r>
            <a:r>
              <a:rPr lang="it-IT" dirty="0" smtClean="0"/>
              <a:t> </a:t>
            </a:r>
            <a:r>
              <a:rPr lang="it-IT" dirty="0" err="1" smtClean="0"/>
              <a:t>would</a:t>
            </a:r>
            <a:r>
              <a:rPr lang="it-IT" dirty="0" smtClean="0"/>
              <a:t> </a:t>
            </a:r>
            <a:r>
              <a:rPr lang="it-IT" dirty="0" err="1" smtClean="0"/>
              <a:t>damage</a:t>
            </a:r>
            <a:r>
              <a:rPr lang="it-IT" dirty="0" smtClean="0"/>
              <a:t> </a:t>
            </a:r>
            <a:r>
              <a:rPr lang="it-IT" dirty="0" err="1" smtClean="0"/>
              <a:t>less</a:t>
            </a:r>
            <a:r>
              <a:rPr lang="it-IT" dirty="0" smtClean="0"/>
              <a:t> </a:t>
            </a:r>
            <a:r>
              <a:rPr lang="it-IT" dirty="0" err="1" smtClean="0"/>
              <a:t>than</a:t>
            </a:r>
            <a:r>
              <a:rPr lang="it-IT" dirty="0" smtClean="0"/>
              <a:t> 1 °; the </a:t>
            </a:r>
            <a:r>
              <a:rPr lang="it-IT" dirty="0" err="1" smtClean="0"/>
              <a:t>most</a:t>
            </a:r>
            <a:r>
              <a:rPr lang="it-IT" dirty="0" smtClean="0"/>
              <a:t> common </a:t>
            </a:r>
            <a:r>
              <a:rPr lang="it-IT" dirty="0" err="1" smtClean="0"/>
              <a:t>form</a:t>
            </a:r>
            <a:r>
              <a:rPr lang="it-IT" dirty="0" smtClean="0"/>
              <a:t> </a:t>
            </a:r>
            <a:r>
              <a:rPr lang="it-IT" dirty="0" err="1" smtClean="0"/>
              <a:t>instead</a:t>
            </a:r>
            <a:r>
              <a:rPr lang="it-IT" dirty="0" smtClean="0"/>
              <a:t> </a:t>
            </a:r>
            <a:r>
              <a:rPr lang="it-IT" dirty="0" err="1" smtClean="0"/>
              <a:t>both</a:t>
            </a:r>
            <a:r>
              <a:rPr lang="it-IT" dirty="0" smtClean="0"/>
              <a:t> </a:t>
            </a:r>
            <a:r>
              <a:rPr lang="it-IT" dirty="0" err="1" smtClean="0"/>
              <a:t>motor</a:t>
            </a:r>
            <a:r>
              <a:rPr lang="it-IT" dirty="0" smtClean="0"/>
              <a:t> </a:t>
            </a:r>
            <a:r>
              <a:rPr lang="it-IT" dirty="0" err="1" smtClean="0"/>
              <a:t>neurons</a:t>
            </a:r>
            <a:r>
              <a:rPr lang="it-IT" dirty="0" smtClean="0"/>
              <a:t> are </a:t>
            </a:r>
            <a:r>
              <a:rPr lang="it-IT" dirty="0" err="1" smtClean="0"/>
              <a:t>affected</a:t>
            </a:r>
            <a:r>
              <a:rPr lang="it-IT" dirty="0" smtClean="0"/>
              <a:t> </a:t>
            </a:r>
            <a:r>
              <a:rPr lang="it-IT" dirty="0" err="1" smtClean="0"/>
              <a:t>equally</a:t>
            </a:r>
            <a:r>
              <a:rPr lang="it-IT" dirty="0" smtClean="0"/>
              <a:t>, </a:t>
            </a:r>
            <a:r>
              <a:rPr lang="it-IT" dirty="0" err="1" smtClean="0"/>
              <a:t>sometimes</a:t>
            </a:r>
            <a:r>
              <a:rPr lang="it-IT" dirty="0" smtClean="0"/>
              <a:t> </a:t>
            </a:r>
            <a:r>
              <a:rPr lang="it-IT" dirty="0" err="1" smtClean="0"/>
              <a:t>along</a:t>
            </a:r>
            <a:r>
              <a:rPr lang="it-IT" dirty="0" smtClean="0"/>
              <a:t> with the brain </a:t>
            </a:r>
            <a:r>
              <a:rPr lang="it-IT" dirty="0" err="1" smtClean="0"/>
              <a:t>stem</a:t>
            </a:r>
            <a:r>
              <a:rPr lang="it-IT" dirty="0" smtClean="0"/>
              <a:t>).</a:t>
            </a:r>
          </a:p>
          <a:p>
            <a:endParaRPr lang="it-IT" dirty="0"/>
          </a:p>
        </p:txBody>
      </p:sp>
    </p:spTree>
    <p:extLst>
      <p:ext uri="{BB962C8B-B14F-4D97-AF65-F5344CB8AC3E}">
        <p14:creationId xmlns:p14="http://schemas.microsoft.com/office/powerpoint/2010/main" val="733760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2211667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16632"/>
            <a:ext cx="8507288" cy="6741368"/>
          </a:xfrm>
        </p:spPr>
        <p:txBody>
          <a:bodyPr>
            <a:noAutofit/>
          </a:bodyPr>
          <a:lstStyle/>
          <a:p>
            <a:r>
              <a:rPr lang="it-IT" sz="1800" dirty="0" smtClean="0">
                <a:solidFill>
                  <a:schemeClr val="tx1"/>
                </a:solidFill>
              </a:rPr>
              <a:t>Cosa vuol dire “ che una cosa è diversa”? Diversa da che cosa? E diversa riguardo a quali aspetti?</a:t>
            </a:r>
          </a:p>
          <a:p>
            <a:r>
              <a:rPr lang="it-IT" sz="1800" dirty="0" smtClean="0">
                <a:solidFill>
                  <a:schemeClr val="tx1"/>
                </a:solidFill>
              </a:rPr>
              <a:t>E’ impossibile concepire la “diversità” di per se tessa senza la concezione della “uguaglianza” ed ovviamente è vero anche il viceversa: non si può dire che due cose sono uguali se non riusciamo a dire in cosa non sono, o non potrebbero essere, diverse. Chiedersi cosa nasca prima, se il concetto di uguaglianza o quello di disuguaglianza  è un po’ come chiedersi se sia nato prima l’uovo o la gallina. Entrambi i concetti rimandano necessariamente l’uno all’altro ed hanno bisogno l’uno dell’altro per trovare margine di indagine e di conclusione.</a:t>
            </a:r>
          </a:p>
          <a:p>
            <a:r>
              <a:rPr lang="it-IT" sz="1800" dirty="0" smtClean="0">
                <a:solidFill>
                  <a:schemeClr val="tx1"/>
                </a:solidFill>
              </a:rPr>
              <a:t>Per quanto riguarda i numeri, l’</a:t>
            </a:r>
            <a:r>
              <a:rPr lang="it-IT" sz="1800" b="1" dirty="0" smtClean="0">
                <a:solidFill>
                  <a:schemeClr val="tx1"/>
                </a:solidFill>
              </a:rPr>
              <a:t>uguaglianza</a:t>
            </a:r>
            <a:r>
              <a:rPr lang="it-IT" sz="1800" dirty="0" smtClean="0">
                <a:solidFill>
                  <a:schemeClr val="tx1"/>
                </a:solidFill>
              </a:rPr>
              <a:t> fra due singoli numeri, che si indica con il simbolo “=” (3=3 ), indica semplicemente che un numero è uguale a se stesso, e quindi non aggiunge conoscenza nuova.</a:t>
            </a:r>
          </a:p>
          <a:p>
            <a:r>
              <a:rPr lang="it-IT" sz="1800" dirty="0" smtClean="0">
                <a:solidFill>
                  <a:schemeClr val="tx1"/>
                </a:solidFill>
              </a:rPr>
              <a:t>Per esprimere invece la </a:t>
            </a:r>
            <a:r>
              <a:rPr lang="it-IT" sz="1800" i="1" dirty="0" smtClean="0">
                <a:solidFill>
                  <a:schemeClr val="tx1"/>
                </a:solidFill>
              </a:rPr>
              <a:t>“diversità”</a:t>
            </a:r>
            <a:r>
              <a:rPr lang="it-IT" sz="1800" dirty="0" smtClean="0">
                <a:solidFill>
                  <a:schemeClr val="tx1"/>
                </a:solidFill>
              </a:rPr>
              <a:t> fra due numeri, nel senso che non sono uguali, si usa il simbolo della </a:t>
            </a:r>
            <a:r>
              <a:rPr lang="it-IT" sz="1800" b="1" dirty="0" smtClean="0">
                <a:solidFill>
                  <a:schemeClr val="tx1"/>
                </a:solidFill>
              </a:rPr>
              <a:t>non-uguaglianza</a:t>
            </a:r>
            <a:r>
              <a:rPr lang="it-IT" sz="1800" dirty="0" smtClean="0">
                <a:solidFill>
                  <a:schemeClr val="tx1"/>
                </a:solidFill>
              </a:rPr>
              <a:t> “≠” (5≠6)</a:t>
            </a:r>
          </a:p>
          <a:p>
            <a:r>
              <a:rPr lang="it-IT" sz="1800" dirty="0" smtClean="0">
                <a:solidFill>
                  <a:schemeClr val="tx1"/>
                </a:solidFill>
              </a:rPr>
              <a:t>Un altro concetto, invece,  più ricco di uguaglianza tra figure è quello di </a:t>
            </a:r>
            <a:r>
              <a:rPr lang="it-IT" sz="1800" b="1" dirty="0" smtClean="0">
                <a:solidFill>
                  <a:schemeClr val="tx1"/>
                </a:solidFill>
              </a:rPr>
              <a:t>congruenza</a:t>
            </a:r>
            <a:r>
              <a:rPr lang="it-IT" sz="1800" dirty="0" smtClean="0">
                <a:solidFill>
                  <a:schemeClr val="tx1"/>
                </a:solidFill>
              </a:rPr>
              <a:t>, il cui simbolo è “≅”. Due figure si dicono congruenti se mediante un </a:t>
            </a:r>
            <a:r>
              <a:rPr lang="it-IT" sz="1800" i="1" dirty="0" smtClean="0">
                <a:solidFill>
                  <a:schemeClr val="tx1"/>
                </a:solidFill>
              </a:rPr>
              <a:t>movimento rigido</a:t>
            </a:r>
            <a:r>
              <a:rPr lang="it-IT" sz="1800" dirty="0" smtClean="0">
                <a:solidFill>
                  <a:schemeClr val="tx1"/>
                </a:solidFill>
              </a:rPr>
              <a:t> si può portare una di esse a coincidere punto per punto con l’altra.</a:t>
            </a:r>
          </a:p>
          <a:p>
            <a:r>
              <a:rPr lang="it-IT" sz="1800" dirty="0" smtClean="0">
                <a:solidFill>
                  <a:schemeClr val="tx1"/>
                </a:solidFill>
              </a:rPr>
              <a:t>Al di là dei simboli, la congruenza mette in relazione due figure che sono “diverse” in quanto esistono separatamente l’una dall’altra, ma ne afferma la ”uguaglianza”: ecco che torna di nuovo il tema dell’</a:t>
            </a:r>
            <a:r>
              <a:rPr lang="it-IT" sz="1800" i="1" dirty="0" smtClean="0">
                <a:solidFill>
                  <a:schemeClr val="tx1"/>
                </a:solidFill>
              </a:rPr>
              <a:t>uguaglianza nella diversità!</a:t>
            </a:r>
            <a:endParaRPr lang="it-IT" sz="1800" dirty="0" smtClean="0">
              <a:solidFill>
                <a:schemeClr val="tx1"/>
              </a:solidFill>
            </a:endParaRPr>
          </a:p>
        </p:txBody>
      </p:sp>
    </p:spTree>
    <p:extLst>
      <p:ext uri="{BB962C8B-B14F-4D97-AF65-F5344CB8AC3E}">
        <p14:creationId xmlns:p14="http://schemas.microsoft.com/office/powerpoint/2010/main" val="2971687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59024" y="260648"/>
            <a:ext cx="8784976" cy="6408712"/>
          </a:xfrm>
        </p:spPr>
      </p:pic>
    </p:spTree>
    <p:extLst>
      <p:ext uri="{BB962C8B-B14F-4D97-AF65-F5344CB8AC3E}">
        <p14:creationId xmlns:p14="http://schemas.microsoft.com/office/powerpoint/2010/main" val="3768650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96752" y="0"/>
            <a:ext cx="8147248" cy="936104"/>
          </a:xfrm>
        </p:spPr>
        <p:txBody>
          <a:bodyPr>
            <a:normAutofit fontScale="90000"/>
          </a:bodyPr>
          <a:lstStyle/>
          <a:p>
            <a:r>
              <a:rPr lang="it-IT" sz="6000" dirty="0" smtClean="0">
                <a:solidFill>
                  <a:srgbClr val="FF0000"/>
                </a:solidFill>
              </a:rPr>
              <a:t>Le razze umane</a:t>
            </a:r>
            <a:endParaRPr lang="it-IT" sz="6000" dirty="0">
              <a:solidFill>
                <a:srgbClr val="FF0000"/>
              </a:solidFill>
            </a:endParaRPr>
          </a:p>
        </p:txBody>
      </p:sp>
      <p:sp>
        <p:nvSpPr>
          <p:cNvPr id="3" name="Segnaposto contenuto 2"/>
          <p:cNvSpPr>
            <a:spLocks noGrp="1"/>
          </p:cNvSpPr>
          <p:nvPr>
            <p:ph idx="1"/>
          </p:nvPr>
        </p:nvSpPr>
        <p:spPr>
          <a:xfrm>
            <a:off x="971600" y="836712"/>
            <a:ext cx="6840760" cy="2952328"/>
          </a:xfrm>
        </p:spPr>
        <p:txBody>
          <a:bodyPr>
            <a:normAutofit fontScale="62500" lnSpcReduction="20000"/>
          </a:bodyPr>
          <a:lstStyle/>
          <a:p>
            <a:pPr>
              <a:buNone/>
            </a:pPr>
            <a:r>
              <a:rPr lang="it-IT" altLang="it-IT" dirty="0" smtClean="0"/>
              <a:t>Si è razzisti :- Quando si attribuiscono ad un intero gruppo di persone, senza vedere le differenze fra individui, caratteristiche ,secondo noi, negative che ci permettono di identificare il gruppo stesso come un nemico e quindi di combatterlo, emarginarlo, escluderlo.</a:t>
            </a:r>
          </a:p>
          <a:p>
            <a:pPr>
              <a:buFontTx/>
              <a:buChar char="-"/>
            </a:pPr>
            <a:r>
              <a:rPr lang="it-IT" altLang="it-IT" dirty="0" smtClean="0"/>
              <a:t> si é razzisti anche senza menzionare razze, quando ad esempio si escludono gli handicappati, gli omosessuali, le persone con disagio mentale, i poveri che non possono comprarsi le scarpe che si “devono” avere ecc. e in genere persone etichettate come diverse senza pensare a chi sono e come realmente si comportano.</a:t>
            </a:r>
            <a:endParaRPr lang="it-IT" altLang="it-IT" dirty="0"/>
          </a:p>
        </p:txBody>
      </p:sp>
      <p:pic>
        <p:nvPicPr>
          <p:cNvPr id="4" name="Segnaposto contenuto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3808" y="3861048"/>
            <a:ext cx="3708919" cy="2705687"/>
          </a:xfrm>
          <a:prstGeom prst="rect">
            <a:avLst/>
          </a:prstGeom>
        </p:spPr>
      </p:pic>
    </p:spTree>
    <p:extLst>
      <p:ext uri="{BB962C8B-B14F-4D97-AF65-F5344CB8AC3E}">
        <p14:creationId xmlns:p14="http://schemas.microsoft.com/office/powerpoint/2010/main" val="3527773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44937"/>
          </a:xfrm>
        </p:spPr>
        <p:txBody>
          <a:bodyPr>
            <a:normAutofit fontScale="77500" lnSpcReduction="20000"/>
          </a:bodyPr>
          <a:lstStyle/>
          <a:p>
            <a:r>
              <a:rPr lang="it-IT" b="1" dirty="0"/>
              <a:t> L’ARTICOLO 3 della Costituzione italiana</a:t>
            </a:r>
            <a:endParaRPr lang="it-IT" dirty="0"/>
          </a:p>
          <a:p>
            <a:r>
              <a:rPr lang="it-IT" dirty="0"/>
              <a:t>L’articolo è sicuramente uno dei principi più significativi della Costituzione Repubblicana: esso è il portato dei valori che discendono dalla rivoluzione francese (</a:t>
            </a:r>
            <a:r>
              <a:rPr lang="it-IT" dirty="0" err="1"/>
              <a:t>Liberté</a:t>
            </a:r>
            <a:r>
              <a:rPr lang="it-IT" dirty="0"/>
              <a:t>, </a:t>
            </a:r>
            <a:r>
              <a:rPr lang="it-IT" dirty="0" err="1"/>
              <a:t>égalité</a:t>
            </a:r>
            <a:r>
              <a:rPr lang="it-IT" dirty="0"/>
              <a:t> et </a:t>
            </a:r>
            <a:r>
              <a:rPr lang="it-IT" dirty="0" err="1"/>
              <a:t>fraternité</a:t>
            </a:r>
            <a:r>
              <a:rPr lang="it-IT" dirty="0"/>
              <a:t>) e dalla Dichiarazione universale dei diritti dell’uomo. La proclamazione del principio di uguaglianza segna una rottura decisa nei confronti del passato, quando la titolarità dei diritti e dei doveri dipendeva dall’estrazione sociale, dalla religione o dal sesso di appartenenza. Nell’art. 3, bisogna distinguere il primo comma che sancisce l’uguaglianza in senso formale, dal secondo che riconosce l’uguaglianza in senso sostanziale.</a:t>
            </a:r>
          </a:p>
          <a:p>
            <a:r>
              <a:rPr lang="it-IT" b="1" dirty="0"/>
              <a:t>UGUAGLIANZA FORMALE :</a:t>
            </a:r>
            <a:r>
              <a:rPr lang="it-IT" dirty="0"/>
              <a:t> Significa che tutti i cittadini sono uguali davanti alle leggi, senza distinzioni di sesso, razza, lingua, religione, opinioni politiche, condizioni economiche, personali o sociali … </a:t>
            </a:r>
          </a:p>
          <a:p>
            <a:r>
              <a:rPr lang="it-IT" b="1" dirty="0"/>
              <a:t>UGUAGLIANZA SOSTANZIALE : </a:t>
            </a:r>
            <a:r>
              <a:rPr lang="it-IT" dirty="0"/>
              <a:t>Significa invece creare le condizioni affinché ciascuna persona possa essere effettivamente uguale alle altre. </a:t>
            </a:r>
          </a:p>
          <a:p>
            <a:r>
              <a:rPr lang="it-IT" dirty="0"/>
              <a:t>Un’ attenzione particolare è stata inoltre dedicata al tema della </a:t>
            </a:r>
            <a:r>
              <a:rPr lang="it-IT" b="1" dirty="0"/>
              <a:t>parità effettiva tra uomo e donna e della integrazione dei disabili  </a:t>
            </a:r>
            <a:r>
              <a:rPr lang="it-IT" dirty="0"/>
              <a:t>attraverso l’emanazione di molte leggi </a:t>
            </a:r>
            <a:r>
              <a:rPr lang="it-IT" dirty="0" smtClean="0"/>
              <a:t>dirette ,  realizzate concretamente </a:t>
            </a:r>
            <a:r>
              <a:rPr lang="it-IT" dirty="0"/>
              <a:t>nell’ ambito familiare, lavorativo , politico …  </a:t>
            </a:r>
          </a:p>
        </p:txBody>
      </p:sp>
    </p:spTree>
    <p:extLst>
      <p:ext uri="{BB962C8B-B14F-4D97-AF65-F5344CB8AC3E}">
        <p14:creationId xmlns:p14="http://schemas.microsoft.com/office/powerpoint/2010/main" val="2183953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IL CRISTIANESIMO A CONFRONTO CON LE ALTRE RELIGIONI</a:t>
            </a:r>
            <a:r>
              <a:rPr lang="it-IT" dirty="0" smtClean="0"/>
              <a:t>.</a:t>
            </a:r>
            <a:endParaRPr lang="it-IT" dirty="0"/>
          </a:p>
        </p:txBody>
      </p:sp>
      <p:sp>
        <p:nvSpPr>
          <p:cNvPr id="3" name="Segnaposto contenuto 2"/>
          <p:cNvSpPr>
            <a:spLocks noGrp="1"/>
          </p:cNvSpPr>
          <p:nvPr>
            <p:ph idx="1"/>
          </p:nvPr>
        </p:nvSpPr>
        <p:spPr>
          <a:xfrm>
            <a:off x="395536" y="1600200"/>
            <a:ext cx="8496944" cy="4493096"/>
          </a:xfrm>
        </p:spPr>
        <p:txBody>
          <a:bodyPr>
            <a:noAutofit/>
          </a:bodyPr>
          <a:lstStyle/>
          <a:p>
            <a:r>
              <a:rPr lang="it-IT" sz="1800" dirty="0" smtClean="0"/>
              <a:t>La nostra società, segnata dal pluralismo culturale e religioso, pone il cristiano a confronto sia con le diverse forme di ateismo e di indifferenza religiosa, sia con i fedeli di diverse tradizioni religiose. L’affermarsi del secolarismo rappresenta una sfida, se non proprio una minaccia per la fede, come notavano sia Paolo VI che Giovanni Paolo II, perché favorisce soltanto  una sorta di agnosticismo pratico e indifferentismo religioso, ma anche la convinzione che si può fare a meno di Dio nella vita personale e sociale. Scrive al riguardo Giovanni Paolo II, in un passaggio forte: «la cultura europea dà l’impressione di una “apostasia silenziosa” da parte dell’uomo sazio che vive come se Dio non esistesse». In questi ultimi anni - assistiamo a una vera «strategia di lotta contro la Chiesa» Su un altro versante, le nostre società ormai globalizzate e pluraliste, offrono senz’altro nuove possibilità di confronto e di dialogo tra i credenti delle diverse tradizioni religiose.</a:t>
            </a:r>
            <a:endParaRPr lang="it-IT" sz="1800" dirty="0"/>
          </a:p>
        </p:txBody>
      </p:sp>
    </p:spTree>
    <p:extLst>
      <p:ext uri="{BB962C8B-B14F-4D97-AF65-F5344CB8AC3E}">
        <p14:creationId xmlns:p14="http://schemas.microsoft.com/office/powerpoint/2010/main" val="2169665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txBody>
          <a:bodyPr>
            <a:normAutofit fontScale="85000" lnSpcReduction="20000"/>
          </a:bodyPr>
          <a:lstStyle/>
          <a:p>
            <a:r>
              <a:rPr lang="it-IT" dirty="0" smtClean="0"/>
              <a:t>II, «è importante anche per mettere un sicuro presupposto di pace e di allontanare lo spettro funesto delle guerre di religione che hanno rigato di sangue tanti periodi nella storia dell’umanità» (NMI 55). Il dialogo si configura come il «momento pratico» del confronto cristianesimo-religioni . È precisamente il momento dell’incontro, positivo e costruttivo, tra i credenti delle diverse religioni. Attraverso lo scambio personale, essi si sforzano di costruire, nel rispetto delle identità reciproche, una mutua conoscenza finalizzata alla costruzione di una società più umana e fraterna. Il dialogo interreligioso catalizza l’interesse principale della letteratura teologica contemporanea sviluppata nell’ambito di una disciplina specifica, la teologia della religioni, la quale indaga sul senso del pluralismo religioso all’interno dell’unico disegno salvifico di Dio rilevando convergenze e divergenze delle religioni con il cristianesimo. Ma il dialogo interreligioso non è l’unica chiave per affrontare il rapporto cristianesimo-religioni. La pluralità del fenomeno religioso può essere esaminata anche da un altro punto di vista, complementare al primo e, per certi versi, più urgente.</a:t>
            </a:r>
          </a:p>
          <a:p>
            <a:endParaRPr lang="it-IT" dirty="0"/>
          </a:p>
        </p:txBody>
      </p:sp>
    </p:spTree>
    <p:extLst>
      <p:ext uri="{BB962C8B-B14F-4D97-AF65-F5344CB8AC3E}">
        <p14:creationId xmlns:p14="http://schemas.microsoft.com/office/powerpoint/2010/main" val="965740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13062"/>
            <a:ext cx="9130937" cy="6858000"/>
          </a:xfrm>
        </p:spPr>
        <p:txBody>
          <a:bodyPr>
            <a:normAutofit fontScale="70000" lnSpcReduction="20000"/>
          </a:bodyPr>
          <a:lstStyle/>
          <a:p>
            <a:r>
              <a:rPr lang="it-IT" dirty="0" smtClean="0"/>
              <a:t>Tutte le indagini sociologiche mostrano un indebolimento dello slancio della fede primitiva . e la carenza di formazione nella fede. Le pubblicazioni anticristiane recenti, come abbiamo osservato, contribuiscono ulteriormente a indebolire la fede soprattutto in coloro che non posseggono un solida formazione culturale cristiana. La conseguenza è che «spesso la religione cristiana rischia di esser considerata una religione fra le tante o di essere ridotta a pura etica sociale a servizio dell’uomo. Così non sempre emerge la sua sconvolgente novità nella storia: essa è “mistero”, è l’evento del Figlio di Dio che si è fatto uomo e dà a quanti l’accolgono il “potere di diventare figli di Dio”. L’approccio relativistico alle religioni nasce oggi dall’offuscamento della «fede nella divinità di Cristo» per cui, come osserva acutamente J. Ratzinger, «oggi è invalsa l’abitudine di considerare Gesù uno dei grandi fondatori di religioni nel mondo, ai quali fu donata una profonda esperienza di Dio». Ma, seguendo questa opinione, ciò che Gesù esperisce è sempre un’esperienza puramente umana di Dio, che circoscrive e limita la realtà infinita di Dio con i limiti e la finitezza della mente umana. Di conseguenza, l’“esperienza di Dio” vissuta da Gesù, come lo stesso J. Ratzinger aveva avuto modo di evidenziare nella DI «resta in fondo relativa e da completare con i frammenti percepiti da altri grandi» fondatori di religioni 14. Di fronte a questo svuotamento del contenuto essenziale della cristiana, per cui, in fondo, Gesù non sarebbe che un uomo che cresce nella conoscenza di Dio, nasce l’urgenza della nuova evangelizzazione, invocata con vigore già da Giovanni Paolo II.</a:t>
            </a:r>
            <a:endParaRPr lang="it-IT" dirty="0"/>
          </a:p>
        </p:txBody>
      </p:sp>
    </p:spTree>
    <p:extLst>
      <p:ext uri="{BB962C8B-B14F-4D97-AF65-F5344CB8AC3E}">
        <p14:creationId xmlns:p14="http://schemas.microsoft.com/office/powerpoint/2010/main" val="2356623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Stephen William Hawking</a:t>
            </a:r>
            <a:endParaRPr lang="it-IT" dirty="0"/>
          </a:p>
        </p:txBody>
      </p:sp>
      <p:pic>
        <p:nvPicPr>
          <p:cNvPr id="4" name="Segnaposto contenut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268760"/>
            <a:ext cx="9144000" cy="5589240"/>
          </a:xfrm>
        </p:spPr>
      </p:pic>
    </p:spTree>
    <p:extLst>
      <p:ext uri="{BB962C8B-B14F-4D97-AF65-F5344CB8AC3E}">
        <p14:creationId xmlns:p14="http://schemas.microsoft.com/office/powerpoint/2010/main" val="161376577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2120</Words>
  <Application>Microsoft Office PowerPoint</Application>
  <PresentationFormat>Presentazione su schermo (4:3)</PresentationFormat>
  <Paragraphs>24</Paragraphs>
  <Slides>14</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14</vt:i4>
      </vt:variant>
    </vt:vector>
  </HeadingPairs>
  <TitlesOfParts>
    <vt:vector size="17" baseType="lpstr">
      <vt:lpstr>Arial</vt:lpstr>
      <vt:lpstr>Calibri</vt:lpstr>
      <vt:lpstr>Tema di Office</vt:lpstr>
      <vt:lpstr>La diversità</vt:lpstr>
      <vt:lpstr>Presentazione standard di PowerPoint</vt:lpstr>
      <vt:lpstr>Presentazione standard di PowerPoint</vt:lpstr>
      <vt:lpstr>Le razze umane</vt:lpstr>
      <vt:lpstr>Presentazione standard di PowerPoint</vt:lpstr>
      <vt:lpstr>IL CRISTIANESIMO A CONFRONTO CON LE ALTRE RELIGIONI.</vt:lpstr>
      <vt:lpstr>Presentazione standard di PowerPoint</vt:lpstr>
      <vt:lpstr>Presentazione standard di PowerPoint</vt:lpstr>
      <vt:lpstr>Stephen William Hawking</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diversità</dc:title>
  <dc:creator>Santo</dc:creator>
  <cp:lastModifiedBy>rosario</cp:lastModifiedBy>
  <cp:revision>22</cp:revision>
  <dcterms:created xsi:type="dcterms:W3CDTF">2017-01-20T16:48:54Z</dcterms:created>
  <dcterms:modified xsi:type="dcterms:W3CDTF">2017-08-04T16:37:50Z</dcterms:modified>
</cp:coreProperties>
</file>