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3" r:id="rId16"/>
    <p:sldId id="272" r:id="rId17"/>
    <p:sldId id="271" r:id="rId1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7B985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59F9C-1850-437A-ACDD-EEEA6FF2EB41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E9F28-6D8D-4AF9-BC9F-698705666626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Oval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Rettangolo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Oval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egnaposto contenut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contenut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ttangolo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Rettangolo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Segnaposto contenut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6" name="Segnaposto contenut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Oval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Oval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3" name="Titolo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Rettangolo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Rettangolo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Segnaposto contenut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Oval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Oval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1" name="Rettangolo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ttore 1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ttangolo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ttangolo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ttangolo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Oval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dirty="0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2" name="Rettangolo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Rettango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1" name="Rettangolo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Rettangolo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Oval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6" name="Rettangolo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8" name="Rettango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9" name="Rettango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04/08/2017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Oval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2.xml"/><Relationship Id="rId1" Type="http://schemas.openxmlformats.org/officeDocument/2006/relationships/audio" Target="file:///C:\Users\classe8\Desktop\Michael%20Jackson-%20We%20Are%20The%20World%20(lyrics).mp3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Ognuno è diverso …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body" idx="1"/>
          </p:nvPr>
        </p:nvSpPr>
        <p:spPr>
          <a:xfrm>
            <a:off x="0" y="1340768"/>
            <a:ext cx="8784976" cy="1752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3200" i="1" dirty="0" smtClean="0">
                <a:latin typeface="Bodoni MT" pitchFamily="18" charset="0"/>
              </a:rPr>
              <a:t>La diversità come specialità …</a:t>
            </a:r>
            <a:endParaRPr lang="it-IT" sz="3200" i="1" dirty="0">
              <a:latin typeface="Bodoni MT" pitchFamily="18" charset="0"/>
            </a:endParaRPr>
          </a:p>
        </p:txBody>
      </p:sp>
      <p:pic>
        <p:nvPicPr>
          <p:cNvPr id="5" name="Immagine 4" descr="IMG-20161214-WA000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30121">
            <a:off x="481663" y="3237582"/>
            <a:ext cx="3744416" cy="2493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698" name="Picture 2" descr="http://retenews24.it/wp-content/uploads/2015/03/bambini-etnie-usa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4365104"/>
            <a:ext cx="4183782" cy="2035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700" name="Picture 4" descr="Immagine correlata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92456">
            <a:off x="4450464" y="2196823"/>
            <a:ext cx="2655218" cy="1764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Michael Jackson- We Are The World (lyric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29124" y="114298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10015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it-IT" dirty="0" smtClean="0"/>
              <a:t>Diverso è: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smtClean="0"/>
              <a:t>Un uomo con la pelle nera;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Uno straniero</a:t>
            </a:r>
          </a:p>
          <a:p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Un disabile</a:t>
            </a:r>
          </a:p>
          <a:p>
            <a:endParaRPr lang="it-IT" dirty="0"/>
          </a:p>
        </p:txBody>
      </p:sp>
      <p:pic>
        <p:nvPicPr>
          <p:cNvPr id="28674" name="Picture 2" descr="Immagine correlat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1728192" cy="115140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8676" name="Picture 4" descr="Risultati immagini per stranier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2996952"/>
            <a:ext cx="1305744" cy="165618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28678" name="Picture 6" descr="http://webalia.com/uploads/contenidos_usrs/originales/2012594_sindrome_down_noticia_2014020904251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5085184"/>
            <a:ext cx="2326058" cy="10572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custDataLst>
      <p:tags r:id="rId1"/>
    </p:custDataLst>
  </p:cSld>
  <p:clrMapOvr>
    <a:masterClrMapping/>
  </p:clrMapOvr>
  <p:transition spd="slow" advTm="12688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86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867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2867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lnSpc>
                <a:spcPct val="200000"/>
              </a:lnSpc>
              <a:buNone/>
            </a:pPr>
            <a:r>
              <a:rPr lang="it-IT" sz="3200" dirty="0" smtClean="0"/>
              <a:t>Sin dall’antichità gli uomini hanno definito </a:t>
            </a:r>
            <a:r>
              <a:rPr lang="it-IT" sz="3200" b="1" i="1" dirty="0" smtClean="0"/>
              <a:t>diverso </a:t>
            </a:r>
            <a:r>
              <a:rPr lang="it-IT" sz="3200" dirty="0" smtClean="0"/>
              <a:t>colui che mostrava caratteristiche differenti dalle proprie</a:t>
            </a:r>
            <a:r>
              <a:rPr lang="it-IT" sz="3200" b="1" i="1" dirty="0" smtClean="0"/>
              <a:t>.</a:t>
            </a:r>
            <a:endParaRPr lang="it-IT" sz="3200" b="1" i="1" dirty="0"/>
          </a:p>
        </p:txBody>
      </p:sp>
    </p:spTree>
  </p:cSld>
  <p:clrMapOvr>
    <a:masterClrMapping/>
  </p:clrMapOvr>
  <p:transition spd="slow" advTm="9015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barbari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179512" y="5157192"/>
            <a:ext cx="8784976" cy="1026974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it-IT" sz="2000" dirty="0" smtClean="0"/>
              <a:t>I Greci definivano </a:t>
            </a:r>
            <a:r>
              <a:rPr lang="it-IT" sz="2000" b="1" i="1" dirty="0" smtClean="0"/>
              <a:t>barbari </a:t>
            </a:r>
          </a:p>
          <a:p>
            <a:pPr algn="ctr">
              <a:buNone/>
            </a:pPr>
            <a:r>
              <a:rPr lang="it-IT" sz="2000" dirty="0" smtClean="0"/>
              <a:t>tutti quelli che non parlavano la lingua greca.</a:t>
            </a:r>
          </a:p>
          <a:p>
            <a:pPr algn="ctr">
              <a:buNone/>
            </a:pPr>
            <a:r>
              <a:rPr lang="it-IT" sz="2000" dirty="0" smtClean="0"/>
              <a:t>Anche i Romani utilizzarono lo stesso</a:t>
            </a:r>
          </a:p>
          <a:p>
            <a:pPr algn="ctr">
              <a:buNone/>
            </a:pPr>
            <a:r>
              <a:rPr lang="it-IT" sz="2000" dirty="0" smtClean="0"/>
              <a:t> termine per indicare tutti quelli che vivevano fuori dall’impero.</a:t>
            </a:r>
          </a:p>
          <a:p>
            <a:pPr algn="ctr">
              <a:buNone/>
            </a:pPr>
            <a:endParaRPr lang="it-IT" sz="2000" b="1" i="1" dirty="0"/>
          </a:p>
        </p:txBody>
      </p:sp>
      <p:pic>
        <p:nvPicPr>
          <p:cNvPr id="4" name="Immagine 3" descr="IMG-20161214-WA00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1772816"/>
            <a:ext cx="2376264" cy="31552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ransition spd="slow" advTm="10312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301752" y="2636912"/>
            <a:ext cx="8534400" cy="3486520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Il </a:t>
            </a:r>
            <a:r>
              <a:rPr lang="it-IT" b="1" i="1" dirty="0" smtClean="0"/>
              <a:t>diverso </a:t>
            </a:r>
            <a:r>
              <a:rPr lang="it-IT" dirty="0" smtClean="0"/>
              <a:t>non era accettato:</a:t>
            </a:r>
            <a:r>
              <a:rPr lang="it-IT" b="1" i="1" dirty="0" smtClean="0"/>
              <a:t> </a:t>
            </a:r>
            <a:r>
              <a:rPr lang="it-IT" dirty="0" smtClean="0"/>
              <a:t>sia presso i Greci che i Romani quando un bambino nasceva malformato veniva ucciso. </a:t>
            </a:r>
          </a:p>
        </p:txBody>
      </p:sp>
    </p:spTree>
  </p:cSld>
  <p:clrMapOvr>
    <a:masterClrMapping/>
  </p:clrMapOvr>
  <p:transition spd="slow" advTm="7734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t-IT" sz="6600" b="1" dirty="0" err="1" smtClean="0">
                <a:solidFill>
                  <a:srgbClr val="000000"/>
                </a:solidFill>
                <a:latin typeface="French Script MT" pitchFamily="66" charset="0"/>
              </a:rPr>
              <a:t>D</a:t>
            </a:r>
            <a:r>
              <a:rPr lang="it-IT" sz="6600" dirty="0" err="1" smtClean="0">
                <a:solidFill>
                  <a:srgbClr val="C00000"/>
                </a:solidFill>
                <a:latin typeface="Bernard MT Condensed" pitchFamily="18" charset="0"/>
                <a:ea typeface="Arial Unicode MS" pitchFamily="34" charset="-128"/>
                <a:cs typeface="Arial Unicode MS" pitchFamily="34" charset="-128"/>
              </a:rPr>
              <a:t>i</a:t>
            </a:r>
            <a:r>
              <a:rPr lang="it-IT" sz="6600" b="1" dirty="0" err="1" smtClean="0">
                <a:solidFill>
                  <a:srgbClr val="FF9999"/>
                </a:solidFill>
                <a:latin typeface="Bodoni MT Condensed" pitchFamily="18" charset="0"/>
              </a:rPr>
              <a:t>v</a:t>
            </a:r>
            <a:r>
              <a:rPr lang="it-IT" sz="6600" b="1" dirty="0" err="1" smtClean="0">
                <a:solidFill>
                  <a:srgbClr val="00B050"/>
                </a:solidFill>
                <a:latin typeface="French Script MT" pitchFamily="66" charset="0"/>
              </a:rPr>
              <a:t>e</a:t>
            </a:r>
            <a:r>
              <a:rPr lang="it-IT" sz="6600" b="1" dirty="0" err="1" smtClean="0">
                <a:solidFill>
                  <a:srgbClr val="00B0F0"/>
                </a:solidFill>
                <a:latin typeface="Berlin Sans FB Demi" pitchFamily="34" charset="0"/>
              </a:rPr>
              <a:t>r</a:t>
            </a:r>
            <a:r>
              <a:rPr lang="it-IT" sz="6600" dirty="0" err="1" smtClean="0">
                <a:solidFill>
                  <a:srgbClr val="0070C0"/>
                </a:solidFill>
              </a:rPr>
              <a:t>s</a:t>
            </a:r>
            <a:r>
              <a:rPr lang="it-IT" sz="6600" b="1" dirty="0" err="1" smtClean="0">
                <a:solidFill>
                  <a:srgbClr val="47B985"/>
                </a:solidFill>
                <a:latin typeface="Magneto" pitchFamily="82" charset="0"/>
              </a:rPr>
              <a:t>o</a:t>
            </a:r>
            <a:r>
              <a:rPr lang="it-IT" sz="6600" b="1" dirty="0" err="1" smtClean="0"/>
              <a:t>………</a:t>
            </a:r>
            <a:r>
              <a:rPr lang="it-IT" sz="6600" b="1" dirty="0" smtClean="0"/>
              <a:t> ma da chi??</a:t>
            </a:r>
            <a:endParaRPr lang="it-IT" sz="6600" b="1" dirty="0"/>
          </a:p>
        </p:txBody>
      </p:sp>
    </p:spTree>
  </p:cSld>
  <p:clrMapOvr>
    <a:masterClrMapping/>
  </p:clrMapOvr>
  <p:transition spd="slow" advTm="4016"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dirty="0" smtClean="0"/>
              <a:t>I fiori non sono tutti uguali </a:t>
            </a:r>
          </a:p>
          <a:p>
            <a:pPr>
              <a:buNone/>
            </a:pPr>
            <a:endParaRPr lang="it-IT" dirty="0" smtClean="0"/>
          </a:p>
        </p:txBody>
      </p:sp>
      <p:pic>
        <p:nvPicPr>
          <p:cNvPr id="4" name="Immagine 3" descr="IMG-20161214-WA000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3768" y="2276872"/>
            <a:ext cx="4572000" cy="3237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custDataLst>
      <p:tags r:id="rId1"/>
    </p:custDataLst>
  </p:cSld>
  <p:clrMapOvr>
    <a:masterClrMapping/>
  </p:clrMapOvr>
  <p:transition spd="slow" advTm="675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1752" y="1844824"/>
            <a:ext cx="8534400" cy="4278608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Gli animali non sono tutti uguali</a:t>
            </a:r>
            <a:endParaRPr lang="it-IT" dirty="0"/>
          </a:p>
        </p:txBody>
      </p:sp>
      <p:pic>
        <p:nvPicPr>
          <p:cNvPr id="4" name="Immagine 3" descr="IMG-20161214-WA00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31640" y="2852936"/>
            <a:ext cx="6480720" cy="2480792"/>
          </a:xfrm>
          <a:prstGeom prst="snip2DiagRect">
            <a:avLst>
              <a:gd name="adj1" fmla="val 0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</p:cSld>
  <p:clrMapOvr>
    <a:masterClrMapping/>
  </p:clrMapOvr>
  <p:transition spd="slow" advTm="6750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395536" y="1556792"/>
            <a:ext cx="8534400" cy="4599432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Le figure geometriche non sono tutte uguali </a:t>
            </a:r>
            <a:endParaRPr lang="it-IT" dirty="0"/>
          </a:p>
        </p:txBody>
      </p:sp>
      <p:pic>
        <p:nvPicPr>
          <p:cNvPr id="1026" name="Picture 2" descr="G:\Immagin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042" y="2214554"/>
            <a:ext cx="5929354" cy="3923233"/>
          </a:xfrm>
          <a:prstGeom prst="rect">
            <a:avLst/>
          </a:prstGeom>
          <a:noFill/>
        </p:spPr>
      </p:pic>
    </p:spTree>
  </p:cSld>
  <p:clrMapOvr>
    <a:masterClrMapping/>
  </p:clrMapOvr>
  <p:transition spd="slow" advTm="2703"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467544" y="404664"/>
            <a:ext cx="8534400" cy="459943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3600" dirty="0" smtClean="0"/>
              <a:t>Anche gli uomini non sono tutti uguali</a:t>
            </a:r>
            <a:endParaRPr lang="it-IT" sz="3600" dirty="0"/>
          </a:p>
        </p:txBody>
      </p:sp>
      <p:pic>
        <p:nvPicPr>
          <p:cNvPr id="20482" name="Picture 2" descr="Risultati immagini per persone tutte ugual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36912"/>
            <a:ext cx="8784976" cy="34766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406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301752" y="428604"/>
            <a:ext cx="8503920" cy="5670444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Ma ognuno è speciale a suo modo…</a:t>
            </a:r>
            <a:endParaRPr lang="it-IT" dirty="0"/>
          </a:p>
        </p:txBody>
      </p:sp>
      <p:pic>
        <p:nvPicPr>
          <p:cNvPr id="19460" name="Picture 4" descr="Risultati immagini per beethove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700808"/>
            <a:ext cx="6096000" cy="4067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Tm="5766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>
              <a:buNone/>
            </a:pPr>
            <a:r>
              <a:rPr lang="it-IT" dirty="0" smtClean="0">
                <a:latin typeface="Bernard MT Condensed" pitchFamily="18" charset="0"/>
              </a:rPr>
              <a:t>Che monotonia se fossimo tutti uguali!</a:t>
            </a:r>
          </a:p>
          <a:p>
            <a:pPr algn="ctr">
              <a:buNone/>
            </a:pPr>
            <a:endParaRPr lang="it-IT" dirty="0"/>
          </a:p>
        </p:txBody>
      </p:sp>
      <p:pic>
        <p:nvPicPr>
          <p:cNvPr id="4" name="Immagine 3" descr="Anonymous1-800x5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7224" y="2143116"/>
            <a:ext cx="7429552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4" name="Picture 2" descr="Risultati immagini per persone tutte uguali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2204864"/>
            <a:ext cx="6971928" cy="34213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custDataLst>
      <p:tags r:id="rId1"/>
    </p:custDataLst>
  </p:cSld>
  <p:clrMapOvr>
    <a:masterClrMapping/>
  </p:clrMapOvr>
  <p:transition spd="slow" advTm="12438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301752" y="548680"/>
            <a:ext cx="8534400" cy="557475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2800" dirty="0" smtClean="0"/>
              <a:t>Ognuno ha la sua alimentazione legata alla religione </a:t>
            </a:r>
            <a:endParaRPr lang="it-IT" sz="2800" dirty="0"/>
          </a:p>
        </p:txBody>
      </p:sp>
      <p:pic>
        <p:nvPicPr>
          <p:cNvPr id="17410" name="Picture 2" descr="http://www.voxdiritti.it/wp-content/uploads/2013/06/religione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42598">
            <a:off x="3605664" y="2848067"/>
            <a:ext cx="3312368" cy="193610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Picture 2" descr="Immagine correlata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122597">
            <a:off x="6426871" y="1376828"/>
            <a:ext cx="2286807" cy="16155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magine 7" descr="download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4293096"/>
            <a:ext cx="2700709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Immagine 8" descr="Risultato immagine per cibi musulmani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509120"/>
            <a:ext cx="2376264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CasellaDiTesto 10"/>
          <p:cNvSpPr txBox="1"/>
          <p:nvPr/>
        </p:nvSpPr>
        <p:spPr>
          <a:xfrm rot="766834">
            <a:off x="7035582" y="3088391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Piatto Ebraico</a:t>
            </a:r>
            <a:endParaRPr lang="it-IT" sz="1400" dirty="0"/>
          </a:p>
        </p:txBody>
      </p:sp>
      <p:sp>
        <p:nvSpPr>
          <p:cNvPr id="13" name="CasellaDiTesto 12"/>
          <p:cNvSpPr txBox="1"/>
          <p:nvPr/>
        </p:nvSpPr>
        <p:spPr>
          <a:xfrm rot="21331545">
            <a:off x="6885298" y="6168662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Piatto Musulmano</a:t>
            </a:r>
            <a:endParaRPr lang="it-IT" sz="1400" dirty="0"/>
          </a:p>
        </p:txBody>
      </p:sp>
      <p:sp>
        <p:nvSpPr>
          <p:cNvPr id="14" name="CasellaDiTesto 13"/>
          <p:cNvSpPr txBox="1"/>
          <p:nvPr/>
        </p:nvSpPr>
        <p:spPr>
          <a:xfrm rot="21334799">
            <a:off x="1699150" y="5990578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/>
              <a:t>Piatto Buddhista</a:t>
            </a:r>
            <a:endParaRPr lang="it-IT" sz="1400" dirty="0"/>
          </a:p>
        </p:txBody>
      </p:sp>
      <p:pic>
        <p:nvPicPr>
          <p:cNvPr id="4098" name="Picture 2" descr="http://isoladipatmos.com/wp-content/uploads/2015/03/cibi-romagnoli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33091">
            <a:off x="1419710" y="1696666"/>
            <a:ext cx="2324103" cy="15484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6" name="CasellaDiTesto 15"/>
          <p:cNvSpPr txBox="1"/>
          <p:nvPr/>
        </p:nvSpPr>
        <p:spPr>
          <a:xfrm>
            <a:off x="1619672" y="3284984"/>
            <a:ext cx="180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Piatto Cattolico</a:t>
            </a:r>
            <a:endParaRPr lang="it-IT" sz="1600" dirty="0"/>
          </a:p>
        </p:txBody>
      </p:sp>
    </p:spTree>
    <p:custDataLst>
      <p:tags r:id="rId1"/>
    </p:custDataLst>
  </p:cSld>
  <p:clrMapOvr>
    <a:masterClrMapping/>
  </p:clrMapOvr>
  <p:transition spd="slow" advTm="11984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301752" y="404664"/>
            <a:ext cx="8534400" cy="5718768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Ognuno ha la sua fisicità</a:t>
            </a:r>
            <a:endParaRPr lang="it-IT" dirty="0"/>
          </a:p>
        </p:txBody>
      </p:sp>
      <p:pic>
        <p:nvPicPr>
          <p:cNvPr id="4" name="Immagine 3" descr="IMG-20161214-WA0012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6" y="980728"/>
            <a:ext cx="3290302" cy="18713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362" name="Picture 2" descr="Risultati immagini per albert einstein"/>
          <p:cNvPicPr>
            <a:picLocks noChangeAspect="1" noChangeArrowheads="1"/>
          </p:cNvPicPr>
          <p:nvPr/>
        </p:nvPicPr>
        <p:blipFill>
          <a:blip r:embed="rId4" cstate="email">
            <a:lum contras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65723">
            <a:off x="5069848" y="1050842"/>
            <a:ext cx="2771800" cy="19110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magine 4" descr="IMG-20161214-WA0011.jpg"/>
          <p:cNvPicPr>
            <a:picLocks noChangeAspect="1"/>
          </p:cNvPicPr>
          <p:nvPr/>
        </p:nvPicPr>
        <p:blipFill>
          <a:blip r:embed="rId5" cstate="email">
            <a:lum bright="-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65361">
            <a:off x="1564148" y="3676796"/>
            <a:ext cx="4276481" cy="20840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CasellaDiTesto 5"/>
          <p:cNvSpPr txBox="1"/>
          <p:nvPr/>
        </p:nvSpPr>
        <p:spPr>
          <a:xfrm rot="652772">
            <a:off x="3952085" y="2970717"/>
            <a:ext cx="51510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“Everyone is a genius.</a:t>
            </a:r>
          </a:p>
          <a:p>
            <a:r>
              <a:rPr lang="en-US" dirty="0" smtClean="0"/>
              <a:t> But if you judge a fish by its ability to climb trees he will pass his whole life believing in stupid.”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 rot="725412">
            <a:off x="6521267" y="408420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/>
              <a:t>-[Albert Eintein]</a:t>
            </a:r>
            <a:endParaRPr lang="it-IT" sz="1200" dirty="0"/>
          </a:p>
        </p:txBody>
      </p:sp>
    </p:spTree>
    <p:custDataLst>
      <p:tags r:id="rId1"/>
    </p:custDataLst>
  </p:cSld>
  <p:clrMapOvr>
    <a:masterClrMapping/>
  </p:clrMapOvr>
  <p:transition spd="slow" advTm="4453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85720" y="2285992"/>
            <a:ext cx="8677276" cy="100013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Le véritable voyage de découverte ne consiste pas à chercher de nouveaux paysages, mais à «avoir de nouveaux yeux.« </a:t>
            </a:r>
            <a:br>
              <a:rPr lang="fr-FR" dirty="0" smtClean="0"/>
            </a:br>
            <a:r>
              <a:rPr lang="fr-FR" dirty="0" smtClean="0"/>
              <a:t>                                                                 - Voltaire</a:t>
            </a:r>
            <a:endParaRPr lang="it-IT" dirty="0"/>
          </a:p>
        </p:txBody>
      </p:sp>
      <p:pic>
        <p:nvPicPr>
          <p:cNvPr id="1026" name="Picture 2" descr="Risultati immagini per il circo della farfalla citazioni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7224" y="2928934"/>
            <a:ext cx="5624520" cy="3024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advTm="13656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51520" y="2636912"/>
            <a:ext cx="8534400" cy="3024336"/>
          </a:xfrm>
        </p:spPr>
        <p:txBody>
          <a:bodyPr/>
          <a:lstStyle/>
          <a:p>
            <a:pPr>
              <a:buNone/>
            </a:pPr>
            <a:r>
              <a:rPr lang="it-IT" dirty="0" smtClean="0"/>
              <a:t>“</a:t>
            </a:r>
            <a:r>
              <a:rPr lang="it-IT" dirty="0" smtClean="0">
                <a:latin typeface="Calibri Light" pitchFamily="34" charset="0"/>
                <a:cs typeface="Calibri Light" pitchFamily="34" charset="0"/>
              </a:rPr>
              <a:t>Siamo parte della vita (.....) . La vita è l'unica cosa che si crea dal nulla. Prende forme diverse: un fiore, un cerbiatto, un sasso....(......) Davide, Giacomo, Filippo, Laura, una canzone di Battisti</a:t>
            </a:r>
            <a:r>
              <a:rPr lang="it-IT" sz="1400" dirty="0" smtClean="0">
                <a:latin typeface="Calibri Light" pitchFamily="34" charset="0"/>
                <a:cs typeface="Calibri Light" pitchFamily="34" charset="0"/>
              </a:rPr>
              <a:t>......</a:t>
            </a:r>
            <a:r>
              <a:rPr lang="it-IT" sz="3200" dirty="0" smtClean="0"/>
              <a:t>”</a:t>
            </a:r>
            <a:endParaRPr lang="it-IT" sz="1400" dirty="0" smtClean="0"/>
          </a:p>
          <a:p>
            <a:pPr>
              <a:buNone/>
            </a:pPr>
            <a:r>
              <a:rPr lang="it-IT" sz="1400" i="1" dirty="0" smtClean="0"/>
              <a:t>                                                                                                    (G. Mazzariol  "Mio fratello rincorre i dinosauri")</a:t>
            </a:r>
          </a:p>
          <a:p>
            <a:pPr>
              <a:buNone/>
            </a:pPr>
            <a:r>
              <a:rPr lang="it-IT" sz="1400" dirty="0" smtClean="0"/>
              <a:t> </a:t>
            </a:r>
          </a:p>
          <a:p>
            <a:endParaRPr lang="it-IT" dirty="0"/>
          </a:p>
        </p:txBody>
      </p:sp>
    </p:spTree>
  </p:cSld>
  <p:clrMapOvr>
    <a:masterClrMapping/>
  </p:clrMapOvr>
  <p:transition spd="slow" advTm="15172"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type="body" idx="1"/>
          </p:nvPr>
        </p:nvSpPr>
        <p:spPr>
          <a:xfrm>
            <a:off x="301752" y="2132856"/>
            <a:ext cx="8534400" cy="399057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it-IT" sz="4800" dirty="0" smtClean="0">
                <a:latin typeface="Brush Script MT" pitchFamily="66" charset="0"/>
              </a:rPr>
              <a:t>Ognuno è una ricchezza per sé e per gli altri, una goccia unica nel mare dell’umanità.</a:t>
            </a:r>
          </a:p>
          <a:p>
            <a:pPr algn="ctr">
              <a:buNone/>
            </a:pPr>
            <a:r>
              <a:rPr lang="it-IT" sz="4800" dirty="0" smtClean="0">
                <a:latin typeface="Brush Script MT" pitchFamily="66" charset="0"/>
              </a:rPr>
              <a:t>                       </a:t>
            </a:r>
            <a:r>
              <a:rPr lang="it-IT" sz="3200" dirty="0" smtClean="0">
                <a:latin typeface="Brush Script MT" pitchFamily="66" charset="0"/>
              </a:rPr>
              <a:t>-Classe 2H</a:t>
            </a:r>
            <a:endParaRPr lang="it-IT" sz="4800" dirty="0">
              <a:latin typeface="Brush Script MT" pitchFamily="66" charset="0"/>
            </a:endParaRPr>
          </a:p>
        </p:txBody>
      </p:sp>
    </p:spTree>
    <p:custDataLst>
      <p:tags r:id="rId1"/>
    </p:custDataLst>
  </p:cSld>
  <p:clrMapOvr>
    <a:masterClrMapping/>
  </p:clrMapOvr>
  <p:transition spd="slow" advTm="43562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2.8|3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6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.2|1.6|2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2|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tà">
  <a:themeElements>
    <a:clrScheme name="Città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ttà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ttà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257</TotalTime>
  <Words>285</Words>
  <Application>Microsoft Office PowerPoint</Application>
  <PresentationFormat>Presentazione su schermo (4:3)</PresentationFormat>
  <Paragraphs>39</Paragraphs>
  <Slides>17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31" baseType="lpstr">
      <vt:lpstr>Arial Unicode MS</vt:lpstr>
      <vt:lpstr>Berlin Sans FB Demi</vt:lpstr>
      <vt:lpstr>Bernard MT Condensed</vt:lpstr>
      <vt:lpstr>Bodoni MT</vt:lpstr>
      <vt:lpstr>Bodoni MT Condensed</vt:lpstr>
      <vt:lpstr>Brush Script MT</vt:lpstr>
      <vt:lpstr>Calibri</vt:lpstr>
      <vt:lpstr>Calibri Light</vt:lpstr>
      <vt:lpstr>French Script MT</vt:lpstr>
      <vt:lpstr>Georgia</vt:lpstr>
      <vt:lpstr>Magneto</vt:lpstr>
      <vt:lpstr>Wingdings</vt:lpstr>
      <vt:lpstr>Wingdings 2</vt:lpstr>
      <vt:lpstr>Città</vt:lpstr>
      <vt:lpstr>Ognuno è diverso …</vt:lpstr>
      <vt:lpstr>Diverso è:</vt:lpstr>
      <vt:lpstr>Presentazione standard di PowerPoint</vt:lpstr>
      <vt:lpstr>I barbari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Le véritable voyage de découverte ne consiste pas à chercher de nouveaux paysages, mais à «avoir de nouveaux yeux.«                                                                   - Voltaire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Nessuno è diverso …</dc:title>
  <dc:creator>classe8</dc:creator>
  <cp:lastModifiedBy>rosario</cp:lastModifiedBy>
  <cp:revision>32</cp:revision>
  <dcterms:created xsi:type="dcterms:W3CDTF">2016-12-14T10:36:08Z</dcterms:created>
  <dcterms:modified xsi:type="dcterms:W3CDTF">2017-08-04T16:08:00Z</dcterms:modified>
</cp:coreProperties>
</file>